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0" r:id="rId4"/>
    <p:sldId id="261" r:id="rId5"/>
    <p:sldId id="262" r:id="rId6"/>
    <p:sldId id="257" r:id="rId7"/>
    <p:sldId id="258" r:id="rId8"/>
    <p:sldId id="259" r:id="rId9"/>
    <p:sldId id="263" r:id="rId10"/>
    <p:sldId id="264" r:id="rId11"/>
    <p:sldId id="265" r:id="rId12"/>
    <p:sldId id="266" r:id="rId1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99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85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572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7864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43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2030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05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202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71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234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619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87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884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581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098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06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095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A31135-8F7F-4189-AB2A-CDF65BA4C691}" type="datetimeFigureOut">
              <a:rPr lang="ru-RU" smtClean="0"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C77B8E-B5E8-41F9-9B06-5281CE6B60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53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Trefilovkt@miacugra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18" y="200659"/>
            <a:ext cx="11439861" cy="65543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88306" y="1846989"/>
            <a:ext cx="1126481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/>
              <a:t>Модуль «Информация </a:t>
            </a:r>
            <a:endParaRPr lang="ru-RU" sz="5400" b="1" dirty="0" smtClean="0"/>
          </a:p>
          <a:p>
            <a:pPr algn="ctr"/>
            <a:r>
              <a:rPr lang="ru-RU" sz="5400" b="1" dirty="0" smtClean="0"/>
              <a:t>об </a:t>
            </a:r>
            <a:r>
              <a:rPr lang="ru-RU" sz="5400" b="1" dirty="0"/>
              <a:t>энергосбережении и повышении </a:t>
            </a:r>
            <a:endParaRPr lang="ru-RU" sz="5400" b="1" dirty="0" smtClean="0"/>
          </a:p>
          <a:p>
            <a:pPr algn="ctr"/>
            <a:r>
              <a:rPr lang="ru-RU" sz="5400" b="1" dirty="0" smtClean="0"/>
              <a:t>энергетической </a:t>
            </a:r>
            <a:r>
              <a:rPr lang="ru-RU" sz="5400" b="1" dirty="0"/>
              <a:t>эффективности»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86492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071920"/>
              </p:ext>
            </p:extLst>
          </p:nvPr>
        </p:nvGraphicFramePr>
        <p:xfrm>
          <a:off x="581027" y="790575"/>
          <a:ext cx="11201399" cy="57827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6104"/>
                <a:gridCol w="6003235"/>
                <a:gridCol w="636104"/>
                <a:gridCol w="636104"/>
                <a:gridCol w="636104"/>
                <a:gridCol w="2653748"/>
              </a:tblGrid>
              <a:tr h="287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Наименование организации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2014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2015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2016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Предоставившие </a:t>
                      </a:r>
                      <a:r>
                        <a:rPr lang="ru-RU" sz="1200" b="1" u="none" strike="noStrike" dirty="0" smtClean="0">
                          <a:effectLst/>
                        </a:rPr>
                        <a:t>объяснение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ХМАО-Югры "Сургутская городская клиническая поликлиника №2"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5604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"Мегионская городская больница № 2"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1608 от 26.12.2017,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здравоохранения ХМАО-Югры "Сургутская городская клиническая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119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 Бюджетное учреждение ХМАО-Югры "Центр общей врачебной практики"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"Мегионская городская больница № 1"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«Нижневартовская городская детская стоматологическая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округа-Югры «Лангепасская городская больница»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«Клинический врачебно-физкультурный диспансер»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Казенное учреждение Ханты-Мансийского автономного округа-Югры «Сургутский клинический противотуберкулезный диспансер»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"Сургутская городская клиническая станция скорой медицинской помощи"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5604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«Нефтеюганская  городская станция скорой медицинской помощи»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1054 от 21.11.2017,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"Радужнинская городская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119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"Лянторская городская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 учреждение Ханты-Мансийского автономного округа -Югры "Нижневартовская городская стоматологическая поликлиника"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07-106-Исх-1508 от 07.12.2017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"Сургутская клиническая психоневрологическая 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«Нефтеюганская окружная клиническая больница имени В.И. Яцкив»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«покачевская городская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"Поликлиника поселка Белый Яр"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нет данных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Исх. № 1757 от 24.11.2017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277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БУ ХМАО-Югры «Урайская окружная больница медицинской реабилитации»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"Мегионская городская детская больница "Жемчужинка"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  <a:tr h="2388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Автономное учреждение Ханты-Мансийского автономного округа - Югры "санаторий "Юган"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03" marR="4103" marT="4103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323975" y="170618"/>
            <a:ext cx="9896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Информация по несоответствию количеству приборов учета (+ за какой год информация не представлена)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5351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485945"/>
              </p:ext>
            </p:extLst>
          </p:nvPr>
        </p:nvGraphicFramePr>
        <p:xfrm>
          <a:off x="514351" y="828683"/>
          <a:ext cx="11163297" cy="58994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3940"/>
                <a:gridCol w="5982815"/>
                <a:gridCol w="633940"/>
                <a:gridCol w="633940"/>
                <a:gridCol w="633940"/>
                <a:gridCol w="2644722"/>
              </a:tblGrid>
              <a:tr h="114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Наименование организации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2016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Предоставившие </a:t>
                      </a:r>
                      <a:r>
                        <a:rPr lang="ru-RU" sz="1200" b="1" u="none" strike="noStrike" dirty="0" smtClean="0">
                          <a:effectLst/>
                        </a:rPr>
                        <a:t>объяснение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Казенное учреждение Ханты-Мансийского автономного округа - Югры «Угутская участковая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«Нижневартовский окружной клинический перинатальный центр»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«Нижневартовская городская детская поликлиника»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Письмо №3088 24.11.2017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Автономное учреждение Ханты-Мансийского автономного округа – Югры «Кондинская районная стоматологическая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Казенное учреждение Ханты-Мансийского автономного округа – Югры «Лемпинский наркологический реабилитационный центр»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"Нижневартовская городская станция скорой медицинской помощи"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«Сургутский клинический кожно-венерологический диспансер»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"Пыть-Яхская окружная клиническая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Исх. №4489 от 08.08.2017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Казенное учреждение Ханты-Мансийского автономного округа-Югры «Центр лекарственного мониторинга»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Исх. №07-37-Исх-261 от 25.01.2017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4167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Казенное учреждение Ханты-Мансийского автономного округа-Югры «Центр медицины катастроф»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07-30-Исх -1338 22.11.2017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Автономное учреждение Ханты-Мансийского автономного округа - Югры «Покачевская городская стоматологическая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округа – Югры «Ханты-Мансийская районная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 Мансийского автономного округа – Югры «Коммунистическая участковая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180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"Нефтеюганская городская стоматологическая поликлиника"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№1435 от 22.12.2017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округа-Югры «Нижневартовская городская поликлиника»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«Няганская городская детская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104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«Няганская городская стоматологическая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"Березовская районная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«Федоровская городская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"Сургутская городская стоматологическая поликлиника № 2"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Автономное учреждение Ханты-Мансийского автономного округа-Югры «Пыть-Яхская городская стоматологическая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Автономное учреждение Ханты –Мансийского автономного округа – Югры «Центр профессиональной патологии»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 Мансийского автономного округа - Югры «Нижневартовская окружная клиническая детская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  <a:tr h="208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 – Мансийского автономного округа – Югра "Урайская городская клиническая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+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Информация не предоставлена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33" marR="3633" marT="3633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28649" y="144252"/>
            <a:ext cx="10934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Информация по несоответствию количеству приборов учета (+ за какой год информация не представлена)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37368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3050" y="1000124"/>
            <a:ext cx="96393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Просим Вас, предоставить объяснения за подписью главного врача о разности приборов учета и кол-во вводов на электронную почту </a:t>
            </a:r>
            <a:r>
              <a:rPr lang="en-US" sz="2400" b="1" dirty="0" smtClean="0">
                <a:hlinkClick r:id="rId2"/>
              </a:rPr>
              <a:t>Trefilovkt@miacugra.ru</a:t>
            </a:r>
            <a:r>
              <a:rPr lang="en-US" sz="2400" b="1" dirty="0" smtClean="0"/>
              <a:t> </a:t>
            </a:r>
            <a:r>
              <a:rPr lang="ru-RU" sz="2400" b="1" dirty="0" smtClean="0"/>
              <a:t>В срок до 29.12.2017.(83467960665)-по всем вопросам Инженер отдела мониторинга МТБ Трефилов Кирилл Тимофеевич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Также сообщаем для оперативностности и </a:t>
            </a:r>
            <a:r>
              <a:rPr lang="ru-RU" sz="2400" b="1" dirty="0" smtClean="0"/>
              <a:t>интересующей </a:t>
            </a:r>
            <a:r>
              <a:rPr lang="ru-RU" sz="2400" b="1" dirty="0" smtClean="0"/>
              <a:t>Вас информации по заполнению или корректировки данных в Модуле ГИС «Энергоэффективность» создана группу в приложении </a:t>
            </a:r>
            <a:r>
              <a:rPr lang="en-US" sz="2400" b="1" dirty="0" smtClean="0"/>
              <a:t>Viber </a:t>
            </a:r>
            <a:r>
              <a:rPr lang="ru-RU" sz="2400" b="1" dirty="0" smtClean="0"/>
              <a:t>– группа называется МТБ МИАЦ</a:t>
            </a:r>
          </a:p>
          <a:p>
            <a:pPr algn="ctr"/>
            <a:r>
              <a:rPr lang="ru-RU" sz="2400" b="1" dirty="0" smtClean="0"/>
              <a:t>Для добавления в группу необходимо добавить в контакты </a:t>
            </a:r>
            <a:r>
              <a:rPr lang="ru-RU" sz="3000" b="1" dirty="0" smtClean="0"/>
              <a:t>89044664999</a:t>
            </a:r>
            <a:r>
              <a:rPr lang="ru-RU" sz="2400" b="1" dirty="0" smtClean="0"/>
              <a:t> с пометкой какая медицинская организация 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С Уважением БУ «МИАЦ»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41195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dirty="0"/>
              <a:t>Ф</a:t>
            </a:r>
            <a:r>
              <a:rPr lang="ru-RU" sz="2200" b="1" dirty="0" smtClean="0"/>
              <a:t>едеральный </a:t>
            </a:r>
            <a:r>
              <a:rPr lang="ru-RU" sz="2200" b="1" dirty="0"/>
              <a:t>закон Российской Федерации № 261-ФЗ от 23.11.2009 г. "Об энергосбережении и о повышении энергетической эффективности и о внесении изменений в отдельные законодательные акты Российской Федерации"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Пункт 4. До </a:t>
            </a:r>
            <a:r>
              <a:rPr lang="ru-RU" b="1" dirty="0">
                <a:solidFill>
                  <a:schemeClr val="tx1"/>
                </a:solidFill>
              </a:rPr>
              <a:t>1 января 2011 г. все юридические лица, госучреждения должны быть оснащены приборами учета энергетических ресурсов и не позднее, чем через месяц после их установки рассчитываться за потребленный ресурс на основании данных приборов учета.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07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62680" y="365126"/>
            <a:ext cx="10291119" cy="37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Информация по несоответствию количество вводов с прибора учета за </a:t>
            </a:r>
            <a:r>
              <a:rPr lang="ru-RU" sz="2200" b="1" dirty="0" smtClean="0"/>
              <a:t>2014 </a:t>
            </a:r>
            <a:r>
              <a:rPr lang="ru-RU" sz="2000" dirty="0" smtClean="0"/>
              <a:t>год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451687"/>
              </p:ext>
            </p:extLst>
          </p:nvPr>
        </p:nvGraphicFramePr>
        <p:xfrm>
          <a:off x="723899" y="971551"/>
          <a:ext cx="11229970" cy="54292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7428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469393"/>
                <a:gridCol w="1201647"/>
              </a:tblGrid>
              <a:tr h="3203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Административная единица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Электрическая энергия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Тепловая энергия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Газ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Холодная вода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Горячая вода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Обьяснения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551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83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"Лянторская городская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58,3333333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551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 учреждение Ханты-Мансийского автономного округа -Югры "Нижневартовская городская стоматологическая поликлиника"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07-106-Исх-1508 от 07.12.2017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551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"Сургутская клиническая психоневрологическая 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60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551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«Нефтеюганская окружная клиническая больница имени В.И. Яцкив»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94,4444444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94,4444444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148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«покачевская городская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2783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БУ ХМАО-Югры «Урайская окружная больница медицинской реабилитации»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551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"Мегионская городская детская больница "Жемчужинка"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148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Автономное учреждение Ханты-Мансийского автономного округа - Югры "санаторий "Юган"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148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Казенное учреждение Ханты-Мансийского автономного округа - Югры «Угутская участковая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551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«Нижневартовский окружной клинический перинатальный центр»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9171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680" y="365126"/>
            <a:ext cx="10291119" cy="37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Информация по несоответствию количество вводов с узлами учета за </a:t>
            </a:r>
            <a:r>
              <a:rPr lang="ru-RU" sz="2200" b="1" dirty="0" smtClean="0"/>
              <a:t>2014 </a:t>
            </a:r>
            <a:r>
              <a:rPr lang="ru-RU" sz="2000" dirty="0" smtClean="0"/>
              <a:t>год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244554"/>
              </p:ext>
            </p:extLst>
          </p:nvPr>
        </p:nvGraphicFramePr>
        <p:xfrm>
          <a:off x="200026" y="979291"/>
          <a:ext cx="11687170" cy="56596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09056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488503"/>
                <a:gridCol w="1250569"/>
              </a:tblGrid>
              <a:tr h="5425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Административная единица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Электрическая энергия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Тепловая энергия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Газ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Холодная вода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Горячая вода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 err="1">
                          <a:effectLst/>
                        </a:rPr>
                        <a:t>Обьяснения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81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Вводов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Приборов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 - Югры «Нижневартовская городская детская поликлиника»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66,6666667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Автономное учреждение Ханты-Мансийского автономного округа – Югры «Кондинская районная стоматологическая поликлиника»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Казенное учреждение Ханты-Мансийского автономного округа – Югры «Лемпинский наркологический реабилитационный центр»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33,3333333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348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 - Югры "Нижневартовская городская станция скорой медицинской помощи"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348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округа-Югры «Сургутский клинический кожно-венерологический диспансер»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 - Югры "Пыть-Яхская окружная клиническая больница"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20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20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68,75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Исх. №4489 от 08.08.2017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Казенное учреждение Ханты-Мансийского автономного округа-Югры «Центр лекарственного мониторинга»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Исх. №07-37-Исх-261 от 25.01.2017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9732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Казенное учреждение Ханты-Мансийского автономного округа-Югры «Центр медицины катастроф»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3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66,6666667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Письмо № 07-30-Исх -1338 22.11.2017 пояснение о отсутствии теплового узла учета, однако по остальным приборам пояснения нет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Автономное учреждение Ханты-Мансийского автономного округа - Югры «Покачевская городская стоматологическая поликлиника»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округа – Югры «Ханты-Мансийская районная больница»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72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 Мансийского автономного округа – Югры «Коммунистическая участковая больница»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-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28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округа-Югры "Нефтеюганская городская стоматологическая поликлиника"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6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Письмо №1435 от 22.12.2017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792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2680" y="365126"/>
            <a:ext cx="10291119" cy="37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Информация по несоответствию количество вводов с узлами учета за </a:t>
            </a:r>
            <a:r>
              <a:rPr lang="ru-RU" sz="2200" b="1" dirty="0" smtClean="0"/>
              <a:t>2014 </a:t>
            </a:r>
            <a:r>
              <a:rPr lang="ru-RU" sz="2000" dirty="0" smtClean="0"/>
              <a:t>год</a:t>
            </a:r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942628"/>
              </p:ext>
            </p:extLst>
          </p:nvPr>
        </p:nvGraphicFramePr>
        <p:xfrm>
          <a:off x="657224" y="895349"/>
          <a:ext cx="11239494" cy="56539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9963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469791"/>
                <a:gridCol w="1202666"/>
              </a:tblGrid>
              <a:tr h="4198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Административная единица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Электрическая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Тепловая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Газ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Холодная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Горячая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Обьяснения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198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9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ХМАО-Югры "Сургутская городская клиническая поликлиника №2"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66,6666667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811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"Мегионская городская больница № 2"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1608 от 26.12.2017,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279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 Бюджетное учреждение здравоохранения ХМАО-Югры "Сургутская городская клиническая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55,5555556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93,3333333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2799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 Бюджетное учреждение ХМАО-Югры "Центр общей врачебной практики"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57,1428571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591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"Мегионская городская больница № 1"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591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округа-Югры «Лангепасская городская больница»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09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«Клинический врачебно-физкультурный диспансер»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094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Казенное учреждение Ханты-Мансийского автономного округа-Югры «Сургутский клинический противотуберкулезный диспансер»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4198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"Сургутская городская клиническая станция скорой медицинской помощи"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83,3333333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8119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«Нефтеюганская  городская станция скорой медицинской помощи»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1054 от 21.11.2017,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  <a:tr h="3591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"Радужнинская городская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72,7272727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86,3636364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80,952381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70" marR="4770" marT="477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2102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2680" y="365126"/>
            <a:ext cx="10291119" cy="37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Информация по несоответствию количество вводов с узлами учета за </a:t>
            </a:r>
            <a:r>
              <a:rPr lang="ru-RU" sz="2200" b="1" dirty="0" smtClean="0"/>
              <a:t>2015 </a:t>
            </a:r>
            <a:r>
              <a:rPr lang="ru-RU" sz="2000" dirty="0" smtClean="0"/>
              <a:t>год</a:t>
            </a:r>
            <a:endParaRPr lang="ru-RU" sz="20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24583"/>
              </p:ext>
            </p:extLst>
          </p:nvPr>
        </p:nvGraphicFramePr>
        <p:xfrm>
          <a:off x="219080" y="933624"/>
          <a:ext cx="11791944" cy="56391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87443"/>
                <a:gridCol w="648622"/>
                <a:gridCol w="486466"/>
                <a:gridCol w="486466"/>
                <a:gridCol w="486466"/>
                <a:gridCol w="486466"/>
                <a:gridCol w="691564"/>
                <a:gridCol w="281368"/>
                <a:gridCol w="486466"/>
                <a:gridCol w="486466"/>
                <a:gridCol w="486466"/>
                <a:gridCol w="486466"/>
                <a:gridCol w="486466"/>
                <a:gridCol w="486466"/>
                <a:gridCol w="486466"/>
                <a:gridCol w="486466"/>
                <a:gridCol w="1245355"/>
              </a:tblGrid>
              <a:tr h="4513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Административная единица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Электрическая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Тепловая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Газ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Холодная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Горячая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Обьяснение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451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ХМАО-Югры "Сургутская городская клиническая поликлиника №2"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757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 - Югры "Мегионская городская больница № 2"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1608 от 26.12.2017,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00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 Бюджетное учреждение здравоохранения ХМАО-Югры "Сургутская городская клиническая больница"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85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684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"Нефтеюганская городская стоматологическая поликлиника"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№1435 от 22.12.2017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00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 Бюджетное учреждение ХМАО-Югры "Центр общей врачебной практики"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42,8571429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4513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округа-Югры «Нижневартовская городская детская стоматологическая поликлиника»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6,25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008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округа-Югры «Лангепасская городская больница»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684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«Клинический врачебно-физкультурный диспансер»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684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Казенное учреждение Ханты-Мансийского автономного округа-Югры «Сургутский клинический противотуберкулезный диспансер»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4513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 - Югры "Сургутская городская клиническая станция скорой медицинской помощи"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83,3333333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7578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округа-Югры «</a:t>
                      </a:r>
                      <a:r>
                        <a:rPr lang="ru-RU" sz="800" u="none" strike="noStrike" dirty="0" err="1">
                          <a:effectLst/>
                        </a:rPr>
                        <a:t>Нефтеюганская</a:t>
                      </a:r>
                      <a:r>
                        <a:rPr lang="ru-RU" sz="800" u="none" strike="noStrike" dirty="0">
                          <a:effectLst/>
                        </a:rPr>
                        <a:t>  городская станция скорой медицинской помощи»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Письмо № 1054 от 21.11.2017, пояснение о отсутствии теплового узла учета, однако по остальным приборам пояснения нет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172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2680" y="365126"/>
            <a:ext cx="10291119" cy="37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Информация по несоответствию количество вводов с узлами учета за </a:t>
            </a:r>
            <a:r>
              <a:rPr lang="ru-RU" sz="2200" b="1" dirty="0" smtClean="0"/>
              <a:t>2015</a:t>
            </a:r>
            <a:r>
              <a:rPr lang="ru-RU" sz="2000" dirty="0" smtClean="0"/>
              <a:t> год</a:t>
            </a:r>
            <a:endParaRPr lang="ru-RU" sz="20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190105"/>
              </p:ext>
            </p:extLst>
          </p:nvPr>
        </p:nvGraphicFramePr>
        <p:xfrm>
          <a:off x="371480" y="876302"/>
          <a:ext cx="11668119" cy="57228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5019"/>
                <a:gridCol w="641811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481358"/>
                <a:gridCol w="1232277"/>
              </a:tblGrid>
              <a:tr h="3509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Административная единица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Электрическая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Тепловая энергия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Газ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Холодная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Горячая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Обьяснение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526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"Радужнинская городская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86,3636364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80,952381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50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"Лянторская городская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76,9230769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 учреждение Ханты-Мансийского автономного округа -Югры "Нижневартовская городская стоматологическая поликлиника"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№ 07-106-Исх-1508 от 07.12.2017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50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округа-Югры «Нижневартовская городская поликлиника»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77,7777778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«Няганская городская детская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"Поликлиника поселка Белый Яр"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80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77,7777778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Письмо Исх. № 1757 от 24.11.2017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50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«Няганская городская стоматологическая поликлиника»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66,6666667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- Югры "Березовская районная больница"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 – Югры «Федоровская городская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Бюджетное учреждение Ханты-Мансийского автономного округа-Югры «покачевская городская больница»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-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 - Югры "Сургутская городская стоматологическая поликлиника № 2"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 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-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50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БУ ХМАО-Югры «Урайская окружная больница медицинской реабилитации»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100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  <a:tr h="3823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Бюджетное учреждение Ханты-Мансийского автономного округа - Югры "Мегионская городская детская больница "Жемчужинка"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75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66,6666667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100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99" marR="5799" marT="579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632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62680" y="365126"/>
            <a:ext cx="10291119" cy="376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Информация по несоответствию количество вводов с узлами учета за </a:t>
            </a:r>
            <a:r>
              <a:rPr lang="ru-RU" sz="2200" b="1" dirty="0" smtClean="0"/>
              <a:t>2015</a:t>
            </a:r>
            <a:r>
              <a:rPr lang="ru-RU" sz="2000" dirty="0" smtClean="0"/>
              <a:t> год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165745"/>
              </p:ext>
            </p:extLst>
          </p:nvPr>
        </p:nvGraphicFramePr>
        <p:xfrm>
          <a:off x="66680" y="828675"/>
          <a:ext cx="11830047" cy="58190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8071"/>
                <a:gridCol w="523875"/>
                <a:gridCol w="333375"/>
                <a:gridCol w="514350"/>
                <a:gridCol w="409575"/>
                <a:gridCol w="405926"/>
                <a:gridCol w="477299"/>
                <a:gridCol w="477299"/>
                <a:gridCol w="477299"/>
                <a:gridCol w="477299"/>
                <a:gridCol w="477299"/>
                <a:gridCol w="477299"/>
                <a:gridCol w="477299"/>
                <a:gridCol w="477299"/>
                <a:gridCol w="477299"/>
                <a:gridCol w="477299"/>
                <a:gridCol w="1221885"/>
              </a:tblGrid>
              <a:tr h="4684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Административная единица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Электрическая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Тепловая энергия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Газ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Холодная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Горячая вода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 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 smtClean="0">
                          <a:effectLst/>
                        </a:rPr>
                        <a:t>Объяснение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8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Вводов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Приборов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% от общего числа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1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Автономное учреждение Ханты-Мансийского автономного округа - Югры "санаторий "Юган"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Автономное учреждение Ханты-Мансийского автономного округа-Югры «Пыть-Яхская городская стоматологическая поликлиника»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221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Казенное учреждение Ханты-Мансийского автономного округа - Югры «Угутская участковая больница»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33,3333333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 – Югры «Нижневартовский окружной клинический перинатальный центр»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4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 - Югры «Нижневартовская городская детская поликлиника»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8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77,7777778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66,6666667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№3088 24.11.2017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Автономное учреждение Ханты-Мансийского автономного округа – Югры «Кондинская районная стоматологическая поликлиника»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100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24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Автономное учреждение Ханты –Мансийского автономного округа – Югры «Центр профессиональной патологии»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 Мансийского автономного округа - Югры «Нижневартовская окружная клиническая детская больница»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1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 - Югры "Нижневартовская городская станция скорой медицинской помощи"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24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 – Мансийского автономного округа – Югра "Урайская городская клиническая больница"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93,3333333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2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округа-Югры «Сургутский клинический кожно-венерологический диспансер»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24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Ханты-Мансийского автономного округа - Югры "Пыть-Яхская окружная клиническая больница"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66,6666667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Письмо Исх. №4489 от 08.08.2017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221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Казенное учреждение Ханты-Мансийского автономного округа-Югры «Центр лекарственного мониторинга»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Письмо Исх. №07-37-Исх-261 от 25.01.2017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61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Казенное учреждение Ханты-Мансийского автономного округа-Югры «Центр медицины катастроф»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66,6666667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 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Письмо № 07-30-Исх -1338 22.11.2017 пояснение о отсутствии теплового узла учета, однако по остальным приборам пояснения нет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330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Автономное учреждение Ханты-Мансийского автономного округа - Югры «Покачевская городская стоматологическая поликлиника»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  <a:tr h="24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Бюджетное учреждение Ханты- Мансийского автономного округа – Югры «Коммунистическая участковая больница»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80" marR="5180" marT="518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528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32789"/>
              </p:ext>
            </p:extLst>
          </p:nvPr>
        </p:nvGraphicFramePr>
        <p:xfrm>
          <a:off x="457195" y="847726"/>
          <a:ext cx="11306178" cy="5791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09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483030"/>
                <a:gridCol w="1129798"/>
              </a:tblGrid>
              <a:tr h="34561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Административная единица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Электрическая энергия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Тепловая энергия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Газ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Холодная вода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Горячая вода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Обьяснение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3468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Вводов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Приборов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% от общего числа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17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 - Югры "Мегионская городская больница № 2"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5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0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№ 1608 от 26.12.2017, пояснение о отсутствии теплового узла учета, однако по остальным приборам пояснения нет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 Бюджетное учреждение ХМАО-Югры "Центр общей врачебной практики"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33,3333333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767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округа-Югры «Нефтеюганская  городская станция скорой медицинской помощи»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№ 1054 от 21.11.2017, пояснение о отсутствии теплового узла учета, однако по остальным приборам пояснения нет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"Лянторская городская больница"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63,6363636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91,6666667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 - Югры "Поликлиника поселка Белый Яр"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81,8181818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83,3333333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Исх. № 1757 от 24.11.2017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БУ ХМАО-Югры «Урайская окружная больница медицинской реабилитации»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Казенное учреждение Ханты-Мансийского автономного округа - Югры «Угутская участковая больница»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50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345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 - Югры «Нижневартовская городская детская поликлиника» 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77,7777778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4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66,6666667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№3088 24.11.2017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345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Казенное учреждение Ханты-Мансийского автономного округа – Югры «Лемпинский наркологический реабилитационный центр»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Бюджетное учреждение Ханты-Мансийского автономного округа - Югры "Пыть-Яхская окружная клиническая больница"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9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77,7777778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Исх. №4489 от 08.08.2017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2385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Казенное учреждение Ханты-Мансийского автономного округа-Югры «Центр лекарственного мониторинга»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Исх. №07-37-Исх-261 от 25.01.2017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793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Казенное учреждение Ханты-Мансийского автономного округа-Югры «Центр медицины катастроф»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8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2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66,6666667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3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100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Письмо № 07-30-Исх -1338 22.11.2017 пояснение о отсутствии теплового узла учета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  <a:tr h="345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Автономное учреждение Ханты-Мансийского автономного округа - Югры «Покачевская городская стоматологическая поликлиника»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-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 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1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>
                          <a:effectLst/>
                        </a:rPr>
                        <a:t>0</a:t>
                      </a:r>
                      <a:endParaRPr lang="ru-RU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u="none" strike="noStrike" dirty="0">
                          <a:effectLst/>
                        </a:rPr>
                        <a:t>Не предоставили информацию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6" marR="4346" marT="4346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23975" y="170618"/>
            <a:ext cx="9896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Информация по несоответствию количество вводов с узлами учета за </a:t>
            </a:r>
            <a:r>
              <a:rPr lang="ru-RU" sz="2000" b="1" dirty="0" smtClean="0"/>
              <a:t>2016</a:t>
            </a:r>
            <a:r>
              <a:rPr lang="ru-RU" b="1" dirty="0" smtClean="0"/>
              <a:t>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9078034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221</TotalTime>
  <Words>3967</Words>
  <Application>Microsoft Office PowerPoint</Application>
  <PresentationFormat>Широкоэкранный</PresentationFormat>
  <Paragraphs>1953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Century Gothic</vt:lpstr>
      <vt:lpstr>Wingdings 3</vt:lpstr>
      <vt:lpstr>Сектор</vt:lpstr>
      <vt:lpstr>Презентация PowerPoint</vt:lpstr>
      <vt:lpstr>Федеральный закон Российской Федерации № 261-ФЗ от 23.11.2009 г. "Об энергосбережении и о повышении энергетической эффективности и о внесении изменений в отдельные законодательные акты Российской Федерации" </vt:lpstr>
      <vt:lpstr>Информация по несоответствию количество вводов с прибора учета за 2014 год</vt:lpstr>
      <vt:lpstr>Информация по несоответствию количество вводов с узлами учета за 2014 год</vt:lpstr>
      <vt:lpstr>Информация по несоответствию количество вводов с узлами учета за 2014 год</vt:lpstr>
      <vt:lpstr>Информация по несоответствию количество вводов с узлами учета за 2015 год</vt:lpstr>
      <vt:lpstr>Информация по несоответствию количество вводов с узлами учета за 2015 год</vt:lpstr>
      <vt:lpstr>Информация по несоответствию количество вводов с узлами учета за 2015 год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Савчук Богдан Александрович</dc:creator>
  <cp:lastModifiedBy>Савчук Богдан Александрович</cp:lastModifiedBy>
  <cp:revision>13</cp:revision>
  <cp:lastPrinted>2017-12-28T04:42:47Z</cp:lastPrinted>
  <dcterms:created xsi:type="dcterms:W3CDTF">2017-12-27T09:17:29Z</dcterms:created>
  <dcterms:modified xsi:type="dcterms:W3CDTF">2017-12-28T05:24:22Z</dcterms:modified>
</cp:coreProperties>
</file>