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61" r:id="rId3"/>
    <p:sldId id="262" r:id="rId4"/>
    <p:sldId id="258" r:id="rId5"/>
    <p:sldId id="256" r:id="rId6"/>
    <p:sldId id="257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78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13DBC1B-16B8-42FE-9864-DF991EF1B9E7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527645E-7C54-4549-9BE1-CE21BEED3115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3292600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DBC1B-16B8-42FE-9864-DF991EF1B9E7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645E-7C54-4549-9BE1-CE21BEED3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199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DBC1B-16B8-42FE-9864-DF991EF1B9E7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645E-7C54-4549-9BE1-CE21BEED3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378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DBC1B-16B8-42FE-9864-DF991EF1B9E7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645E-7C54-4549-9BE1-CE21BEED3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944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13DBC1B-16B8-42FE-9864-DF991EF1B9E7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27645E-7C54-4549-9BE1-CE21BEED311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7121067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DBC1B-16B8-42FE-9864-DF991EF1B9E7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645E-7C54-4549-9BE1-CE21BEED3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70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DBC1B-16B8-42FE-9864-DF991EF1B9E7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645E-7C54-4549-9BE1-CE21BEED3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55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DBC1B-16B8-42FE-9864-DF991EF1B9E7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645E-7C54-4549-9BE1-CE21BEED3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077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DBC1B-16B8-42FE-9864-DF991EF1B9E7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7645E-7C54-4549-9BE1-CE21BEED3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13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13DBC1B-16B8-42FE-9864-DF991EF1B9E7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27645E-7C54-4549-9BE1-CE21BEED311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13981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13DBC1B-16B8-42FE-9864-DF991EF1B9E7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27645E-7C54-4549-9BE1-CE21BEED311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13817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013DBC1B-16B8-42FE-9864-DF991EF1B9E7}" type="datetimeFigureOut">
              <a:rPr lang="ru-RU" smtClean="0"/>
              <a:t>27.12.2017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527645E-7C54-4549-9BE1-CE21BEED311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48218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orient="horz" pos="136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696">
          <p15:clr>
            <a:srgbClr val="F26B43"/>
          </p15:clr>
        </p15:guide>
        <p15:guide id="4294967295" orient="horz" pos="432">
          <p15:clr>
            <a:srgbClr val="F26B43"/>
          </p15:clr>
        </p15:guide>
        <p15:guide id="4294967295" orient="horz" pos="1512">
          <p15:clr>
            <a:srgbClr val="F26B43"/>
          </p15:clr>
        </p15:guide>
        <p15:guide id="4294967295" pos="6912">
          <p15:clr>
            <a:srgbClr val="F26B43"/>
          </p15:clr>
        </p15:guide>
        <p15:guide id="4294967295" pos="936">
          <p15:clr>
            <a:srgbClr val="F26B43"/>
          </p15:clr>
        </p15:guide>
        <p15:guide id="4294967295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</a:t>
            </a:r>
            <a:r>
              <a:rPr lang="ru-RU" b="1" dirty="0">
                <a:solidFill>
                  <a:schemeClr val="tx1"/>
                </a:solidFill>
              </a:rPr>
              <a:t>ФФСН № 30, табл. 8000. Техническое состояние зданий.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2670048"/>
            <a:ext cx="10058400" cy="3199046"/>
          </a:xfrm>
        </p:spPr>
        <p:txBody>
          <a:bodyPr/>
          <a:lstStyle/>
          <a:p>
            <a:r>
              <a:rPr lang="ru-RU" dirty="0" smtClean="0"/>
              <a:t>1. Таблица ФФСН №30 табл.8000 должна соответствовать</a:t>
            </a:r>
            <a:r>
              <a:rPr lang="en-US" dirty="0" smtClean="0"/>
              <a:t> -</a:t>
            </a:r>
            <a:r>
              <a:rPr lang="ru-RU" dirty="0"/>
              <a:t> </a:t>
            </a:r>
            <a:r>
              <a:rPr lang="ru-RU" dirty="0" smtClean="0"/>
              <a:t>Федеральному регистру </a:t>
            </a:r>
            <a:r>
              <a:rPr lang="ru-RU" dirty="0"/>
              <a:t>медицинских организаций </a:t>
            </a:r>
            <a:r>
              <a:rPr lang="ru-RU" dirty="0" smtClean="0"/>
              <a:t>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187259" y="3931920"/>
            <a:ext cx="8642541" cy="1643126"/>
          </a:xfrm>
          <a:prstGeom prst="rect">
            <a:avLst/>
          </a:prstGeom>
          <a:ln>
            <a:solidFill>
              <a:srgbClr val="4F81BD"/>
            </a:solidFill>
          </a:ln>
        </p:spPr>
      </p:pic>
    </p:spTree>
    <p:extLst>
      <p:ext uri="{BB962C8B-B14F-4D97-AF65-F5344CB8AC3E}">
        <p14:creationId xmlns:p14="http://schemas.microsoft.com/office/powerpoint/2010/main" val="109994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</a:t>
            </a:r>
            <a:r>
              <a:rPr lang="ru-RU" b="1" dirty="0">
                <a:solidFill>
                  <a:schemeClr val="tx1"/>
                </a:solidFill>
              </a:rPr>
              <a:t>ФФСН № 30, табл. 8000. Техническое состояние зданий.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19656"/>
            <a:ext cx="10058400" cy="4498848"/>
          </a:xfrm>
        </p:spPr>
        <p:txBody>
          <a:bodyPr>
            <a:normAutofit/>
          </a:bodyPr>
          <a:lstStyle/>
          <a:p>
            <a:r>
              <a:rPr lang="ru-RU" dirty="0" smtClean="0"/>
              <a:t>Основные ошибки:</a:t>
            </a:r>
          </a:p>
          <a:p>
            <a:pPr marL="0" indent="0">
              <a:buNone/>
            </a:pPr>
            <a:r>
              <a:rPr lang="ru-RU" dirty="0" smtClean="0"/>
              <a:t>1. Разница в количестве зданий с предыдущими годами(требует пояснения в случае перехода здания из одной  категории в другую , либо изменения количества зданий по любой категории.</a:t>
            </a:r>
          </a:p>
          <a:p>
            <a:pPr marL="0" indent="0">
              <a:buNone/>
            </a:pPr>
            <a:r>
              <a:rPr lang="ru-RU" dirty="0" smtClean="0"/>
              <a:t>2. Некорректно внесение данных по категориям ветхое и аварийное (</a:t>
            </a:r>
            <a:r>
              <a:rPr lang="ru-RU" b="1" dirty="0"/>
              <a:t>Ветхое состояние здания</a:t>
            </a:r>
            <a:r>
              <a:rPr lang="ru-RU" dirty="0"/>
              <a:t> - состояние, при котором конструкции здания и здание в целом имеет износ: для каменных домов - свыше 70%, деревянных домов со стенами из местных материалов, а также мансард - свыше 65%, основные несущие конструкции сохраняют прочность, достаточную для обеспечения устойчивости здания, однако здание перестает удовлетворять заданным эксплуатационным требованиям.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Для того чтоб понять ветхое ли здание необходимо произвести комплекс мероприятий </a:t>
            </a:r>
            <a:r>
              <a:rPr lang="ru-RU" b="1" dirty="0"/>
              <a:t>специализированной </a:t>
            </a:r>
            <a:r>
              <a:rPr lang="ru-RU" b="1" dirty="0" smtClean="0"/>
              <a:t>организаций с необходимым расчетами и выдачи  технического заключения о состоянии строительных конструкции.</a:t>
            </a:r>
          </a:p>
        </p:txBody>
      </p:sp>
    </p:spTree>
    <p:extLst>
      <p:ext uri="{BB962C8B-B14F-4D97-AF65-F5344CB8AC3E}">
        <p14:creationId xmlns:p14="http://schemas.microsoft.com/office/powerpoint/2010/main" val="7100206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64592"/>
            <a:ext cx="10058400" cy="6153912"/>
          </a:xfrm>
        </p:spPr>
        <p:txBody>
          <a:bodyPr>
            <a:normAutofit/>
          </a:bodyPr>
          <a:lstStyle/>
          <a:p>
            <a:r>
              <a:rPr lang="ru-RU" b="1" dirty="0" smtClean="0"/>
              <a:t>Аварийное здание-</a:t>
            </a:r>
            <a:r>
              <a:rPr lang="ru-RU" dirty="0" smtClean="0"/>
              <a:t>здание у которого </a:t>
            </a:r>
            <a:r>
              <a:rPr lang="ru-RU" dirty="0"/>
              <a:t>технического состояния строительных конструкций или здания и сооружения в целом, характеризующаяся снижением несущей способности и эксплуатационных характеристик свыше 50 % и опасностью обрушения отдельных строительных </a:t>
            </a:r>
            <a:r>
              <a:rPr lang="ru-RU" dirty="0" smtClean="0"/>
              <a:t>конструкций, а так же его </a:t>
            </a:r>
            <a:r>
              <a:rPr lang="ru-RU" dirty="0"/>
              <a:t>дальнейшая эксплуатация должна быть незамедлительно прекращена из за невозможности обеспечения безопасного пребывания в нем </a:t>
            </a:r>
            <a:r>
              <a:rPr lang="ru-RU" dirty="0" smtClean="0"/>
              <a:t>людей. (Признании аварийности здании и сооружения могут признавать специализированные компании с входящие в СРО имеющие лицензию, аттестацию в данном направлении а также поверенный приборный парк для проведения испытания конструкций и микроклимата помещений, и выдачу технического </a:t>
            </a:r>
          </a:p>
          <a:p>
            <a:r>
              <a:rPr lang="ru-RU" b="1" dirty="0" smtClean="0"/>
              <a:t>При внесении здания в Форму 8000 необходимо свидетельство на регистрацию собственности 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328" y="3663315"/>
            <a:ext cx="5667375" cy="2457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44356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296" y="393192"/>
            <a:ext cx="10204704" cy="5349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989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76" y="621792"/>
            <a:ext cx="10835640" cy="5504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264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417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TM10001105[[fn=Урожай]]</Template>
  <TotalTime>57</TotalTime>
  <Words>186</Words>
  <Application>Microsoft Office PowerPoint</Application>
  <PresentationFormat>Широкоэкранный</PresentationFormat>
  <Paragraphs>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Franklin Gothic Book</vt:lpstr>
      <vt:lpstr>Crop</vt:lpstr>
      <vt:lpstr> ФФСН № 30, табл. 8000. Техническое состояние зданий.</vt:lpstr>
      <vt:lpstr> ФФСН № 30, табл. 8000. Техническое состояние зданий.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ФФСН № 30, табл. 8000. Техническое состояние зданий.</dc:title>
  <dc:creator>Савчук Богдан Александрович</dc:creator>
  <cp:lastModifiedBy>Савчук Богдан Александрович</cp:lastModifiedBy>
  <cp:revision>9</cp:revision>
  <dcterms:created xsi:type="dcterms:W3CDTF">2017-12-27T11:18:24Z</dcterms:created>
  <dcterms:modified xsi:type="dcterms:W3CDTF">2017-12-27T12:16:17Z</dcterms:modified>
</cp:coreProperties>
</file>