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6"/>
  </p:notesMasterIdLst>
  <p:sldIdLst>
    <p:sldId id="256" r:id="rId2"/>
    <p:sldId id="272" r:id="rId3"/>
    <p:sldId id="273" r:id="rId4"/>
    <p:sldId id="270" r:id="rId5"/>
    <p:sldId id="260" r:id="rId6"/>
    <p:sldId id="271" r:id="rId7"/>
    <p:sldId id="261" r:id="rId8"/>
    <p:sldId id="268" r:id="rId9"/>
    <p:sldId id="269" r:id="rId10"/>
    <p:sldId id="267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5" r:id="rId22"/>
    <p:sldId id="266" r:id="rId23"/>
    <p:sldId id="285" r:id="rId24"/>
    <p:sldId id="287" r:id="rId2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4356" autoAdjust="0"/>
  </p:normalViewPr>
  <p:slideViewPr>
    <p:cSldViewPr snapToGrid="0">
      <p:cViewPr varScale="1">
        <p:scale>
          <a:sx n="97" d="100"/>
          <a:sy n="97" d="100"/>
        </p:scale>
        <p:origin x="11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13EE-5AC7-44D9-8E69-C0A9B1EFD186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850A6-8E56-436A-8343-5CC9E0B86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5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EE878-FD6D-4648-8558-8D69D41636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9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50A6-8E56-436A-8343-5CC9E0B86D1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6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body"/>
          </p:nvPr>
        </p:nvSpPr>
        <p:spPr>
          <a:xfrm>
            <a:off x="673576" y="4686499"/>
            <a:ext cx="5385782" cy="4436733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3815518" y="9371444"/>
            <a:ext cx="2916002" cy="490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9951F11-34FC-4A3A-93A1-1AD7756B031B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66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33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8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3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7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7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8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1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0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7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4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27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1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7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B195-B666-4DAF-862C-05EE818741A3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1B9361C-7F4A-4B51-AC59-C0C0B1A43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5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работы медицинских организаций по данным ПП МЕДСТАТ 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en-US" dirty="0" smtClean="0"/>
              <a:t>I</a:t>
            </a:r>
            <a:r>
              <a:rPr lang="ru-RU" dirty="0" smtClean="0"/>
              <a:t> квартал 2019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t="-2786" r="44140" b="52786"/>
          <a:stretch/>
        </p:blipFill>
        <p:spPr bwMode="auto">
          <a:xfrm>
            <a:off x="6639414" y="2741467"/>
            <a:ext cx="5104263" cy="359614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 r="52537" b="49304"/>
          <a:stretch/>
        </p:blipFill>
        <p:spPr bwMode="auto">
          <a:xfrm>
            <a:off x="354711" y="2956383"/>
            <a:ext cx="5786651" cy="33812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141" y="36321"/>
            <a:ext cx="10235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в ПП «</a:t>
            </a:r>
            <a:r>
              <a:rPr lang="ru-RU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Медстат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будет использоваться для расчетов исполнения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показателей Национальных проектов. 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«Медведь» заведены формы в разрезе медицинских организаций.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Исполнители – медицинские организации!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 и проверка – МИАЦ.</a:t>
            </a:r>
          </a:p>
        </p:txBody>
      </p:sp>
    </p:spTree>
    <p:extLst>
      <p:ext uri="{BB962C8B-B14F-4D97-AF65-F5344CB8AC3E}">
        <p14:creationId xmlns:p14="http://schemas.microsoft.com/office/powerpoint/2010/main" val="487527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1223" y="163446"/>
            <a:ext cx="9678589" cy="4365523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планов федеральных проектов, на основании Протокола № 8 от 09.04.2019 заседания комитета по управлению портфелями проектов «Здравоохранение», «Демография»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Правительством Югры поручено организовать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Ежемесячный мониторинг показателей, предусмотренных региональным проектом «Финансовая поддержка семей при рождении детей» портфеля проектов «Демография» в разрезе муниципальных образований автономного округа: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-суммарный коэффициент рождаемости;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-возрастные коэффициенты рождаемости.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Мероприятия, необходимые для исполнения поручения: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-полное и своевременное внесение информации о родившихся в РИС «Учет смертности и рождаемости»;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-контроль внесения данных о родившихся в РИС «Учет смертности и рождаемости»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0970" y="4489988"/>
            <a:ext cx="1071799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Внесено в программу 70 %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Медицинских свидетельств </a:t>
            </a:r>
            <a:r>
              <a:rPr lang="ru-RU" sz="2800" b="1" dirty="0">
                <a:solidFill>
                  <a:srgbClr val="C00000"/>
                </a:solidFill>
              </a:rPr>
              <a:t>о </a:t>
            </a:r>
            <a:r>
              <a:rPr lang="ru-RU" sz="2800" b="1" dirty="0" smtClean="0">
                <a:solidFill>
                  <a:srgbClr val="C00000"/>
                </a:solidFill>
              </a:rPr>
              <a:t>рождении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Форма </a:t>
            </a:r>
            <a:r>
              <a:rPr lang="ru-RU" sz="2800" b="1" dirty="0">
                <a:solidFill>
                  <a:srgbClr val="C00000"/>
                </a:solidFill>
              </a:rPr>
              <a:t>N </a:t>
            </a:r>
            <a:r>
              <a:rPr lang="ru-RU" sz="2800" b="1" dirty="0" smtClean="0">
                <a:solidFill>
                  <a:srgbClr val="C00000"/>
                </a:solidFill>
              </a:rPr>
              <a:t>103/у-08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Внести недостающую информацию в срок до 24.04.2019</a:t>
            </a:r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89" y="46679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в РИС «Учет смертности и рождаемости»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575" y="2381250"/>
            <a:ext cx="10896599" cy="3419475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Медицинским организациям необходимо получить доступ под ролью «Админ МО», для внесения данных о медицинском учреждении и прикрепленных адресах.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просмотра выписанных медицинских свидетельств, относящихся к прикрепленному населению медицинских организаций, создана отдельная роль «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Медстатистик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809" y="5416869"/>
            <a:ext cx="10576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возникающим вопросам обращаться к медицинскому статистику отдела мониторинга медико-статистической и демографической информации </a:t>
            </a:r>
            <a:r>
              <a:rPr lang="ru-RU" b="1" dirty="0" err="1" smtClean="0"/>
              <a:t>Жуманову</a:t>
            </a:r>
            <a:r>
              <a:rPr lang="ru-RU" b="1" dirty="0" smtClean="0"/>
              <a:t> </a:t>
            </a:r>
            <a:r>
              <a:rPr lang="ru-RU" b="1" dirty="0" err="1" smtClean="0"/>
              <a:t>Нуриддину</a:t>
            </a:r>
            <a:r>
              <a:rPr lang="ru-RU" b="1" dirty="0" smtClean="0"/>
              <a:t> </a:t>
            </a:r>
            <a:r>
              <a:rPr lang="ru-RU" b="1" dirty="0" err="1" smtClean="0"/>
              <a:t>Хусановичу</a:t>
            </a:r>
            <a:r>
              <a:rPr lang="ru-RU" dirty="0" smtClean="0"/>
              <a:t>, телефон: </a:t>
            </a:r>
            <a:r>
              <a:rPr lang="ru-RU" b="1" dirty="0" smtClean="0"/>
              <a:t>8 (3467) 960-646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3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642" y="19149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 ролью «Админ МО» работаем с карточкой медицинской организации.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1562100"/>
            <a:ext cx="9715499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387" y="73503"/>
            <a:ext cx="11159613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вкладке «Адреса прикрепления» необходимо добавить нужные адреса.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713948"/>
            <a:ext cx="7611551" cy="6086404"/>
          </a:xfrm>
        </p:spPr>
      </p:pic>
      <p:sp>
        <p:nvSpPr>
          <p:cNvPr id="5" name="Овал 4"/>
          <p:cNvSpPr/>
          <p:nvPr/>
        </p:nvSpPr>
        <p:spPr>
          <a:xfrm>
            <a:off x="4994787" y="1170039"/>
            <a:ext cx="1012723" cy="509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835" y="30456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добавлении адреса используется справочник территории ХМАО-Югры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10" y="1585452"/>
            <a:ext cx="9218523" cy="4903839"/>
          </a:xfrm>
        </p:spPr>
      </p:pic>
      <p:sp>
        <p:nvSpPr>
          <p:cNvPr id="5" name="Овал 4"/>
          <p:cNvSpPr/>
          <p:nvPr/>
        </p:nvSpPr>
        <p:spPr>
          <a:xfrm>
            <a:off x="4060722" y="2207580"/>
            <a:ext cx="4778478" cy="160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507" y="315964"/>
            <a:ext cx="9929738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Если адресом прикрепления является весь город/район/улица, то есть возможность сохранить данные без заполнения всех строк.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09" y="2046646"/>
            <a:ext cx="8543925" cy="4373563"/>
          </a:xfrm>
        </p:spPr>
      </p:pic>
      <p:sp>
        <p:nvSpPr>
          <p:cNvPr id="5" name="Овал 4"/>
          <p:cNvSpPr/>
          <p:nvPr/>
        </p:nvSpPr>
        <p:spPr>
          <a:xfrm>
            <a:off x="6941575" y="4739149"/>
            <a:ext cx="747251" cy="424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05" y="561770"/>
            <a:ext cx="4391025" cy="61214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Под ролью «</a:t>
            </a:r>
            <a:r>
              <a:rPr lang="ru-RU" sz="3100" dirty="0" err="1" smtClean="0"/>
              <a:t>Медстатистик</a:t>
            </a:r>
            <a:r>
              <a:rPr lang="ru-RU" sz="3100" dirty="0" smtClean="0"/>
              <a:t>» будет активна вкладка «Свидетельства», в ней же списки умерших, умерших в перинатальном периоде, родившихся. В этих вкладках будут отражаться свидетельства по прикрепленным адресам.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43" y="679757"/>
            <a:ext cx="7542370" cy="5794887"/>
          </a:xfrm>
        </p:spPr>
      </p:pic>
      <p:sp>
        <p:nvSpPr>
          <p:cNvPr id="3" name="Овал 2"/>
          <p:cNvSpPr/>
          <p:nvPr/>
        </p:nvSpPr>
        <p:spPr>
          <a:xfrm>
            <a:off x="6833419" y="511277"/>
            <a:ext cx="2163097" cy="1160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74926" y="1671484"/>
            <a:ext cx="1023784" cy="523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48335" y="471231"/>
            <a:ext cx="462117" cy="1200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97962" y="155984"/>
            <a:ext cx="299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См. следующий слайд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729" y="885825"/>
            <a:ext cx="3246120" cy="564378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 помощью расширенного фильтра можно вывести только нужные данные. Например, по определенной улице (участок) и за определенный период.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35" y="679757"/>
            <a:ext cx="8099519" cy="5484608"/>
          </a:xfrm>
        </p:spPr>
      </p:pic>
      <p:sp>
        <p:nvSpPr>
          <p:cNvPr id="5" name="Овал 4"/>
          <p:cNvSpPr/>
          <p:nvPr/>
        </p:nvSpPr>
        <p:spPr>
          <a:xfrm>
            <a:off x="4089972" y="335628"/>
            <a:ext cx="7836557" cy="4708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990" y="267645"/>
            <a:ext cx="11249297" cy="140271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После создания нужного списка, можно открыть нужное свидетельство, но без доступа к корректировке </a:t>
            </a:r>
            <a:r>
              <a:rPr lang="ru-RU" sz="2800" b="1" dirty="0" smtClean="0"/>
              <a:t>(необходимо нажать на серию свидетельства, выделена синим цветом)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1" y="1945663"/>
            <a:ext cx="10700657" cy="4539673"/>
          </a:xfrm>
        </p:spPr>
      </p:pic>
    </p:spTree>
    <p:extLst>
      <p:ext uri="{BB962C8B-B14F-4D97-AF65-F5344CB8AC3E}">
        <p14:creationId xmlns:p14="http://schemas.microsoft.com/office/powerpoint/2010/main" val="30860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51666"/>
              </p:ext>
            </p:extLst>
          </p:nvPr>
        </p:nvGraphicFramePr>
        <p:xfrm>
          <a:off x="583791" y="1554556"/>
          <a:ext cx="10515600" cy="24205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57155">
                  <a:extLst>
                    <a:ext uri="{9D8B030D-6E8A-4147-A177-3AD203B41FA5}">
                      <a16:colId xmlns:a16="http://schemas.microsoft.com/office/drawing/2014/main" val="3544531909"/>
                    </a:ext>
                  </a:extLst>
                </a:gridCol>
                <a:gridCol w="357991">
                  <a:extLst>
                    <a:ext uri="{9D8B030D-6E8A-4147-A177-3AD203B41FA5}">
                      <a16:colId xmlns:a16="http://schemas.microsoft.com/office/drawing/2014/main" val="2794002002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2950676699"/>
                    </a:ext>
                  </a:extLst>
                </a:gridCol>
                <a:gridCol w="609752">
                  <a:extLst>
                    <a:ext uri="{9D8B030D-6E8A-4147-A177-3AD203B41FA5}">
                      <a16:colId xmlns:a16="http://schemas.microsoft.com/office/drawing/2014/main" val="2257342375"/>
                    </a:ext>
                  </a:extLst>
                </a:gridCol>
                <a:gridCol w="700016">
                  <a:extLst>
                    <a:ext uri="{9D8B030D-6E8A-4147-A177-3AD203B41FA5}">
                      <a16:colId xmlns:a16="http://schemas.microsoft.com/office/drawing/2014/main" val="1775412032"/>
                    </a:ext>
                  </a:extLst>
                </a:gridCol>
                <a:gridCol w="609752">
                  <a:extLst>
                    <a:ext uri="{9D8B030D-6E8A-4147-A177-3AD203B41FA5}">
                      <a16:colId xmlns:a16="http://schemas.microsoft.com/office/drawing/2014/main" val="3070529002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3037811285"/>
                    </a:ext>
                  </a:extLst>
                </a:gridCol>
                <a:gridCol w="522557">
                  <a:extLst>
                    <a:ext uri="{9D8B030D-6E8A-4147-A177-3AD203B41FA5}">
                      <a16:colId xmlns:a16="http://schemas.microsoft.com/office/drawing/2014/main" val="2988387484"/>
                    </a:ext>
                  </a:extLst>
                </a:gridCol>
                <a:gridCol w="609137">
                  <a:extLst>
                    <a:ext uri="{9D8B030D-6E8A-4147-A177-3AD203B41FA5}">
                      <a16:colId xmlns:a16="http://schemas.microsoft.com/office/drawing/2014/main" val="309660926"/>
                    </a:ext>
                  </a:extLst>
                </a:gridCol>
                <a:gridCol w="609137">
                  <a:extLst>
                    <a:ext uri="{9D8B030D-6E8A-4147-A177-3AD203B41FA5}">
                      <a16:colId xmlns:a16="http://schemas.microsoft.com/office/drawing/2014/main" val="3248067651"/>
                    </a:ext>
                  </a:extLst>
                </a:gridCol>
                <a:gridCol w="782913">
                  <a:extLst>
                    <a:ext uri="{9D8B030D-6E8A-4147-A177-3AD203B41FA5}">
                      <a16:colId xmlns:a16="http://schemas.microsoft.com/office/drawing/2014/main" val="2483270487"/>
                    </a:ext>
                  </a:extLst>
                </a:gridCol>
                <a:gridCol w="609752">
                  <a:extLst>
                    <a:ext uri="{9D8B030D-6E8A-4147-A177-3AD203B41FA5}">
                      <a16:colId xmlns:a16="http://schemas.microsoft.com/office/drawing/2014/main" val="3316889197"/>
                    </a:ext>
                  </a:extLst>
                </a:gridCol>
                <a:gridCol w="782913">
                  <a:extLst>
                    <a:ext uri="{9D8B030D-6E8A-4147-A177-3AD203B41FA5}">
                      <a16:colId xmlns:a16="http://schemas.microsoft.com/office/drawing/2014/main" val="2623288655"/>
                    </a:ext>
                  </a:extLst>
                </a:gridCol>
                <a:gridCol w="782913">
                  <a:extLst>
                    <a:ext uri="{9D8B030D-6E8A-4147-A177-3AD203B41FA5}">
                      <a16:colId xmlns:a16="http://schemas.microsoft.com/office/drawing/2014/main" val="4238140266"/>
                    </a:ext>
                  </a:extLst>
                </a:gridCol>
              </a:tblGrid>
              <a:tr h="70891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стр.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посещений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общего числа посещений (из гр.3) сделано по поводу заболеваний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посещений врачами на дому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423" marR="8423" marT="0" marB="0" anchor="ctr"/>
                </a:tc>
                <a:extLst>
                  <a:ext uri="{0D108BD9-81ED-4DB2-BD59-A6C34878D82A}">
                    <a16:rowId xmlns:a16="http://schemas.microsoft.com/office/drawing/2014/main" val="1314370256"/>
                  </a:ext>
                </a:extLst>
              </a:tr>
              <a:tr h="156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врачей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включая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профилактические –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сельскими жите-лями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взрослыми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лет и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детьми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0-17 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сельских жителей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гр.9: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гр. 12: </a:t>
                      </a:r>
                      <a:b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поводу заболеваний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гр. 10 сельских жителей – по поводу заболеваний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extLst>
                  <a:ext uri="{0D108BD9-81ED-4DB2-BD59-A6C34878D82A}">
                    <a16:rowId xmlns:a16="http://schemas.microsoft.com/office/drawing/2014/main" val="1782161246"/>
                  </a:ext>
                </a:extLst>
              </a:tr>
              <a:tr h="506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сельскими жителями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детьми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0-17 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поводу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0-17 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29354"/>
                  </a:ext>
                </a:extLst>
              </a:tr>
              <a:tr h="156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extLst>
                  <a:ext uri="{0D108BD9-81ED-4DB2-BD59-A6C34878D82A}">
                    <a16:rowId xmlns:a16="http://schemas.microsoft.com/office/drawing/2014/main" val="313296122"/>
                  </a:ext>
                </a:extLst>
              </a:tr>
              <a:tr h="20289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 – всего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78579689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паллиативной медицинской помощи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extLst>
                  <a:ext uri="{0D108BD9-81ED-4DB2-BD59-A6C34878D82A}">
                    <a16:rowId xmlns:a16="http://schemas.microsoft.com/office/drawing/2014/main" val="61022113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3791" y="123916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 №30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791" y="405890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 №30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2067" y="1239165"/>
            <a:ext cx="22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2100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067" y="4058903"/>
            <a:ext cx="197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2105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2071" y="454334"/>
            <a:ext cx="891930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2100 строка 1 графы 3+9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2105 строка 1+5 графа 3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B05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2100 строка 60 графы 3+9 = таблица 2105 строка 10 графа 3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B05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8946" y="3447795"/>
            <a:ext cx="844062" cy="2191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98178"/>
              </p:ext>
            </p:extLst>
          </p:nvPr>
        </p:nvGraphicFramePr>
        <p:xfrm>
          <a:off x="583791" y="4358639"/>
          <a:ext cx="10134600" cy="2499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1998231147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49413498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189666245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298025905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155083854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678232194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общего числа посещений (табл. 2100, стр. 1)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сделано посещений всего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строки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27807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Детьми 0-17 лет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сельскими жителями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(из гр. 5)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0979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274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заболеваниям: всего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3584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них: в неотложной форме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8458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активных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1141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по диспансерному наблюдению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92057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профилактической и иными целями: всего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2126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в том числе: медицинский осмотр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63911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диспансеризация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4535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комплексный медицинский осмотр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8274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</a:t>
                      </a:r>
                      <a:r>
                        <a:rPr lang="ru-RU" sz="11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из них</a:t>
                      </a:r>
                      <a:r>
                        <a:rPr lang="ru-RU" sz="1100" spc="-1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центрах здоровья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15419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паллиативная помощь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56402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76306" y="5174407"/>
            <a:ext cx="654293" cy="17584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8946" y="3719463"/>
            <a:ext cx="844062" cy="247201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98501" y="3719463"/>
            <a:ext cx="647698" cy="250980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6305" y="6684046"/>
            <a:ext cx="654293" cy="173954"/>
          </a:xfrm>
          <a:prstGeom prst="rect">
            <a:avLst/>
          </a:prstGeom>
          <a:noFill/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98501" y="3447794"/>
            <a:ext cx="647698" cy="2191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76305" y="5827015"/>
            <a:ext cx="654293" cy="17584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984" y="-117091"/>
            <a:ext cx="999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при заполнении формы 30 (межтабличный контроль)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Созданный список можно выгрузить в формате </a:t>
            </a:r>
            <a:r>
              <a:rPr lang="en-US" dirty="0" smtClean="0"/>
              <a:t>Excel</a:t>
            </a:r>
            <a:r>
              <a:rPr lang="ru-RU" dirty="0" smtClean="0"/>
              <a:t> для дальнейшей работы.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3" y="1931510"/>
            <a:ext cx="4416656" cy="2953998"/>
          </a:xfrm>
        </p:spPr>
      </p:pic>
      <p:sp>
        <p:nvSpPr>
          <p:cNvPr id="5" name="Овал 4"/>
          <p:cNvSpPr/>
          <p:nvPr/>
        </p:nvSpPr>
        <p:spPr>
          <a:xfrm>
            <a:off x="3474677" y="2019719"/>
            <a:ext cx="2163097" cy="693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96020"/>
              </p:ext>
            </p:extLst>
          </p:nvPr>
        </p:nvGraphicFramePr>
        <p:xfrm>
          <a:off x="399817" y="844307"/>
          <a:ext cx="11425084" cy="601369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4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 для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0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Департамента здравоохранения ХМАО-Югры от 23.05.2018 года № 549 "О мониторинге структуры заработной платы медицинских организаций, подведомственных Департаменту здравоохранения Ханты-Мансийского автономного округа-Югры в информационной  "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МедВедь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0" marR="4061" marT="406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предоставления информации из МО в МИАЦ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Ежеквартально</a:t>
                      </a:r>
                      <a:r>
                        <a:rPr lang="ru-RU" sz="12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10 числа месяца, следующего за отчетным периодом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730" marR="4061" marT="406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учреждения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Нижневартовск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«Нижневартовская психоневрологическая больница»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Нягань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Сургут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Сургутская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клиническая травматологическая больница»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Сургутская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городская клиническая поликлиника №2»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Урайская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городская клиническая больница»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«Урайская окружная больница медицинской реабилитации»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Ханты-Мансийск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«Окружной клинический лечебно-реабилитационный центр»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«Ханты-Мансийский клинический кожно-венерологический диспансер»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  «Центр профессиональной патологии»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0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«Клинический врачебно-физкультурный диспансер»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  «Детский противотуберкулезный санаторий им. Е.М. 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Сагандуковой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«Октябрьская  районная больница»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Советский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«Советская психоневрологическая больница»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Сургутский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54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  «</a:t>
                      </a:r>
                      <a:r>
                        <a:rPr lang="ru-RU" sz="12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Угутская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участковая больница»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1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61" marR="4061" marT="4061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65818" y="0"/>
            <a:ext cx="90930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 итогам 1 квартала 2019 года</a:t>
            </a:r>
          </a:p>
          <a:p>
            <a:pPr algn="ctr"/>
            <a:r>
              <a:rPr lang="ru-RU" sz="1600" b="1" dirty="0" smtClean="0"/>
              <a:t> в ИС </a:t>
            </a:r>
            <a:r>
              <a:rPr lang="ru-RU" sz="1600" b="1" dirty="0" err="1" smtClean="0"/>
              <a:t>МедВедь</a:t>
            </a:r>
            <a:r>
              <a:rPr lang="ru-RU" sz="1600" b="1" dirty="0" smtClean="0"/>
              <a:t> № 1074 «Структура заработной платы</a:t>
            </a:r>
          </a:p>
          <a:p>
            <a:pPr algn="ctr"/>
            <a:r>
              <a:rPr lang="ru-RU" sz="1600" b="1" dirty="0" smtClean="0"/>
              <a:t> работников  медицинских  организаций»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35710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02536"/>
              </p:ext>
            </p:extLst>
          </p:nvPr>
        </p:nvGraphicFramePr>
        <p:xfrm>
          <a:off x="356245" y="1007500"/>
          <a:ext cx="11095629" cy="5857769"/>
        </p:xfrm>
        <a:graphic>
          <a:graphicData uri="http://schemas.openxmlformats.org/drawingml/2006/table">
            <a:tbl>
              <a:tblPr/>
              <a:tblGrid>
                <a:gridCol w="6247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6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Основание для исполнения</a:t>
                      </a:r>
                    </a:p>
                  </a:txBody>
                  <a:tcPr marL="51587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Департамента здравоохранения Ханты-Мансийского автономного округа - Югры от 26.04.2017 № 445 "О внесении изменений и дополнений в приказ Департамента здравоохранения Ханты-Мансийского автономного округа - Югры от 30.08.2016 №900 "О предоставлении информации о возникновении задолженности по выплате заработной платы работникам" 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Приказ Департамента здравоохранения Ханты-Мансийского автономного округа - Югры от 30.08.2016 № 900 "О предоставлении информации о возникновении задолженности по выплате заработной платы работникам"</a:t>
                      </a:r>
                    </a:p>
                  </a:txBody>
                  <a:tcPr marL="51587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предоставления информации из МО в МИАЦ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Ежемесячно, до 1 числа месяца, следующего за отчетным в системе </a:t>
                      </a:r>
                    </a:p>
                  </a:txBody>
                  <a:tcPr marL="51587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Ежемесячно, до 1 числа месяца, следующего за отчетным</a:t>
                      </a:r>
                    </a:p>
                  </a:txBody>
                  <a:tcPr marL="51587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учреждения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Лангепас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«Лангепасская городская  больница»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Мегион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</a:t>
                      </a:r>
                      <a:r>
                        <a:rPr lang="ru-RU" sz="105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Мегионская</a:t>
                      </a:r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городская больница №1»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Нефтеюганск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«Нефтеюганская городская станция скорой медицинской помощи»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предоставлено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Нижневартовск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«Нижневартовская городская больница»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Сургут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«Сургутский клинический перинатальный центр»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«Сургутская городская клиническая станция скорой медицинской помощи»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Ханты-Мансийск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«Клинический врачебно-физкультурный диспансер»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«Ханты-Мансийская городская клиническая станция скорой медицинской помощи»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 сроков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Березовский район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  «Березовская  районная больница» 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предоставлено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Сургутский район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  «Угутская участковая больница»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предоставлено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предоставлено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299" marR="4299" marT="42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3648"/>
            <a:ext cx="12319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Отчет по итогам марта 2019 года,</a:t>
            </a:r>
          </a:p>
          <a:p>
            <a:pPr algn="ctr"/>
            <a:r>
              <a:rPr lang="ru-RU" b="1" dirty="0"/>
              <a:t>Формы 690 «По задолженности выплаты  заработной платы»; № 691 «О просроченной задолженности </a:t>
            </a:r>
          </a:p>
          <a:p>
            <a:pPr algn="ctr"/>
            <a:r>
              <a:rPr lang="ru-RU" b="1" dirty="0"/>
              <a:t>заработной платы»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71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524230" y="782313"/>
            <a:ext cx="10350077" cy="5845320"/>
          </a:xfrm>
          <a:prstGeom prst="rect">
            <a:avLst/>
          </a:prstGeom>
          <a:noFill/>
          <a:ln>
            <a:noFill/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558ED5"/>
              </a:buClr>
              <a:buFont typeface="Wingdings" charset="2"/>
              <a:buChar char="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заполнена необходимая информация в личном деле сотрудника;</a:t>
            </a: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558ED5"/>
              </a:buClr>
              <a:buFont typeface="Wingdings" charset="2"/>
              <a:buChar char=""/>
            </a:pP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неправильная настройка соответствий в классификаторах федерального регистра (в частности по адресам);</a:t>
            </a: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558ED5"/>
              </a:buClr>
              <a:buFont typeface="Wingdings" charset="2"/>
              <a:buChar char=""/>
            </a:pP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ошибки штатного расписания-некорректный ввод ставок;</a:t>
            </a: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5480">
              <a:lnSpc>
                <a:spcPct val="100000"/>
              </a:lnSpc>
              <a:buClr>
                <a:srgbClr val="558ED5"/>
              </a:buClr>
              <a:buFont typeface="Wingdings" charset="2"/>
              <a:buChar char=""/>
            </a:pP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несвоевременное или неполное предоставление регистра;</a:t>
            </a: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5480">
              <a:lnSpc>
                <a:spcPct val="100000"/>
              </a:lnSpc>
              <a:buClr>
                <a:srgbClr val="558ED5"/>
              </a:buClr>
              <a:buFont typeface="Wingdings" charset="2"/>
              <a:buChar char=""/>
            </a:pP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отсутствие работы над ошибками</a:t>
            </a: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Line 3"/>
          <p:cNvSpPr/>
          <p:nvPr/>
        </p:nvSpPr>
        <p:spPr>
          <a:xfrm>
            <a:off x="0" y="1015200"/>
            <a:ext cx="12204000" cy="36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4"/>
          <p:cNvSpPr/>
          <p:nvPr/>
        </p:nvSpPr>
        <p:spPr>
          <a:xfrm>
            <a:off x="-98280" y="122760"/>
            <a:ext cx="62964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783000" y="0"/>
            <a:ext cx="11408760" cy="1009800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Основные ошибки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при заполнении ФРМО и ФРМР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9687" y="4130499"/>
            <a:ext cx="10779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не заполнении данных в соответствии с порядками –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отображается при формировании формы 30 таблицы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 из регистра.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Медстат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Регистра ежеквартально!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804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445" y="2237591"/>
            <a:ext cx="6679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0165" y="43245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6818" y="5462969"/>
            <a:ext cx="9340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 уважением к Вам и Вашей </a:t>
            </a:r>
            <a:r>
              <a:rPr lang="ru-RU" dirty="0" smtClean="0"/>
              <a:t>деятельности,</a:t>
            </a:r>
            <a:endParaRPr lang="ru-RU" dirty="0"/>
          </a:p>
          <a:p>
            <a:pPr algn="ctr"/>
            <a:r>
              <a:rPr lang="ru-RU" dirty="0"/>
              <a:t>начальник отдела </a:t>
            </a:r>
            <a:r>
              <a:rPr lang="ru-RU" dirty="0"/>
              <a:t>мониторинга медико-статистической и демографической информации </a:t>
            </a:r>
            <a:endParaRPr lang="ru-RU" dirty="0" smtClean="0"/>
          </a:p>
          <a:p>
            <a:pPr algn="ctr"/>
            <a:r>
              <a:rPr lang="ru-RU" b="1" dirty="0" smtClean="0"/>
              <a:t>Чурсина </a:t>
            </a:r>
            <a:r>
              <a:rPr lang="ru-RU" b="1" dirty="0"/>
              <a:t>Ирина </a:t>
            </a:r>
            <a:r>
              <a:rPr lang="ru-RU" b="1" dirty="0" smtClean="0"/>
              <a:t>Ильдаровна</a:t>
            </a:r>
            <a:r>
              <a:rPr lang="ru-RU" dirty="0" smtClean="0"/>
              <a:t>, телефон: </a:t>
            </a:r>
            <a:r>
              <a:rPr lang="ru-RU" b="1" dirty="0" smtClean="0"/>
              <a:t>8 (3467) 960-642</a:t>
            </a:r>
            <a:endParaRPr lang="ru-RU" b="1" dirty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801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814284"/>
              </p:ext>
            </p:extLst>
          </p:nvPr>
        </p:nvGraphicFramePr>
        <p:xfrm>
          <a:off x="764219" y="2417821"/>
          <a:ext cx="10515602" cy="19941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73651">
                  <a:extLst>
                    <a:ext uri="{9D8B030D-6E8A-4147-A177-3AD203B41FA5}">
                      <a16:colId xmlns:a16="http://schemas.microsoft.com/office/drawing/2014/main" val="3544531909"/>
                    </a:ext>
                  </a:extLst>
                </a:gridCol>
                <a:gridCol w="417056">
                  <a:extLst>
                    <a:ext uri="{9D8B030D-6E8A-4147-A177-3AD203B41FA5}">
                      <a16:colId xmlns:a16="http://schemas.microsoft.com/office/drawing/2014/main" val="2794002002"/>
                    </a:ext>
                  </a:extLst>
                </a:gridCol>
                <a:gridCol w="812162">
                  <a:extLst>
                    <a:ext uri="{9D8B030D-6E8A-4147-A177-3AD203B41FA5}">
                      <a16:colId xmlns:a16="http://schemas.microsoft.com/office/drawing/2014/main" val="2950676699"/>
                    </a:ext>
                  </a:extLst>
                </a:gridCol>
                <a:gridCol w="680460">
                  <a:extLst>
                    <a:ext uri="{9D8B030D-6E8A-4147-A177-3AD203B41FA5}">
                      <a16:colId xmlns:a16="http://schemas.microsoft.com/office/drawing/2014/main" val="2257342375"/>
                    </a:ext>
                  </a:extLst>
                </a:gridCol>
                <a:gridCol w="519490">
                  <a:extLst>
                    <a:ext uri="{9D8B030D-6E8A-4147-A177-3AD203B41FA5}">
                      <a16:colId xmlns:a16="http://schemas.microsoft.com/office/drawing/2014/main" val="1775412032"/>
                    </a:ext>
                  </a:extLst>
                </a:gridCol>
                <a:gridCol w="497540">
                  <a:extLst>
                    <a:ext uri="{9D8B030D-6E8A-4147-A177-3AD203B41FA5}">
                      <a16:colId xmlns:a16="http://schemas.microsoft.com/office/drawing/2014/main" val="3070529002"/>
                    </a:ext>
                  </a:extLst>
                </a:gridCol>
                <a:gridCol w="534124">
                  <a:extLst>
                    <a:ext uri="{9D8B030D-6E8A-4147-A177-3AD203B41FA5}">
                      <a16:colId xmlns:a16="http://schemas.microsoft.com/office/drawing/2014/main" val="3037811285"/>
                    </a:ext>
                  </a:extLst>
                </a:gridCol>
                <a:gridCol w="482906">
                  <a:extLst>
                    <a:ext uri="{9D8B030D-6E8A-4147-A177-3AD203B41FA5}">
                      <a16:colId xmlns:a16="http://schemas.microsoft.com/office/drawing/2014/main" val="2988387484"/>
                    </a:ext>
                  </a:extLst>
                </a:gridCol>
                <a:gridCol w="504858">
                  <a:extLst>
                    <a:ext uri="{9D8B030D-6E8A-4147-A177-3AD203B41FA5}">
                      <a16:colId xmlns:a16="http://schemas.microsoft.com/office/drawing/2014/main" val="309660926"/>
                    </a:ext>
                  </a:extLst>
                </a:gridCol>
                <a:gridCol w="607291">
                  <a:extLst>
                    <a:ext uri="{9D8B030D-6E8A-4147-A177-3AD203B41FA5}">
                      <a16:colId xmlns:a16="http://schemas.microsoft.com/office/drawing/2014/main" val="3248067651"/>
                    </a:ext>
                  </a:extLst>
                </a:gridCol>
                <a:gridCol w="548758">
                  <a:extLst>
                    <a:ext uri="{9D8B030D-6E8A-4147-A177-3AD203B41FA5}">
                      <a16:colId xmlns:a16="http://schemas.microsoft.com/office/drawing/2014/main" val="2483270487"/>
                    </a:ext>
                  </a:extLst>
                </a:gridCol>
                <a:gridCol w="724361">
                  <a:extLst>
                    <a:ext uri="{9D8B030D-6E8A-4147-A177-3AD203B41FA5}">
                      <a16:colId xmlns:a16="http://schemas.microsoft.com/office/drawing/2014/main" val="3316889197"/>
                    </a:ext>
                  </a:extLst>
                </a:gridCol>
                <a:gridCol w="665826">
                  <a:extLst>
                    <a:ext uri="{9D8B030D-6E8A-4147-A177-3AD203B41FA5}">
                      <a16:colId xmlns:a16="http://schemas.microsoft.com/office/drawing/2014/main" val="2623288655"/>
                    </a:ext>
                  </a:extLst>
                </a:gridCol>
                <a:gridCol w="882373">
                  <a:extLst>
                    <a:ext uri="{9D8B030D-6E8A-4147-A177-3AD203B41FA5}">
                      <a16:colId xmlns:a16="http://schemas.microsoft.com/office/drawing/2014/main" val="4238140266"/>
                    </a:ext>
                  </a:extLst>
                </a:gridCol>
                <a:gridCol w="882373">
                  <a:extLst>
                    <a:ext uri="{9D8B030D-6E8A-4147-A177-3AD203B41FA5}">
                      <a16:colId xmlns:a16="http://schemas.microsoft.com/office/drawing/2014/main" val="1599976651"/>
                    </a:ext>
                  </a:extLst>
                </a:gridCol>
                <a:gridCol w="882373">
                  <a:extLst>
                    <a:ext uri="{9D8B030D-6E8A-4147-A177-3AD203B41FA5}">
                      <a16:colId xmlns:a16="http://schemas.microsoft.com/office/drawing/2014/main" val="3681936970"/>
                    </a:ext>
                  </a:extLst>
                </a:gridCol>
              </a:tblGrid>
              <a:tr h="70891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стр.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посещений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общего числа посещений (из гр.3) сделано по поводу заболеваний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посещений врачами на дому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423" marR="8423" marT="0" marB="0" anchor="ctr"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Обращения по поводу заболеваний – взрослые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Обращения по поводу заболеваний – дети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extLst>
                  <a:ext uri="{0D108BD9-81ED-4DB2-BD59-A6C34878D82A}">
                    <a16:rowId xmlns:a16="http://schemas.microsoft.com/office/drawing/2014/main" val="1314370256"/>
                  </a:ext>
                </a:extLst>
              </a:tr>
              <a:tr h="156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врачей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включая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профилактические –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сельскими жите-лями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взрослыми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лет и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старше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детьми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0-17 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сельских жителей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гр.9: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гр. 12: </a:t>
                      </a:r>
                      <a:b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поводу заболеваний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гр. 10 сельских жителей – по поводу заболеваний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3" marR="8423" marT="0" marB="0"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3" marR="8423" marT="0" marB="0" anchor="ctr"/>
                </a:tc>
                <a:extLst>
                  <a:ext uri="{0D108BD9-81ED-4DB2-BD59-A6C34878D82A}">
                    <a16:rowId xmlns:a16="http://schemas.microsoft.com/office/drawing/2014/main" val="1782161246"/>
                  </a:ext>
                </a:extLst>
              </a:tr>
              <a:tr h="506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сельскими жителями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детьми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0-17 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поводу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0-17 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29354"/>
                  </a:ext>
                </a:extLst>
              </a:tr>
              <a:tr h="1567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3" marR="8423" marT="0" marB="0"/>
                </a:tc>
                <a:extLst>
                  <a:ext uri="{0D108BD9-81ED-4DB2-BD59-A6C34878D82A}">
                    <a16:rowId xmlns:a16="http://schemas.microsoft.com/office/drawing/2014/main" val="313296122"/>
                  </a:ext>
                </a:extLst>
              </a:tr>
              <a:tr h="202898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 – всего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x-none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/>
                </a:tc>
                <a:extLst>
                  <a:ext uri="{0D108BD9-81ED-4DB2-BD59-A6C34878D82A}">
                    <a16:rowId xmlns:a16="http://schemas.microsoft.com/office/drawing/2014/main" val="17857968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219" y="1946016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 №30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842" y="4677266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 №30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6118" y="1941059"/>
            <a:ext cx="220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2100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4576" y="4677266"/>
            <a:ext cx="197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2106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661" y="1153453"/>
            <a:ext cx="956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2100, строка 1, графы 15+16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таблица 2106 строка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58213" y="4116344"/>
            <a:ext cx="844062" cy="2191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57459"/>
              </p:ext>
            </p:extLst>
          </p:nvPr>
        </p:nvGraphicFramePr>
        <p:xfrm>
          <a:off x="737842" y="5173006"/>
          <a:ext cx="3930162" cy="10058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19462">
                  <a:extLst>
                    <a:ext uri="{9D8B030D-6E8A-4147-A177-3AD203B41FA5}">
                      <a16:colId xmlns:a16="http://schemas.microsoft.com/office/drawing/2014/main" val="1998231147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9413498"/>
                    </a:ext>
                  </a:extLst>
                </a:gridCol>
                <a:gridCol w="648140">
                  <a:extLst>
                    <a:ext uri="{9D8B030D-6E8A-4147-A177-3AD203B41FA5}">
                      <a16:colId xmlns:a16="http://schemas.microsoft.com/office/drawing/2014/main" val="1896662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Обращения по поводу заболеваний,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3584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них – сельских жителей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8458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детей 0-17 лет (из стр. 1)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1141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из них – сельских жителей (из стр. 3)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09205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013711" y="5204815"/>
            <a:ext cx="654293" cy="17584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02275" y="4116344"/>
            <a:ext cx="877546" cy="219133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0698" y="72379"/>
            <a:ext cx="913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при заполнении формы 30 (межтабличный контроль)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9" b="61592"/>
          <a:stretch/>
        </p:blipFill>
        <p:spPr bwMode="auto">
          <a:xfrm>
            <a:off x="1160061" y="2477068"/>
            <a:ext cx="10413242" cy="41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2448" y="450374"/>
            <a:ext cx="9976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Таблица 3.2510 ФСН №30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Графу «Подлежало осмотрам» </a:t>
            </a:r>
            <a:r>
              <a:rPr lang="ru-RU" sz="2800" b="1" dirty="0">
                <a:solidFill>
                  <a:srgbClr val="C00000"/>
                </a:solidFill>
              </a:rPr>
              <a:t>№</a:t>
            </a:r>
            <a:r>
              <a:rPr lang="ru-RU" sz="2800" b="1" dirty="0" smtClean="0">
                <a:solidFill>
                  <a:srgbClr val="C00000"/>
                </a:solidFill>
              </a:rPr>
              <a:t>3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необходимо заполнить  по итогам 3 месяцев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согласно годовому плану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 срок до 24.04.2019!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8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76" y="586010"/>
            <a:ext cx="94091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сверки в отчетах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(форма № 14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квартал 2019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51" y="2095499"/>
            <a:ext cx="10285412" cy="4600576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ошибки при сдаче формы № 14 за 1 квартал 2019 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сравнении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т.4000 с т. 4001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формы 14 (хирургическая работа медицинской организации) по соответствующим графам и строкам допускается следующие ошибки: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Сверять данные по пожилым в т.2000, 4000 и 4001 – выгрузив таблицы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Ошибка 1: количество осложнений всего равно количеству умерших всего, а  у пожилых осложнений больше, чем умерших при проведении операций.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Ошибка 2: у взрослых разница между строкой 10.0 (всего) и суммой строк 10.1 - … - 10.9 у взрослых по всем графам -  должна быть больше или равна разнице по пожилым. То же по всем классам и подклассам заболеваний.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826" y="507305"/>
            <a:ext cx="9660367" cy="583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Сверка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форму № 14, 12  с формой № 57. 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форме №12 строки 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00-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98 – всего травмы должны быть равны сумме таблиц 1000, 2000  в форме № 57 по строке 1 графе 4.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В форме № 14 должно быть меньше или равно травм, чем в форме № 57 у детей, взрослых и пожилых по строкам: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00-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98 – всего травмы;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02 – перелом черепа и лицевых костей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05 – травма глаза и глазницы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06 – внутричерепная травма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40.0-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40.6 – отравление наркотиками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51-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65 – токсическое действие веществ, преимущественно немедицинского назначения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dirty="0">
                <a:latin typeface="Times New Roman"/>
                <a:ea typeface="Calibri"/>
                <a:cs typeface="Times New Roman"/>
              </a:rPr>
              <a:t>T</a:t>
            </a:r>
            <a:r>
              <a:rPr lang="ru-RU" dirty="0">
                <a:latin typeface="Times New Roman"/>
                <a:ea typeface="Calibri"/>
                <a:cs typeface="Times New Roman"/>
              </a:rPr>
              <a:t>51 – токсическое действие алкоголя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3.Операции на сосудах всего (строка 8) в табл.4000, 4001 = операции на артериях (строка 8.1) + операции на венах (строка 8.2)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9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0315" y="946673"/>
            <a:ext cx="9654297" cy="566367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сосудах всего (строка 8) в табл.4000, 4001 = операции на артериях (строка 8.1) + операции на венах (строка 8.2)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выписанные с паллиативных коек круглосуточного стационара, кодируются шифром по МКБ 10 -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51.5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«Паллиативная помощь». Больные, умершие на паллиативных койках круглосуточного стационара, шифруются кодом заболевания, от которого умер пациент.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14, табл.2200, строка 2 больше или равна строке 3.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14, табл.2200, строка 4 – показываются дети до года, умершие в первые 24 часа после поступления в стационар, без детей, показанных в строке 2.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8. Форма 14, табл.4000, 4001 – количество осложнений при операциях может быть больше или равно количеству умерших оперированных больных, т.е. смерь у оперированного больного всегда является осложнением.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 r="44478" b="30548"/>
          <a:stretch/>
        </p:blipFill>
        <p:spPr bwMode="auto">
          <a:xfrm>
            <a:off x="3138985" y="859808"/>
            <a:ext cx="6769290" cy="466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7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5" b="50000"/>
          <a:stretch/>
        </p:blipFill>
        <p:spPr bwMode="auto">
          <a:xfrm>
            <a:off x="2524836" y="1255594"/>
            <a:ext cx="7165075" cy="48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6914" y="191069"/>
            <a:ext cx="9880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Контроли  необходимо выполнять межтабличные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и </a:t>
            </a:r>
            <a:r>
              <a:rPr lang="ru-RU" sz="2800" b="1" dirty="0" err="1" smtClean="0">
                <a:solidFill>
                  <a:srgbClr val="C00000"/>
                </a:solidFill>
              </a:rPr>
              <a:t>межформенные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16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1864</Words>
  <Application>Microsoft Office PowerPoint</Application>
  <PresentationFormat>Широкоэкранный</PresentationFormat>
  <Paragraphs>426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DejaVu Sans</vt:lpstr>
      <vt:lpstr>Times New Roman</vt:lpstr>
      <vt:lpstr>Wingdings</vt:lpstr>
      <vt:lpstr>Wingdings 3</vt:lpstr>
      <vt:lpstr>Легкий дым</vt:lpstr>
      <vt:lpstr>Итоги работы медицинских организаций по данным ПП МЕДСТАТ  за I квартал 2019 года</vt:lpstr>
      <vt:lpstr>Презентация PowerPoint</vt:lpstr>
      <vt:lpstr>Презентация PowerPoint</vt:lpstr>
      <vt:lpstr>Презентация PowerPoint</vt:lpstr>
      <vt:lpstr>Правила сверки в отчетах  (форма № 14 за I квартал 2019 года)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РИС «Учет смертности и рождаемости» </vt:lpstr>
      <vt:lpstr>Под ролью «Админ МО» работаем с карточкой медицинской организации. </vt:lpstr>
      <vt:lpstr>Во вкладке «Адреса прикрепления» необходимо добавить нужные адреса.</vt:lpstr>
      <vt:lpstr>При добавлении адреса используется справочник территории ХМАО-Югры</vt:lpstr>
      <vt:lpstr>Если адресом прикрепления является весь город/район/улица, то есть возможность сохранить данные без заполнения всех строк.</vt:lpstr>
      <vt:lpstr>Под ролью «Медстатистик» будет активна вкладка «Свидетельства», в ней же списки умерших, умерших в перинатальном периоде, родившихся. В этих вкладках будут отражаться свидетельства по прикрепленным адресам.</vt:lpstr>
      <vt:lpstr>С помощью расширенного фильтра можно вывести только нужные данные. Например, по определенной улице (участок) и за определенный период.</vt:lpstr>
      <vt:lpstr>После создания нужного списка, можно открыть нужное свидетельство, но без доступа к корректировке (необходимо нажать на серию свидетельства, выделена синим цветом).</vt:lpstr>
      <vt:lpstr>Созданный список можно выгрузить в формате Excel для дальнейшей работы.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Илюшкин Константин Владимирович</dc:creator>
  <cp:lastModifiedBy>Жуманова Анастасия Сергеевна</cp:lastModifiedBy>
  <cp:revision>37</cp:revision>
  <cp:lastPrinted>2019-04-19T07:43:06Z</cp:lastPrinted>
  <dcterms:created xsi:type="dcterms:W3CDTF">2019-04-18T06:53:46Z</dcterms:created>
  <dcterms:modified xsi:type="dcterms:W3CDTF">2019-04-22T04:37:43Z</dcterms:modified>
</cp:coreProperties>
</file>