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  <p:sldId id="266" r:id="rId4"/>
    <p:sldId id="262" r:id="rId5"/>
    <p:sldId id="277" r:id="rId6"/>
    <p:sldId id="278" r:id="rId7"/>
    <p:sldId id="279" r:id="rId8"/>
    <p:sldId id="280" r:id="rId9"/>
    <p:sldId id="269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BC2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85" d="100"/>
          <a:sy n="85" d="100"/>
        </p:scale>
        <p:origin x="-1330" y="-8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FA9D7-9CD8-41BC-B0CB-510313C07A99}" type="datetimeFigureOut">
              <a:rPr lang="ru-RU" smtClean="0"/>
              <a:t>19.04.2019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77826-35F6-45AF-B5AB-3734735C3D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82673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FA9D7-9CD8-41BC-B0CB-510313C07A99}" type="datetimeFigureOut">
              <a:rPr lang="ru-RU" smtClean="0"/>
              <a:t>19.04.2019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77826-35F6-45AF-B5AB-3734735C3D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57932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FA9D7-9CD8-41BC-B0CB-510313C07A99}" type="datetimeFigureOut">
              <a:rPr lang="ru-RU" smtClean="0"/>
              <a:t>19.04.2019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77826-35F6-45AF-B5AB-3734735C3D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32367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FA9D7-9CD8-41BC-B0CB-510313C07A99}" type="datetimeFigureOut">
              <a:rPr lang="ru-RU" smtClean="0"/>
              <a:t>19.04.2019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77826-35F6-45AF-B5AB-3734735C3D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53407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FA9D7-9CD8-41BC-B0CB-510313C07A99}" type="datetimeFigureOut">
              <a:rPr lang="ru-RU" smtClean="0"/>
              <a:t>19.04.2019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77826-35F6-45AF-B5AB-3734735C3D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363241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FA9D7-9CD8-41BC-B0CB-510313C07A99}" type="datetimeFigureOut">
              <a:rPr lang="ru-RU" smtClean="0"/>
              <a:t>19.04.2019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77826-35F6-45AF-B5AB-3734735C3D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42681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FA9D7-9CD8-41BC-B0CB-510313C07A99}" type="datetimeFigureOut">
              <a:rPr lang="ru-RU" smtClean="0"/>
              <a:t>19.04.2019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77826-35F6-45AF-B5AB-3734735C3D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91010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FA9D7-9CD8-41BC-B0CB-510313C07A99}" type="datetimeFigureOut">
              <a:rPr lang="ru-RU" smtClean="0"/>
              <a:t>19.04.2019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77826-35F6-45AF-B5AB-3734735C3D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182085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FA9D7-9CD8-41BC-B0CB-510313C07A99}" type="datetimeFigureOut">
              <a:rPr lang="ru-RU" smtClean="0"/>
              <a:t>19.04.2019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77826-35F6-45AF-B5AB-3734735C3D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425158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FA9D7-9CD8-41BC-B0CB-510313C07A99}" type="datetimeFigureOut">
              <a:rPr lang="ru-RU" smtClean="0"/>
              <a:t>19.04.2019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77826-35F6-45AF-B5AB-3734735C3D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558810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FA9D7-9CD8-41BC-B0CB-510313C07A99}" type="datetimeFigureOut">
              <a:rPr lang="ru-RU" smtClean="0"/>
              <a:t>19.04.2019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77826-35F6-45AF-B5AB-3734735C3D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240915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FFA9D7-9CD8-41BC-B0CB-510313C07A99}" type="datetimeFigureOut">
              <a:rPr lang="ru-RU" smtClean="0"/>
              <a:t>19.04.2019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077826-35F6-45AF-B5AB-3734735C3DD3}" type="slidenum">
              <a:rPr lang="ru-RU" smtClean="0"/>
              <a:t>‹#›</a:t>
            </a:fld>
            <a:endParaRPr lang="ru-RU"/>
          </a:p>
        </p:txBody>
      </p:sp>
      <p:pic>
        <p:nvPicPr>
          <p:cNvPr id="15" name="Рисунок 14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59922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www.miacugra.ru/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slide" Target="slide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slide" Target="slide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mailto:snv@dzhmao.ru" TargetMode="Externa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7" name="Рисунок 6" descr="http://hantimansiysk.monavista.ru/images/sizednews/hantimansiysk1436789365big.jp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1230" y="5746375"/>
            <a:ext cx="1074018" cy="1011873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Заголовок 1"/>
          <p:cNvSpPr txBox="1">
            <a:spLocks/>
          </p:cNvSpPr>
          <p:nvPr/>
        </p:nvSpPr>
        <p:spPr>
          <a:xfrm>
            <a:off x="361849" y="485588"/>
            <a:ext cx="4612340" cy="23876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800" dirty="0" smtClean="0">
                <a:ln w="0"/>
                <a:solidFill>
                  <a:srgbClr val="203B6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Мониторинги и сроки предоставления</a:t>
            </a:r>
            <a:endParaRPr lang="ru-RU" sz="2800" dirty="0">
              <a:ln w="0"/>
              <a:solidFill>
                <a:srgbClr val="203B6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645875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61709" y="1915301"/>
            <a:ext cx="3333294" cy="2159781"/>
          </a:xfrm>
        </p:spPr>
        <p:txBody>
          <a:bodyPr>
            <a:normAutofit/>
          </a:bodyPr>
          <a:lstStyle/>
          <a:p>
            <a:pPr algn="just"/>
            <a:r>
              <a:rPr lang="ru-RU" sz="1800" dirty="0"/>
              <a:t>Контроль предоставления отчетов в МИАЦ можно осуществить с помощью сайта МИАЦ по следующему пути. Открыть сайт по адресу </a:t>
            </a:r>
            <a:r>
              <a:rPr lang="en-US" sz="1800" dirty="0">
                <a:hlinkClick r:id="rId2"/>
              </a:rPr>
              <a:t>http</a:t>
            </a:r>
            <a:r>
              <a:rPr lang="ru-RU" sz="1800" dirty="0">
                <a:hlinkClick r:id="rId2"/>
              </a:rPr>
              <a:t>://</a:t>
            </a:r>
            <a:r>
              <a:rPr lang="en-US" sz="1800" dirty="0">
                <a:hlinkClick r:id="rId2"/>
              </a:rPr>
              <a:t>www</a:t>
            </a:r>
            <a:r>
              <a:rPr lang="ru-RU" sz="1800" dirty="0">
                <a:hlinkClick r:id="rId2"/>
              </a:rPr>
              <a:t>.</a:t>
            </a:r>
            <a:r>
              <a:rPr lang="en-US" sz="1800" dirty="0" err="1">
                <a:hlinkClick r:id="rId2"/>
              </a:rPr>
              <a:t>miacugra</a:t>
            </a:r>
            <a:r>
              <a:rPr lang="ru-RU" sz="1800" dirty="0">
                <a:hlinkClick r:id="rId2"/>
              </a:rPr>
              <a:t>.</a:t>
            </a:r>
            <a:r>
              <a:rPr lang="en-US" sz="1800" dirty="0" err="1">
                <a:hlinkClick r:id="rId2"/>
              </a:rPr>
              <a:t>ru</a:t>
            </a:r>
            <a:r>
              <a:rPr lang="ru-RU" sz="1800" dirty="0">
                <a:hlinkClick r:id="rId2"/>
              </a:rPr>
              <a:t>/</a:t>
            </a:r>
            <a:r>
              <a:rPr lang="ru-RU" sz="1800" dirty="0"/>
              <a:t> → Медицинским работникам → </a:t>
            </a:r>
            <a:r>
              <a:rPr lang="ru-RU" sz="1800" dirty="0" smtClean="0"/>
              <a:t>Мониторинг</a:t>
            </a:r>
            <a:endParaRPr lang="ru-RU" sz="1800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 rotWithShape="1">
          <a:blip r:embed="rId3"/>
          <a:srcRect l="14196" t="4784" r="926" b="1083"/>
          <a:stretch/>
        </p:blipFill>
        <p:spPr>
          <a:xfrm>
            <a:off x="4696688" y="1642458"/>
            <a:ext cx="3599413" cy="486524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22" name="Управляющая кнопка: настраиваемая 21">
            <a:hlinkClick r:id="rId4" action="ppaction://hlinksldjump" highlightClick="1"/>
          </p:cNvPr>
          <p:cNvSpPr/>
          <p:nvPr/>
        </p:nvSpPr>
        <p:spPr>
          <a:xfrm>
            <a:off x="6641870" y="5494713"/>
            <a:ext cx="768926" cy="274320"/>
          </a:xfrm>
          <a:prstGeom prst="actionButtonBlank">
            <a:avLst/>
          </a:prstGeom>
          <a:noFill/>
          <a:ln>
            <a:solidFill>
              <a:srgbClr val="FF0000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Заголовок 1"/>
          <p:cNvSpPr txBox="1">
            <a:spLocks/>
          </p:cNvSpPr>
          <p:nvPr/>
        </p:nvSpPr>
        <p:spPr>
          <a:xfrm>
            <a:off x="620338" y="0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800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+mn-lt"/>
              </a:rPr>
              <a:t>Электронный адрес</a:t>
            </a:r>
          </a:p>
        </p:txBody>
      </p:sp>
      <p:pic>
        <p:nvPicPr>
          <p:cNvPr id="24" name="Рисунок 23" descr="http://hantimansiysk.monavista.ru/images/sizednews/hantimansiysk1436789365big.jpg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4661" y="269828"/>
            <a:ext cx="834173" cy="78590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64096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955965" y="3343775"/>
            <a:ext cx="2984268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dirty="0"/>
              <a:t>В этих планах содержится информация о сроках предоставления отчетов, формах и ответственных лицах.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955965" y="2143446"/>
            <a:ext cx="339990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dirty="0"/>
              <a:t>http://www.miacugra.ru/ → Медицинским работникам → </a:t>
            </a:r>
            <a:r>
              <a:rPr lang="ru-RU" dirty="0" smtClean="0"/>
              <a:t>Мониторинг </a:t>
            </a:r>
            <a:r>
              <a:rPr lang="ru-RU" dirty="0"/>
              <a:t>→ Мониторинги медицинских </a:t>
            </a:r>
            <a:r>
              <a:rPr lang="ru-RU" dirty="0" smtClean="0"/>
              <a:t>организаций.</a:t>
            </a:r>
            <a:endParaRPr lang="ru-RU" dirty="0"/>
          </a:p>
        </p:txBody>
      </p:sp>
      <p:sp>
        <p:nvSpPr>
          <p:cNvPr id="22" name="Заголовок 1"/>
          <p:cNvSpPr txBox="1">
            <a:spLocks/>
          </p:cNvSpPr>
          <p:nvPr/>
        </p:nvSpPr>
        <p:spPr>
          <a:xfrm>
            <a:off x="620338" y="0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800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+mn-lt"/>
              </a:rPr>
              <a:t>Мониторинги медицинских организаций</a:t>
            </a:r>
          </a:p>
        </p:txBody>
      </p:sp>
      <p:pic>
        <p:nvPicPr>
          <p:cNvPr id="23" name="Рисунок 22" descr="http://hantimansiysk.monavista.ru/images/sizednews/hantimansiysk1436789365big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4661" y="269828"/>
            <a:ext cx="834173" cy="785906"/>
          </a:xfrm>
          <a:prstGeom prst="rect">
            <a:avLst/>
          </a:prstGeom>
          <a:noFill/>
          <a:ln>
            <a:noFill/>
          </a:ln>
        </p:spPr>
      </p:pic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3"/>
          <a:srcRect l="4334" t="24924" r="2249" b="1107"/>
          <a:stretch/>
        </p:blipFill>
        <p:spPr>
          <a:xfrm>
            <a:off x="5203767" y="1667928"/>
            <a:ext cx="3142211" cy="475781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21" name="Управляющая кнопка: настраиваемая 20">
            <a:hlinkClick r:id="rId4" action="ppaction://hlinksldjump" highlightClick="1"/>
          </p:cNvPr>
          <p:cNvSpPr/>
          <p:nvPr/>
        </p:nvSpPr>
        <p:spPr>
          <a:xfrm>
            <a:off x="5187140" y="1667928"/>
            <a:ext cx="3158837" cy="709512"/>
          </a:xfrm>
          <a:prstGeom prst="actionButtonBlank">
            <a:avLst/>
          </a:prstGeom>
          <a:noFill/>
          <a:ln>
            <a:solidFill>
              <a:srgbClr val="FF0000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42683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Заголовок 1"/>
          <p:cNvSpPr txBox="1">
            <a:spLocks/>
          </p:cNvSpPr>
          <p:nvPr/>
        </p:nvSpPr>
        <p:spPr>
          <a:xfrm>
            <a:off x="620338" y="0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800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+mn-lt"/>
              </a:rPr>
              <a:t>Мониторинги медицинских организаций</a:t>
            </a:r>
          </a:p>
        </p:txBody>
      </p:sp>
      <p:pic>
        <p:nvPicPr>
          <p:cNvPr id="24" name="Рисунок 23" descr="http://hantimansiysk.monavista.ru/images/sizednews/hantimansiysk1436789365big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4661" y="269828"/>
            <a:ext cx="834173" cy="785906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14" name="Объект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86596636"/>
              </p:ext>
            </p:extLst>
          </p:nvPr>
        </p:nvGraphicFramePr>
        <p:xfrm>
          <a:off x="497206" y="2244437"/>
          <a:ext cx="8132964" cy="330468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16125">
                  <a:extLst>
                    <a:ext uri="{9D8B030D-6E8A-4147-A177-3AD203B41FA5}">
                      <a16:colId xmlns:a16="http://schemas.microsoft.com/office/drawing/2014/main" xmlns="" val="4005814833"/>
                    </a:ext>
                  </a:extLst>
                </a:gridCol>
                <a:gridCol w="1407669">
                  <a:extLst>
                    <a:ext uri="{9D8B030D-6E8A-4147-A177-3AD203B41FA5}">
                      <a16:colId xmlns:a16="http://schemas.microsoft.com/office/drawing/2014/main" xmlns="" val="379899024"/>
                    </a:ext>
                  </a:extLst>
                </a:gridCol>
                <a:gridCol w="580585">
                  <a:extLst>
                    <a:ext uri="{9D8B030D-6E8A-4147-A177-3AD203B41FA5}">
                      <a16:colId xmlns:a16="http://schemas.microsoft.com/office/drawing/2014/main" xmlns="" val="111177430"/>
                    </a:ext>
                  </a:extLst>
                </a:gridCol>
                <a:gridCol w="581837">
                  <a:extLst>
                    <a:ext uri="{9D8B030D-6E8A-4147-A177-3AD203B41FA5}">
                      <a16:colId xmlns:a16="http://schemas.microsoft.com/office/drawing/2014/main" xmlns="" val="3109385556"/>
                    </a:ext>
                  </a:extLst>
                </a:gridCol>
                <a:gridCol w="641897">
                  <a:extLst>
                    <a:ext uri="{9D8B030D-6E8A-4147-A177-3AD203B41FA5}">
                      <a16:colId xmlns:a16="http://schemas.microsoft.com/office/drawing/2014/main" xmlns="" val="1558054434"/>
                    </a:ext>
                  </a:extLst>
                </a:gridCol>
                <a:gridCol w="750757">
                  <a:extLst>
                    <a:ext uri="{9D8B030D-6E8A-4147-A177-3AD203B41FA5}">
                      <a16:colId xmlns:a16="http://schemas.microsoft.com/office/drawing/2014/main" xmlns="" val="2828929083"/>
                    </a:ext>
                  </a:extLst>
                </a:gridCol>
                <a:gridCol w="792048">
                  <a:extLst>
                    <a:ext uri="{9D8B030D-6E8A-4147-A177-3AD203B41FA5}">
                      <a16:colId xmlns:a16="http://schemas.microsoft.com/office/drawing/2014/main" xmlns="" val="332711249"/>
                    </a:ext>
                  </a:extLst>
                </a:gridCol>
                <a:gridCol w="822079">
                  <a:extLst>
                    <a:ext uri="{9D8B030D-6E8A-4147-A177-3AD203B41FA5}">
                      <a16:colId xmlns:a16="http://schemas.microsoft.com/office/drawing/2014/main" xmlns="" val="2073310535"/>
                    </a:ext>
                  </a:extLst>
                </a:gridCol>
                <a:gridCol w="401655">
                  <a:extLst>
                    <a:ext uri="{9D8B030D-6E8A-4147-A177-3AD203B41FA5}">
                      <a16:colId xmlns:a16="http://schemas.microsoft.com/office/drawing/2014/main" xmlns="" val="181005544"/>
                    </a:ext>
                  </a:extLst>
                </a:gridCol>
                <a:gridCol w="348356">
                  <a:extLst>
                    <a:ext uri="{9D8B030D-6E8A-4147-A177-3AD203B41FA5}">
                      <a16:colId xmlns:a16="http://schemas.microsoft.com/office/drawing/2014/main" xmlns="" val="2005483816"/>
                    </a:ext>
                  </a:extLst>
                </a:gridCol>
                <a:gridCol w="689956">
                  <a:extLst>
                    <a:ext uri="{9D8B030D-6E8A-4147-A177-3AD203B41FA5}">
                      <a16:colId xmlns:a16="http://schemas.microsoft.com/office/drawing/2014/main" xmlns="" val="811250302"/>
                    </a:ext>
                  </a:extLst>
                </a:gridCol>
              </a:tblGrid>
              <a:tr h="541336"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План предоставления отчетностей  </a:t>
                      </a:r>
                      <a:br>
                        <a:rPr lang="ru-RU" sz="900" b="1" u="none" strike="noStrike" dirty="0">
                          <a:solidFill>
                            <a:schemeClr val="bg1"/>
                          </a:solidFill>
                          <a:effectLst/>
                        </a:rPr>
                      </a:br>
                      <a:r>
                        <a:rPr lang="ru-RU" sz="9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Отдела  оперативной отчетности</a:t>
                      </a:r>
                      <a:br>
                        <a:rPr lang="ru-RU" sz="900" b="1" u="none" strike="noStrike" dirty="0">
                          <a:solidFill>
                            <a:schemeClr val="bg1"/>
                          </a:solidFill>
                          <a:effectLst/>
                        </a:rPr>
                      </a:br>
                      <a:r>
                        <a:rPr lang="ru-RU" sz="9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БУ ХМАО-Югры «Медицинский информационно-аналитический центр» </a:t>
                      </a:r>
                      <a:br>
                        <a:rPr lang="ru-RU" sz="900" b="1" u="none" strike="noStrike" dirty="0">
                          <a:solidFill>
                            <a:schemeClr val="bg1"/>
                          </a:solidFill>
                          <a:effectLst/>
                        </a:rPr>
                      </a:br>
                      <a:r>
                        <a:rPr lang="ru-RU" sz="9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на 2017 год</a:t>
                      </a:r>
                      <a:endParaRPr lang="ru-RU" sz="9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780" marR="3780" marT="3780" marB="0" anchor="ctr">
                    <a:solidFill>
                      <a:srgbClr val="2F71A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7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780" marR="3780" marT="3780" marB="0" anchor="ctr">
                    <a:solidFill>
                      <a:srgbClr val="2F71A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7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780" marR="3780" marT="3780" marB="0" anchor="b">
                    <a:solidFill>
                      <a:srgbClr val="2F71A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601557021"/>
                  </a:ext>
                </a:extLst>
              </a:tr>
              <a:tr h="77826">
                <a:tc>
                  <a:txBody>
                    <a:bodyPr/>
                    <a:lstStyle/>
                    <a:p>
                      <a:pPr algn="ctr" fontAlgn="ctr"/>
                      <a:endParaRPr lang="ru-RU" sz="8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780" marR="3780" marT="3780" marB="0" anchor="ctr">
                    <a:solidFill>
                      <a:srgbClr val="2F71A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7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780" marR="3780" marT="378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700" b="1" i="0" u="none" strike="noStrike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780" marR="3780" marT="378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7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780" marR="3780" marT="378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7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780" marR="3780" marT="378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700" b="1" i="0" u="none" strike="noStrike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780" marR="3780" marT="378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700" b="1" i="0" u="none" strike="noStrike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780" marR="3780" marT="378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700" b="1" i="0" u="none" strike="noStrike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780" marR="3780" marT="378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ru-RU" sz="700" b="1" i="0" u="none" strike="noStrike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780" marR="3780" marT="378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700" b="1" i="0" u="none" strike="noStrike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780" marR="3780" marT="378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700" b="1" i="0" u="none" strike="noStrike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780" marR="3780" marT="3780" marB="0" anchor="ctr"/>
                </a:tc>
                <a:extLst>
                  <a:ext uri="{0D108BD9-81ED-4DB2-BD59-A6C34878D82A}">
                    <a16:rowId xmlns:a16="http://schemas.microsoft.com/office/drawing/2014/main" xmlns="" val="2453328752"/>
                  </a:ext>
                </a:extLst>
              </a:tr>
              <a:tr h="168723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Полное наименование документа</a:t>
                      </a:r>
                      <a:endParaRPr lang="ru-RU" sz="9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780" marR="3780" marT="3780" marB="0" anchor="ctr">
                    <a:solidFill>
                      <a:srgbClr val="2F71A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8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НПА, регламентирующие отчёт</a:t>
                      </a:r>
                      <a:endParaRPr lang="ru-RU" sz="8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780" marR="3780" marT="3780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8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Сроки предоставления информации</a:t>
                      </a:r>
                      <a:endParaRPr lang="ru-RU" sz="8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780" marR="3780" marT="378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8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Кому предоставляется </a:t>
                      </a:r>
                      <a:endParaRPr lang="ru-RU" sz="8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780" marR="3780" marT="3780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8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Форма предоставления отчетности</a:t>
                      </a:r>
                      <a:endParaRPr lang="ru-RU" sz="8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780" marR="3780" marT="3780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800" b="1" u="none" strike="noStrike">
                          <a:solidFill>
                            <a:schemeClr val="tx1"/>
                          </a:solidFill>
                          <a:effectLst/>
                        </a:rPr>
                        <a:t>Ответственный в МИАЦ</a:t>
                      </a:r>
                      <a:endParaRPr lang="ru-RU" sz="800" b="1" i="0" u="none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780" marR="3780" marT="3780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800" b="1" u="none" strike="noStrike">
                          <a:solidFill>
                            <a:schemeClr val="tx1"/>
                          </a:solidFill>
                          <a:effectLst/>
                        </a:rPr>
                        <a:t>Дублёр</a:t>
                      </a:r>
                      <a:endParaRPr lang="ru-RU" sz="800" b="1" i="0" u="none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780" marR="3780" marT="3780" marB="0" anchor="ctr"/>
                </a:tc>
                <a:tc rowSpan="2">
                  <a:txBody>
                    <a:bodyPr/>
                    <a:lstStyle/>
                    <a:p>
                      <a:pPr algn="l" fontAlgn="ctr"/>
                      <a:r>
                        <a:rPr lang="ru-RU" sz="800" b="1" u="none" strike="noStrike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800" b="1" i="0" u="none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780" marR="3780" marT="3780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800" b="1" u="none" strike="noStrike">
                          <a:solidFill>
                            <a:schemeClr val="tx1"/>
                          </a:solidFill>
                          <a:effectLst/>
                        </a:rPr>
                        <a:t>Кол-во МО </a:t>
                      </a:r>
                      <a:endParaRPr lang="ru-RU" sz="800" b="1" i="0" u="none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780" marR="3780" marT="3780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800" b="1" u="none" strike="noStrike">
                          <a:solidFill>
                            <a:schemeClr val="tx1"/>
                          </a:solidFill>
                          <a:effectLst/>
                        </a:rPr>
                        <a:t>Приказ по МИАЦ</a:t>
                      </a:r>
                      <a:endParaRPr lang="ru-RU" sz="800" b="1" i="0" u="none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780" marR="3780" marT="3780" marB="0" anchor="ctr"/>
                </a:tc>
                <a:extLst>
                  <a:ext uri="{0D108BD9-81ED-4DB2-BD59-A6C34878D82A}">
                    <a16:rowId xmlns:a16="http://schemas.microsoft.com/office/drawing/2014/main" xmlns="" val="2422317506"/>
                  </a:ext>
                </a:extLst>
              </a:tr>
              <a:tr h="8564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u="none" strike="noStrike">
                          <a:solidFill>
                            <a:schemeClr val="tx1"/>
                          </a:solidFill>
                          <a:effectLst/>
                        </a:rPr>
                        <a:t>В МИАЦ</a:t>
                      </a:r>
                      <a:endParaRPr lang="ru-RU" sz="800" b="1" i="0" u="none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780" marR="3780" marT="378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Свод</a:t>
                      </a:r>
                      <a:endParaRPr lang="ru-RU" sz="8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780" marR="3780" marT="3780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45818434"/>
                  </a:ext>
                </a:extLst>
              </a:tr>
              <a:tr h="1812295"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«Хранилище первичных данных административно-хозяйственной деятельности учреждений здравоохранения Ханты-Мансийского автономного округа-Югры»</a:t>
                      </a:r>
                      <a:endParaRPr lang="ru-RU" sz="9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780" marR="3780" marT="3780" marB="0">
                    <a:solidFill>
                      <a:srgbClr val="2F71A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приказ Департамента здравоохранения ХМАО-Югры от 28.12.2013г. № 736 «О создании регионального сегмента федерального регистра «Хранилище первичных данных административно-хозяйственной деятельности учреждений здравоохранения Российской Федерации»</a:t>
                      </a:r>
                      <a:endParaRPr lang="ru-RU" sz="8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780" marR="3780" marT="378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Ежемесячно   до 20 числа</a:t>
                      </a:r>
                      <a:endParaRPr lang="ru-RU" sz="8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780" marR="3780" marT="378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 Ежемесячно   до 20 числа</a:t>
                      </a:r>
                      <a:endParaRPr lang="ru-RU" sz="8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780" marR="3780" marT="378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Департамент </a:t>
                      </a:r>
                      <a:r>
                        <a:rPr lang="ru-RU" sz="800" b="1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здравоохранения</a:t>
                      </a:r>
                      <a:endParaRPr lang="ru-RU" sz="8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780" marR="3780" marT="378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1" u="none" strike="noStrike" dirty="0">
                          <a:solidFill>
                            <a:schemeClr val="tx1"/>
                          </a:solidFill>
                          <a:effectLst/>
                          <a:hlinkClick r:id="rId3"/>
                        </a:rPr>
                        <a:t>Документы отправляем на эл. адрес snv@dzhmao.ru http://ahd.rosminzdrav.ru/BGU_web/ru_RU/contentForm.html?sysver=8.2.19.68</a:t>
                      </a:r>
                      <a:endParaRPr lang="ru-RU" sz="8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780" marR="3780" marT="378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1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…</a:t>
                      </a:r>
                      <a:endParaRPr lang="ru-RU" sz="8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780" marR="3780" marT="378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…</a:t>
                      </a:r>
                      <a:endParaRPr lang="ru-RU" sz="8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780" marR="3780" marT="378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1" u="none" strike="noStrike">
                          <a:solidFill>
                            <a:schemeClr val="tx1"/>
                          </a:solidFill>
                          <a:effectLst/>
                        </a:rPr>
                        <a:t>январь 2014 года</a:t>
                      </a:r>
                      <a:endParaRPr lang="ru-RU" sz="800" b="1" i="0" u="none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780" marR="3780" marT="378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1" u="none" strike="noStrike">
                          <a:solidFill>
                            <a:schemeClr val="tx1"/>
                          </a:solidFill>
                          <a:effectLst/>
                        </a:rPr>
                        <a:t>98</a:t>
                      </a:r>
                      <a:endParaRPr lang="ru-RU" sz="800" b="1" i="0" u="none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780" marR="3780" marT="378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1" u="none" strike="noStrike">
                          <a:solidFill>
                            <a:schemeClr val="tx1"/>
                          </a:solidFill>
                          <a:effectLst/>
                        </a:rPr>
                        <a:t>Приказ №65-пр от 16.04.2014 </a:t>
                      </a:r>
                      <a:endParaRPr lang="ru-RU" sz="800" b="1" i="0" u="none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780" marR="3780" marT="3780" marB="0"/>
                </a:tc>
                <a:extLst>
                  <a:ext uri="{0D108BD9-81ED-4DB2-BD59-A6C34878D82A}">
                    <a16:rowId xmlns:a16="http://schemas.microsoft.com/office/drawing/2014/main" xmlns="" val="1946051572"/>
                  </a:ext>
                </a:extLst>
              </a:tr>
              <a:tr h="399011"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…</a:t>
                      </a:r>
                      <a:endParaRPr lang="ru-RU" sz="8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780" marR="3780" marT="3780" marB="0">
                    <a:solidFill>
                      <a:srgbClr val="2F71A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1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…</a:t>
                      </a:r>
                      <a:endParaRPr lang="ru-RU" sz="8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780" marR="3780" marT="378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1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…</a:t>
                      </a:r>
                      <a:endParaRPr lang="ru-RU" sz="8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780" marR="3780" marT="378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1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…</a:t>
                      </a:r>
                      <a:endParaRPr lang="ru-RU" sz="8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780" marR="3780" marT="378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1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…</a:t>
                      </a:r>
                      <a:endParaRPr lang="ru-RU" sz="8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780" marR="3780" marT="3780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8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…</a:t>
                      </a:r>
                      <a:endParaRPr kumimoji="0" lang="ru-RU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3780" marR="3780" marT="3780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…</a:t>
                      </a:r>
                      <a:endParaRPr kumimoji="0" lang="ru-RU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3780" marR="3780" marT="378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1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…</a:t>
                      </a:r>
                      <a:endParaRPr lang="ru-RU" sz="8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780" marR="3780" marT="378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1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…</a:t>
                      </a:r>
                      <a:endParaRPr lang="ru-RU" sz="8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780" marR="3780" marT="3780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b="1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…</a:t>
                      </a:r>
                      <a:endParaRPr lang="ru-RU" sz="800" b="1" i="0" u="none" strike="noStrike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ctr" fontAlgn="t"/>
                      <a:endParaRPr lang="ru-RU" sz="8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780" marR="3780" marT="378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1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…</a:t>
                      </a:r>
                      <a:endParaRPr lang="ru-RU" sz="8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780" marR="3780" marT="3780" marB="0"/>
                </a:tc>
                <a:extLst>
                  <a:ext uri="{0D108BD9-81ED-4DB2-BD59-A6C34878D82A}">
                    <a16:rowId xmlns:a16="http://schemas.microsoft.com/office/drawing/2014/main" xmlns="" val="13172349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44649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28650" y="1991879"/>
            <a:ext cx="7886700" cy="4351338"/>
          </a:xfrm>
        </p:spPr>
        <p:txBody>
          <a:bodyPr>
            <a:normAutofit/>
          </a:bodyPr>
          <a:lstStyle/>
          <a:p>
            <a:r>
              <a:rPr lang="ru-RU" sz="1800" dirty="0" smtClean="0"/>
              <a:t>БУ ХМАО-Югры «Советская </a:t>
            </a:r>
            <a:r>
              <a:rPr lang="ru-RU" sz="1800" dirty="0"/>
              <a:t>районная </a:t>
            </a:r>
            <a:r>
              <a:rPr lang="ru-RU" sz="1800" dirty="0" smtClean="0"/>
              <a:t>больница»</a:t>
            </a:r>
            <a:endParaRPr lang="ru-RU" sz="1800" dirty="0"/>
          </a:p>
          <a:p>
            <a:r>
              <a:rPr lang="ru-RU" sz="1800" dirty="0"/>
              <a:t>БУ </a:t>
            </a:r>
            <a:r>
              <a:rPr lang="ru-RU" sz="1800" dirty="0" smtClean="0"/>
              <a:t>ХМАО-Югры «Октябрьская </a:t>
            </a:r>
            <a:r>
              <a:rPr lang="ru-RU" sz="1800" dirty="0"/>
              <a:t>районная </a:t>
            </a:r>
            <a:r>
              <a:rPr lang="ru-RU" sz="1800" dirty="0" smtClean="0"/>
              <a:t>больница»</a:t>
            </a:r>
            <a:endParaRPr lang="ru-RU" sz="1800" dirty="0"/>
          </a:p>
          <a:p>
            <a:r>
              <a:rPr lang="ru-RU" sz="1800" dirty="0"/>
              <a:t>БУ </a:t>
            </a:r>
            <a:r>
              <a:rPr lang="ru-RU" sz="1800" dirty="0" smtClean="0"/>
              <a:t>ХМАО-Югры «Ханты-Мансийская </a:t>
            </a:r>
            <a:r>
              <a:rPr lang="ru-RU" sz="1800" dirty="0"/>
              <a:t>стоматологическая </a:t>
            </a:r>
            <a:r>
              <a:rPr lang="ru-RU" sz="1800" dirty="0" smtClean="0"/>
              <a:t>поликлиника»</a:t>
            </a:r>
          </a:p>
          <a:p>
            <a:r>
              <a:rPr lang="ru-RU" sz="1800" dirty="0" smtClean="0"/>
              <a:t>БУ ХМАО-Югры «Ханты-Мансийская районная больница»</a:t>
            </a:r>
          </a:p>
          <a:p>
            <a:r>
              <a:rPr lang="ru-RU" sz="1800" dirty="0" smtClean="0"/>
              <a:t>БУ </a:t>
            </a:r>
            <a:r>
              <a:rPr lang="ru-RU" sz="1800" dirty="0"/>
              <a:t>ХМАО-Югры «Няганская городская поликлиника</a:t>
            </a:r>
            <a:r>
              <a:rPr lang="ru-RU" sz="1800" dirty="0" smtClean="0"/>
              <a:t>»</a:t>
            </a:r>
          </a:p>
          <a:p>
            <a:r>
              <a:rPr lang="ru-RU" sz="1800" dirty="0"/>
              <a:t>БУ ХМАО-Югры «Нефтеюганская окружная клиническая больница имени В.И. </a:t>
            </a:r>
            <a:r>
              <a:rPr lang="ru-RU" sz="1800" dirty="0" err="1"/>
              <a:t>Яцкив</a:t>
            </a:r>
            <a:r>
              <a:rPr lang="ru-RU" sz="1800" dirty="0" smtClean="0"/>
              <a:t>»</a:t>
            </a:r>
          </a:p>
          <a:p>
            <a:r>
              <a:rPr lang="ru-RU" sz="1800" dirty="0"/>
              <a:t>БУ </a:t>
            </a:r>
            <a:r>
              <a:rPr lang="ru-RU" sz="1800" dirty="0" smtClean="0"/>
              <a:t>ХМАО-Югры «Когалымская </a:t>
            </a:r>
            <a:r>
              <a:rPr lang="ru-RU" sz="1800" dirty="0"/>
              <a:t>городская больница</a:t>
            </a:r>
            <a:r>
              <a:rPr lang="ru-RU" sz="1800" dirty="0" smtClean="0"/>
              <a:t>»</a:t>
            </a:r>
          </a:p>
          <a:p>
            <a:r>
              <a:rPr lang="ru-RU" sz="1800" dirty="0"/>
              <a:t>БУ </a:t>
            </a:r>
            <a:r>
              <a:rPr lang="ru-RU" sz="1800" dirty="0" smtClean="0"/>
              <a:t>ХМАО-Югры «</a:t>
            </a:r>
            <a:r>
              <a:rPr lang="ru-RU" sz="1800" dirty="0" err="1" smtClean="0"/>
              <a:t>Урайская</a:t>
            </a:r>
            <a:r>
              <a:rPr lang="ru-RU" sz="1800" dirty="0" smtClean="0"/>
              <a:t> </a:t>
            </a:r>
            <a:r>
              <a:rPr lang="ru-RU" sz="1800" dirty="0"/>
              <a:t>городская больница»</a:t>
            </a:r>
            <a:endParaRPr lang="ru-RU" sz="1800" dirty="0" smtClean="0"/>
          </a:p>
          <a:p>
            <a:endParaRPr lang="ru-RU" sz="20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628650" y="152000"/>
            <a:ext cx="809474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spc="50" dirty="0" smtClean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Организации</a:t>
            </a:r>
            <a:r>
              <a:rPr lang="ru-RU" sz="2400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, систематически нарушающие сроки предоставления отчетности</a:t>
            </a:r>
            <a:br>
              <a:rPr lang="ru-RU" sz="2400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</a:br>
            <a:r>
              <a:rPr lang="ru-RU" sz="2400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23314093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628649" y="4844837"/>
            <a:ext cx="78867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dirty="0"/>
              <a:t>Журнал содержит еженедельную информацию о предоставлении отчетов, распределенную по годам, начиная с 2014 года.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620338" y="2003386"/>
            <a:ext cx="788669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dirty="0"/>
              <a:t>http://www.miacugra.ru/ → Медицинским работникам → </a:t>
            </a:r>
            <a:r>
              <a:rPr lang="ru-RU" dirty="0" smtClean="0"/>
              <a:t>Мониторинг </a:t>
            </a:r>
            <a:r>
              <a:rPr lang="ru-RU" dirty="0"/>
              <a:t>→ Журнал ошибок мониторингов медицинских организаций</a:t>
            </a:r>
          </a:p>
        </p:txBody>
      </p:sp>
      <p:sp>
        <p:nvSpPr>
          <p:cNvPr id="22" name="Заголовок 1"/>
          <p:cNvSpPr txBox="1">
            <a:spLocks/>
          </p:cNvSpPr>
          <p:nvPr/>
        </p:nvSpPr>
        <p:spPr>
          <a:xfrm>
            <a:off x="620338" y="0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600" b="1" spc="50" dirty="0" smtClean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+mn-lt"/>
              </a:rPr>
              <a:t>Журнал </a:t>
            </a:r>
            <a:r>
              <a:rPr lang="ru-RU" sz="2600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+mn-lt"/>
              </a:rPr>
              <a:t>ошибок мониторингов медицинских организаций</a:t>
            </a:r>
          </a:p>
        </p:txBody>
      </p:sp>
      <p:pic>
        <p:nvPicPr>
          <p:cNvPr id="23" name="Рисунок 22" descr="http://hantimansiysk.monavista.ru/images/sizednews/hantimansiysk1436789365big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4661" y="269828"/>
            <a:ext cx="834173" cy="785906"/>
          </a:xfrm>
          <a:prstGeom prst="rect">
            <a:avLst/>
          </a:prstGeom>
          <a:noFill/>
          <a:ln>
            <a:noFill/>
          </a:ln>
        </p:spPr>
      </p:pic>
      <p:pic>
        <p:nvPicPr>
          <p:cNvPr id="2" name="Рисунок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7836" y="2806840"/>
            <a:ext cx="7751702" cy="177852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666568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Заголовок 1"/>
          <p:cNvSpPr txBox="1">
            <a:spLocks/>
          </p:cNvSpPr>
          <p:nvPr/>
        </p:nvSpPr>
        <p:spPr>
          <a:xfrm>
            <a:off x="620338" y="0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800" b="1" spc="50" dirty="0" smtClean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+mn-lt"/>
              </a:rPr>
              <a:t>Форма </a:t>
            </a:r>
            <a:r>
              <a:rPr lang="ru-RU" sz="2800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+mn-lt"/>
              </a:rPr>
              <a:t>о предоставлении отчетов медицинскими учреждениями</a:t>
            </a:r>
          </a:p>
        </p:txBody>
      </p:sp>
      <p:pic>
        <p:nvPicPr>
          <p:cNvPr id="24" name="Рисунок 23" descr="http://hantimansiysk.monavista.ru/images/sizednews/hantimansiysk1436789365big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4661" y="269828"/>
            <a:ext cx="834173" cy="785906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/>
          </p:nvPr>
        </p:nvGraphicFramePr>
        <p:xfrm>
          <a:off x="1163782" y="1897525"/>
          <a:ext cx="6799811" cy="4095178"/>
        </p:xfrm>
        <a:graphic>
          <a:graphicData uri="http://schemas.openxmlformats.org/drawingml/2006/table">
            <a:tbl>
              <a:tblPr firstCol="1" bandRow="1">
                <a:tableStyleId>{5C22544A-7EE6-4342-B048-85BDC9FD1C3A}</a:tableStyleId>
              </a:tblPr>
              <a:tblGrid>
                <a:gridCol w="3084022">
                  <a:extLst>
                    <a:ext uri="{9D8B030D-6E8A-4147-A177-3AD203B41FA5}">
                      <a16:colId xmlns:a16="http://schemas.microsoft.com/office/drawing/2014/main" xmlns="" val="1671749359"/>
                    </a:ext>
                  </a:extLst>
                </a:gridCol>
                <a:gridCol w="2615405">
                  <a:extLst>
                    <a:ext uri="{9D8B030D-6E8A-4147-A177-3AD203B41FA5}">
                      <a16:colId xmlns:a16="http://schemas.microsoft.com/office/drawing/2014/main" xmlns="" val="2492227764"/>
                    </a:ext>
                  </a:extLst>
                </a:gridCol>
                <a:gridCol w="1100384">
                  <a:extLst>
                    <a:ext uri="{9D8B030D-6E8A-4147-A177-3AD203B41FA5}">
                      <a16:colId xmlns:a16="http://schemas.microsoft.com/office/drawing/2014/main" xmlns="" val="237778480"/>
                    </a:ext>
                  </a:extLst>
                </a:gridCol>
              </a:tblGrid>
              <a:tr h="127793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</a:rPr>
                        <a:t>Наименование мониторинга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467" marR="5467" marT="5467" marB="0" anchor="ctr">
                    <a:solidFill>
                      <a:srgbClr val="2F71A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</a:rPr>
                        <a:t>Мониторинг реализации мероприятий по снижению смертности населения Ханты-Мансийского автономного округа-Югры от ишемической болезни сердца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467" marR="5467" marT="546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</a:rPr>
                        <a:t>…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467" marR="5467" marT="5467" marB="0" anchor="ctr"/>
                </a:tc>
                <a:extLst>
                  <a:ext uri="{0D108BD9-81ED-4DB2-BD59-A6C34878D82A}">
                    <a16:rowId xmlns:a16="http://schemas.microsoft.com/office/drawing/2014/main" xmlns="" val="2601277525"/>
                  </a:ext>
                </a:extLst>
              </a:tr>
              <a:tr h="140485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</a:rPr>
                        <a:t>Основание для исполнения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205" marR="5467" marT="5467" marB="0" anchor="ctr">
                    <a:solidFill>
                      <a:srgbClr val="2F71A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</a:rPr>
                        <a:t>Приказ Департамента здравоохранения ХМАО-Югры от 05.08.2015 года №812 "О внесении изменений в приказ Департамента здравоохранения Ханты-Мансийского автономного округа-Югры от 01.07.2015 г. №646 "Об организации мониторинга мероприятий по снижению смертности населения Ханты-Мансийского автономного округа-Югры"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205" marR="5467" marT="546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</a:rPr>
                        <a:t>…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205" marR="5467" marT="5467" marB="0" anchor="ctr"/>
                </a:tc>
                <a:extLst>
                  <a:ext uri="{0D108BD9-81ED-4DB2-BD59-A6C34878D82A}">
                    <a16:rowId xmlns:a16="http://schemas.microsoft.com/office/drawing/2014/main" xmlns="" val="3830075394"/>
                  </a:ext>
                </a:extLst>
              </a:tr>
              <a:tr h="61824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</a:rPr>
                        <a:t>Срок предоставления информации из МО в МИАЦ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467" marR="5467" marT="5467" marB="0" anchor="ctr">
                    <a:solidFill>
                      <a:srgbClr val="2F71A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</a:rPr>
                        <a:t>Ежемесячно </a:t>
                      </a:r>
                      <a:r>
                        <a:rPr lang="ru-RU" sz="900" u="none" strike="noStrike" dirty="0">
                          <a:effectLst/>
                        </a:rPr>
                        <a:t>с 10 до 15 числа месяца, следующего за отчетным 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467" marR="5467" marT="546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</a:rPr>
                        <a:t>…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467" marR="5467" marT="5467" marB="0" anchor="ctr"/>
                </a:tc>
                <a:extLst>
                  <a:ext uri="{0D108BD9-81ED-4DB2-BD59-A6C34878D82A}">
                    <a16:rowId xmlns:a16="http://schemas.microsoft.com/office/drawing/2014/main" xmlns="" val="3998057046"/>
                  </a:ext>
                </a:extLst>
              </a:tr>
              <a:tr h="49365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</a:rPr>
                        <a:t>Ответственный за мониторинг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467" marR="5467" marT="5467" marB="0" anchor="ctr">
                    <a:solidFill>
                      <a:srgbClr val="2F71A9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…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467" marR="5467" marT="5467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066253937"/>
                  </a:ext>
                </a:extLst>
              </a:tr>
              <a:tr h="13114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</a:rPr>
                        <a:t>Наименование учреждения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467" marR="5467" marT="5467" marB="0" anchor="ctr">
                    <a:solidFill>
                      <a:srgbClr val="2F71A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</a:rPr>
                        <a:t>1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467" marR="5467" marT="546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</a:rPr>
                        <a:t>2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467" marR="5467" marT="5467" marB="0" anchor="ctr"/>
                </a:tc>
                <a:extLst>
                  <a:ext uri="{0D108BD9-81ED-4DB2-BD59-A6C34878D82A}">
                    <a16:rowId xmlns:a16="http://schemas.microsoft.com/office/drawing/2014/main" xmlns="" val="2545027258"/>
                  </a:ext>
                </a:extLst>
              </a:tr>
              <a:tr h="145505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 dirty="0">
                          <a:effectLst/>
                        </a:rPr>
                        <a:t>БУ ХМАО-Югры «Когалымская городская больница»</a:t>
                      </a:r>
                      <a:endParaRPr lang="ru-RU" sz="900" b="1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467" marR="5467" marT="5467" marB="0" anchor="ctr">
                    <a:solidFill>
                      <a:srgbClr val="2F71A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u="none" strike="noStrike" dirty="0">
                          <a:effectLst/>
                        </a:rPr>
                        <a:t> </a:t>
                      </a:r>
                      <a:endParaRPr lang="ru-RU" sz="1000" b="1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467" marR="5467" marT="546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u="none" strike="noStrike" dirty="0">
                          <a:effectLst/>
                        </a:rPr>
                        <a:t> </a:t>
                      </a:r>
                      <a:endParaRPr lang="ru-RU" sz="1000" u="none" strike="noStrike" dirty="0" smtClean="0">
                        <a:effectLst/>
                      </a:endParaRPr>
                    </a:p>
                  </a:txBody>
                  <a:tcPr marL="5467" marR="5467" marT="5467" marB="0" anchor="ctr"/>
                </a:tc>
                <a:extLst>
                  <a:ext uri="{0D108BD9-81ED-4DB2-BD59-A6C34878D82A}">
                    <a16:rowId xmlns:a16="http://schemas.microsoft.com/office/drawing/2014/main" xmlns="" val="108841635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03707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Заголовок 1"/>
          <p:cNvSpPr txBox="1">
            <a:spLocks/>
          </p:cNvSpPr>
          <p:nvPr/>
        </p:nvSpPr>
        <p:spPr>
          <a:xfrm>
            <a:off x="620338" y="0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800" b="1" spc="50" dirty="0" smtClean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+mn-lt"/>
              </a:rPr>
              <a:t>Форма </a:t>
            </a:r>
            <a:r>
              <a:rPr lang="ru-RU" sz="2800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+mn-lt"/>
              </a:rPr>
              <a:t>о предоставлении отчетов медицинскими учреждениями</a:t>
            </a:r>
          </a:p>
        </p:txBody>
      </p:sp>
      <p:pic>
        <p:nvPicPr>
          <p:cNvPr id="24" name="Рисунок 23" descr="http://hantimansiysk.monavista.ru/images/sizednews/hantimansiysk1436789365big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4661" y="269828"/>
            <a:ext cx="834173" cy="785906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8" name="Таблица 7"/>
          <p:cNvGraphicFramePr>
            <a:graphicFrameLocks noGrp="1"/>
          </p:cNvGraphicFramePr>
          <p:nvPr>
            <p:extLst/>
          </p:nvPr>
        </p:nvGraphicFramePr>
        <p:xfrm>
          <a:off x="3599599" y="3342160"/>
          <a:ext cx="4915750" cy="113609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45696">
                  <a:extLst>
                    <a:ext uri="{9D8B030D-6E8A-4147-A177-3AD203B41FA5}">
                      <a16:colId xmlns:a16="http://schemas.microsoft.com/office/drawing/2014/main" xmlns="" val="1442130669"/>
                    </a:ext>
                  </a:extLst>
                </a:gridCol>
                <a:gridCol w="1290018">
                  <a:extLst>
                    <a:ext uri="{9D8B030D-6E8A-4147-A177-3AD203B41FA5}">
                      <a16:colId xmlns:a16="http://schemas.microsoft.com/office/drawing/2014/main" xmlns="" val="3971129787"/>
                    </a:ext>
                  </a:extLst>
                </a:gridCol>
                <a:gridCol w="1290018">
                  <a:extLst>
                    <a:ext uri="{9D8B030D-6E8A-4147-A177-3AD203B41FA5}">
                      <a16:colId xmlns:a16="http://schemas.microsoft.com/office/drawing/2014/main" xmlns="" val="2716379815"/>
                    </a:ext>
                  </a:extLst>
                </a:gridCol>
                <a:gridCol w="1290018">
                  <a:extLst>
                    <a:ext uri="{9D8B030D-6E8A-4147-A177-3AD203B41FA5}">
                      <a16:colId xmlns:a16="http://schemas.microsoft.com/office/drawing/2014/main" xmlns="" val="3263808670"/>
                    </a:ext>
                  </a:extLst>
                </a:gridCol>
              </a:tblGrid>
              <a:tr h="22721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</a:rPr>
                        <a:t> 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30" marR="7330" marT="7330" marB="0" anchor="ctr">
                    <a:solidFill>
                      <a:srgbClr val="2F71A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u="none" strike="noStrike" dirty="0">
                          <a:effectLst/>
                        </a:rPr>
                        <a:t>Расшифровка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30" marR="7330" marT="7330" marB="0" anchor="ctr">
                    <a:solidFill>
                      <a:srgbClr val="2F71A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u="none" strike="noStrike" dirty="0">
                          <a:effectLst/>
                        </a:rPr>
                        <a:t> 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30" marR="7330" marT="7330" marB="0" anchor="ctr">
                    <a:solidFill>
                      <a:srgbClr val="2F71A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u="none" strike="noStrike" dirty="0">
                          <a:effectLst/>
                        </a:rPr>
                        <a:t> 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30" marR="7330" marT="7330" marB="0" anchor="ctr">
                    <a:solidFill>
                      <a:srgbClr val="2F71A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428196869"/>
                  </a:ext>
                </a:extLst>
              </a:tr>
              <a:tr h="22721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</a:rPr>
                        <a:t>Н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30" marR="7330" marT="7330" marB="0" anchor="ctr">
                    <a:solidFill>
                      <a:srgbClr val="2F71A9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400" u="none" strike="noStrike" dirty="0">
                          <a:effectLst/>
                        </a:rPr>
                        <a:t>не предоставили отчет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30" marR="7330" marT="733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u="none" strike="noStrike">
                          <a:effectLst/>
                        </a:rPr>
                        <a:t> 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30" marR="7330" marT="7330" marB="0" anchor="ctr"/>
                </a:tc>
                <a:extLst>
                  <a:ext uri="{0D108BD9-81ED-4DB2-BD59-A6C34878D82A}">
                    <a16:rowId xmlns:a16="http://schemas.microsoft.com/office/drawing/2014/main" xmlns="" val="411980634"/>
                  </a:ext>
                </a:extLst>
              </a:tr>
              <a:tr h="22721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</a:rPr>
                        <a:t>О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30" marR="7330" marT="7330" marB="0" anchor="ctr">
                    <a:solidFill>
                      <a:srgbClr val="2F71A9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400" u="none" strike="noStrike" dirty="0">
                          <a:effectLst/>
                        </a:rPr>
                        <a:t>предоставили с ошибками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30" marR="7330" marT="733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u="none" strike="noStrike">
                          <a:effectLst/>
                        </a:rPr>
                        <a:t> 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30" marR="7330" marT="7330" marB="0" anchor="ctr"/>
                </a:tc>
                <a:extLst>
                  <a:ext uri="{0D108BD9-81ED-4DB2-BD59-A6C34878D82A}">
                    <a16:rowId xmlns:a16="http://schemas.microsoft.com/office/drawing/2014/main" xmlns="" val="902569560"/>
                  </a:ext>
                </a:extLst>
              </a:tr>
              <a:tr h="22721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</a:rPr>
                        <a:t>Х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30" marR="7330" marT="7330" marB="0" anchor="ctr">
                    <a:solidFill>
                      <a:srgbClr val="2F71A9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400" u="none" strike="noStrike" dirty="0">
                          <a:effectLst/>
                        </a:rPr>
                        <a:t>не участвуют в мониторинге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30" marR="7330" marT="733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u="none" strike="noStrike">
                          <a:effectLst/>
                        </a:rPr>
                        <a:t> 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30" marR="7330" marT="7330" marB="0" anchor="ctr"/>
                </a:tc>
                <a:extLst>
                  <a:ext uri="{0D108BD9-81ED-4DB2-BD59-A6C34878D82A}">
                    <a16:rowId xmlns:a16="http://schemas.microsoft.com/office/drawing/2014/main" xmlns="" val="3751993321"/>
                  </a:ext>
                </a:extLst>
              </a:tr>
              <a:tr h="22721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</a:rPr>
                        <a:t>НС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30" marR="7330" marT="7330" marB="0" anchor="ctr">
                    <a:solidFill>
                      <a:srgbClr val="2F71A9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 fontAlgn="ctr"/>
                      <a:r>
                        <a:rPr lang="ru-RU" sz="1400" u="none" strike="noStrike" dirty="0">
                          <a:effectLst/>
                        </a:rPr>
                        <a:t>предоставили с нарушением сроков сдачи отчета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30" marR="7330" marT="733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176908533"/>
                  </a:ext>
                </a:extLst>
              </a:tr>
            </a:tbl>
          </a:graphicData>
        </a:graphic>
      </p:graphicFrame>
      <p:graphicFrame>
        <p:nvGraphicFramePr>
          <p:cNvPr id="9" name="Таблица 8"/>
          <p:cNvGraphicFramePr>
            <a:graphicFrameLocks noGrp="1"/>
          </p:cNvGraphicFramePr>
          <p:nvPr>
            <p:extLst/>
          </p:nvPr>
        </p:nvGraphicFramePr>
        <p:xfrm>
          <a:off x="1515643" y="2865982"/>
          <a:ext cx="1657349" cy="208845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300391">
                  <a:extLst>
                    <a:ext uri="{9D8B030D-6E8A-4147-A177-3AD203B41FA5}">
                      <a16:colId xmlns:a16="http://schemas.microsoft.com/office/drawing/2014/main" xmlns="" val="2603325898"/>
                    </a:ext>
                  </a:extLst>
                </a:gridCol>
                <a:gridCol w="261687">
                  <a:extLst>
                    <a:ext uri="{9D8B030D-6E8A-4147-A177-3AD203B41FA5}">
                      <a16:colId xmlns:a16="http://schemas.microsoft.com/office/drawing/2014/main" xmlns="" val="2520727858"/>
                    </a:ext>
                  </a:extLst>
                </a:gridCol>
                <a:gridCol w="353537">
                  <a:extLst>
                    <a:ext uri="{9D8B030D-6E8A-4147-A177-3AD203B41FA5}">
                      <a16:colId xmlns:a16="http://schemas.microsoft.com/office/drawing/2014/main" xmlns="" val="2965120475"/>
                    </a:ext>
                  </a:extLst>
                </a:gridCol>
                <a:gridCol w="238002">
                  <a:extLst>
                    <a:ext uri="{9D8B030D-6E8A-4147-A177-3AD203B41FA5}">
                      <a16:colId xmlns:a16="http://schemas.microsoft.com/office/drawing/2014/main" xmlns="" val="3923596145"/>
                    </a:ext>
                  </a:extLst>
                </a:gridCol>
                <a:gridCol w="233380">
                  <a:extLst>
                    <a:ext uri="{9D8B030D-6E8A-4147-A177-3AD203B41FA5}">
                      <a16:colId xmlns:a16="http://schemas.microsoft.com/office/drawing/2014/main" xmlns="" val="3307966792"/>
                    </a:ext>
                  </a:extLst>
                </a:gridCol>
                <a:gridCol w="270352">
                  <a:extLst>
                    <a:ext uri="{9D8B030D-6E8A-4147-A177-3AD203B41FA5}">
                      <a16:colId xmlns:a16="http://schemas.microsoft.com/office/drawing/2014/main" xmlns="" val="863364095"/>
                    </a:ext>
                  </a:extLst>
                </a:gridCol>
              </a:tblGrid>
              <a:tr h="10250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О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250" marR="8250" marT="82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250" marR="8250" marT="82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250" marR="8250" marT="82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250" marR="8250" marT="82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250" marR="8250" marT="82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250" marR="8250" marT="8250" marB="0" anchor="ctr"/>
                </a:tc>
                <a:extLst>
                  <a:ext uri="{0D108BD9-81ED-4DB2-BD59-A6C34878D82A}">
                    <a16:rowId xmlns:a16="http://schemas.microsoft.com/office/drawing/2014/main" xmlns="" val="324252345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250" marR="8250" marT="82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250" marR="8250" marT="82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Х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250" marR="8250" marT="82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250" marR="8250" marT="82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250" marR="8250" marT="82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250" marR="8250" marT="8250" marB="0" anchor="ctr"/>
                </a:tc>
                <a:extLst>
                  <a:ext uri="{0D108BD9-81ED-4DB2-BD59-A6C34878D82A}">
                    <a16:rowId xmlns:a16="http://schemas.microsoft.com/office/drawing/2014/main" xmlns="" val="1687752790"/>
                  </a:ext>
                </a:extLst>
              </a:tr>
              <a:tr h="10250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 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250" marR="8250" marT="82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250" marR="8250" marT="82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250" marR="8250" marT="82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 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250" marR="8250" marT="82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250" marR="8250" marT="82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250" marR="8250" marT="8250" marB="0" anchor="ctr"/>
                </a:tc>
                <a:extLst>
                  <a:ext uri="{0D108BD9-81ED-4DB2-BD59-A6C34878D82A}">
                    <a16:rowId xmlns:a16="http://schemas.microsoft.com/office/drawing/2014/main" xmlns="" val="3565964414"/>
                  </a:ext>
                </a:extLst>
              </a:tr>
              <a:tr h="10250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250" marR="8250" marT="82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250" marR="8250" marT="82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250" marR="8250" marT="82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250" marR="8250" marT="82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250" marR="8250" marT="82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НС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250" marR="8250" marT="8250" marB="0" anchor="ctr"/>
                </a:tc>
                <a:extLst>
                  <a:ext uri="{0D108BD9-81ED-4DB2-BD59-A6C34878D82A}">
                    <a16:rowId xmlns:a16="http://schemas.microsoft.com/office/drawing/2014/main" xmlns="" val="2776891426"/>
                  </a:ext>
                </a:extLst>
              </a:tr>
              <a:tr h="10250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250" marR="8250" marT="82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250" marR="8250" marT="82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250" marR="8250" marT="82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250" marR="8250" marT="82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 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250" marR="8250" marT="82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250" marR="8250" marT="8250" marB="0" anchor="ctr"/>
                </a:tc>
                <a:extLst>
                  <a:ext uri="{0D108BD9-81ED-4DB2-BD59-A6C34878D82A}">
                    <a16:rowId xmlns:a16="http://schemas.microsoft.com/office/drawing/2014/main" xmlns="" val="1391325530"/>
                  </a:ext>
                </a:extLst>
              </a:tr>
              <a:tr h="11946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250" marR="8250" marT="82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250" marR="8250" marT="82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250" marR="8250" marT="82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250" marR="8250" marT="82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250" marR="8250" marT="82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250" marR="8250" marT="8250" marB="0" anchor="ctr"/>
                </a:tc>
                <a:extLst>
                  <a:ext uri="{0D108BD9-81ED-4DB2-BD59-A6C34878D82A}">
                    <a16:rowId xmlns:a16="http://schemas.microsoft.com/office/drawing/2014/main" xmlns="" val="2571910406"/>
                  </a:ext>
                </a:extLst>
              </a:tr>
              <a:tr h="10250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250" marR="8250" marT="82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250" marR="8250" marT="82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250" marR="8250" marT="82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250" marR="8250" marT="82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250" marR="8250" marT="82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250" marR="8250" marT="8250" marB="0" anchor="ctr"/>
                </a:tc>
                <a:extLst>
                  <a:ext uri="{0D108BD9-81ED-4DB2-BD59-A6C34878D82A}">
                    <a16:rowId xmlns:a16="http://schemas.microsoft.com/office/drawing/2014/main" xmlns="" val="1588674692"/>
                  </a:ext>
                </a:extLst>
              </a:tr>
              <a:tr h="10250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250" marR="8250" marT="82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250" marR="8250" marT="82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 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250" marR="8250" marT="82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250" marR="8250" marT="82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250" marR="8250" marT="82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250" marR="8250" marT="8250" marB="0" anchor="ctr"/>
                </a:tc>
                <a:extLst>
                  <a:ext uri="{0D108BD9-81ED-4DB2-BD59-A6C34878D82A}">
                    <a16:rowId xmlns:a16="http://schemas.microsoft.com/office/drawing/2014/main" xmlns="" val="2733893659"/>
                  </a:ext>
                </a:extLst>
              </a:tr>
              <a:tr h="10250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250" marR="8250" marT="82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250" marR="8250" marT="82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250" marR="8250" marT="82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250" marR="8250" marT="82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250" marR="8250" marT="82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250" marR="8250" marT="8250" marB="0" anchor="ctr"/>
                </a:tc>
                <a:extLst>
                  <a:ext uri="{0D108BD9-81ED-4DB2-BD59-A6C34878D82A}">
                    <a16:rowId xmlns:a16="http://schemas.microsoft.com/office/drawing/2014/main" xmlns="" val="2426712343"/>
                  </a:ext>
                </a:extLst>
              </a:tr>
              <a:tr h="10250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250" marR="8250" marT="82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250" marR="8250" marT="82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250" marR="8250" marT="82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250" marR="8250" marT="82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250" marR="8250" marT="82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250" marR="8250" marT="8250" marB="0" anchor="ctr"/>
                </a:tc>
                <a:extLst>
                  <a:ext uri="{0D108BD9-81ED-4DB2-BD59-A6C34878D82A}">
                    <a16:rowId xmlns:a16="http://schemas.microsoft.com/office/drawing/2014/main" xmlns="" val="1060094323"/>
                  </a:ext>
                </a:extLst>
              </a:tr>
              <a:tr h="10250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250" marR="8250" marT="82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250" marR="8250" marT="82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250" marR="8250" marT="82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250" marR="8250" marT="82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250" marR="8250" marT="82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НС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250" marR="8250" marT="8250" marB="0" anchor="ctr"/>
                </a:tc>
                <a:extLst>
                  <a:ext uri="{0D108BD9-81ED-4DB2-BD59-A6C34878D82A}">
                    <a16:rowId xmlns:a16="http://schemas.microsoft.com/office/drawing/2014/main" xmlns="" val="457239721"/>
                  </a:ext>
                </a:extLst>
              </a:tr>
              <a:tr h="10250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250" marR="8250" marT="82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250" marR="8250" marT="82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250" marR="8250" marT="82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250" marR="8250" marT="82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250" marR="8250" marT="82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250" marR="8250" marT="8250" marB="0" anchor="ctr"/>
                </a:tc>
                <a:extLst>
                  <a:ext uri="{0D108BD9-81ED-4DB2-BD59-A6C34878D82A}">
                    <a16:rowId xmlns:a16="http://schemas.microsoft.com/office/drawing/2014/main" xmlns="" val="1045136295"/>
                  </a:ext>
                </a:extLst>
              </a:tr>
              <a:tr h="10250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НС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250" marR="8250" marT="82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250" marR="8250" marT="82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250" marR="8250" marT="82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Н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250" marR="8250" marT="82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250" marR="8250" marT="82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 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250" marR="8250" marT="8250" marB="0" anchor="ctr"/>
                </a:tc>
                <a:extLst>
                  <a:ext uri="{0D108BD9-81ED-4DB2-BD59-A6C34878D82A}">
                    <a16:rowId xmlns:a16="http://schemas.microsoft.com/office/drawing/2014/main" xmlns="" val="1293769274"/>
                  </a:ext>
                </a:extLst>
              </a:tr>
            </a:tbl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1116631" y="1737282"/>
            <a:ext cx="739871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dirty="0"/>
              <a:t>Информация о предоставлении отчетов размещается еженедельно по средам до 12.00 и содержит следующую информацию: </a:t>
            </a:r>
          </a:p>
        </p:txBody>
      </p:sp>
    </p:spTree>
    <p:extLst>
      <p:ext uri="{BB962C8B-B14F-4D97-AF65-F5344CB8AC3E}">
        <p14:creationId xmlns:p14="http://schemas.microsoft.com/office/powerpoint/2010/main" val="2619858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78475" y="1041400"/>
            <a:ext cx="4612340" cy="2387600"/>
          </a:xfrm>
        </p:spPr>
        <p:txBody>
          <a:bodyPr anchor="ctr">
            <a:noAutofit/>
          </a:bodyPr>
          <a:lstStyle/>
          <a:p>
            <a:r>
              <a:rPr lang="ru-RU" sz="2800" dirty="0" smtClean="0">
                <a:ln w="0"/>
                <a:solidFill>
                  <a:srgbClr val="203B6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Спасибо за внимание!</a:t>
            </a:r>
            <a:endParaRPr lang="ru-RU" sz="2800" dirty="0">
              <a:ln w="0"/>
              <a:solidFill>
                <a:srgbClr val="203B6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pic>
        <p:nvPicPr>
          <p:cNvPr id="7" name="Рисунок 6" descr="http://hantimansiysk.monavista.ru/images/sizednews/hantimansiysk1436789365big.jp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1230" y="5746375"/>
            <a:ext cx="1074018" cy="101187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947093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1793</TotalTime>
  <Words>442</Words>
  <Application>Microsoft Office PowerPoint</Application>
  <PresentationFormat>Экран (4:3)</PresentationFormat>
  <Paragraphs>168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Спасибо за внимание!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Name of  presentation</dc:title>
  <dc:creator>Павел</dc:creator>
  <cp:lastModifiedBy>Чурсина Ирина Ильдаровна</cp:lastModifiedBy>
  <cp:revision>36</cp:revision>
  <dcterms:created xsi:type="dcterms:W3CDTF">2014-09-29T12:30:26Z</dcterms:created>
  <dcterms:modified xsi:type="dcterms:W3CDTF">2019-04-19T07:17:00Z</dcterms:modified>
</cp:coreProperties>
</file>