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7" r:id="rId2"/>
    <p:sldId id="258" r:id="rId3"/>
    <p:sldId id="275" r:id="rId4"/>
    <p:sldId id="276" r:id="rId5"/>
    <p:sldId id="300" r:id="rId6"/>
    <p:sldId id="301" r:id="rId7"/>
    <p:sldId id="327" r:id="rId8"/>
    <p:sldId id="322" r:id="rId9"/>
    <p:sldId id="302" r:id="rId10"/>
    <p:sldId id="303" r:id="rId11"/>
    <p:sldId id="304" r:id="rId12"/>
    <p:sldId id="310" r:id="rId13"/>
    <p:sldId id="315" r:id="rId14"/>
    <p:sldId id="324" r:id="rId15"/>
    <p:sldId id="325" r:id="rId16"/>
    <p:sldId id="316" r:id="rId17"/>
    <p:sldId id="326" r:id="rId18"/>
    <p:sldId id="305" r:id="rId19"/>
    <p:sldId id="321" r:id="rId20"/>
    <p:sldId id="306" r:id="rId21"/>
    <p:sldId id="285" r:id="rId22"/>
    <p:sldId id="288" r:id="rId23"/>
    <p:sldId id="290" r:id="rId24"/>
    <p:sldId id="291" r:id="rId25"/>
    <p:sldId id="292" r:id="rId26"/>
    <p:sldId id="289" r:id="rId27"/>
    <p:sldId id="323" r:id="rId28"/>
    <p:sldId id="26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4608" autoAdjust="0"/>
  </p:normalViewPr>
  <p:slideViewPr>
    <p:cSldViewPr>
      <p:cViewPr>
        <p:scale>
          <a:sx n="60" d="100"/>
          <a:sy n="60" d="100"/>
        </p:scale>
        <p:origin x="-1416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2A4947E-FCEF-45A7-850F-BD3D46856023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A0F3708-0F97-478D-9C0E-F73A71CAB4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>
                <a:latin typeface="Arial" charset="0"/>
              </a:rPr>
              <a:t>ДОРОГИЕ КОЛЛЕГИ! СЕГОДНЯ МЫ С ВАМИ БУДЕМ ОБСУЖДАТЬ ПОЛОЖЕНИЯ,ВАЖНЫЕ ДЛЯ ПОДГОТОВКИ И СДАЧИ ОТЧЕТОВ ПО РОДОВСПОМОЖЕНИЮ И НЕОНАТОЛОГИИ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9CCE-0693-4D5D-AB2A-8337C5302B58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E7A37-DA5E-4F7F-8DA0-0374C5E7F9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94214-28A1-4F25-99BA-A0A12D126626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EA7ACD-272F-4611-8065-0291EF15D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B1FFF-511A-480F-BED7-E55667503CAF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1C8FA9-E8D8-4BC1-B14D-22FA94C20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FF45D-78D7-4E97-B1D8-6746E0F97301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0ACEA-B993-4CBC-BFA0-97B9A19A5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5290D-31B2-445A-A2D6-84611EFF4A0D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3FB2D-6849-48A8-A282-8DFF3BC164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ADA9B5-81F2-40D1-9784-0CF0FA8215B8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24E1A-2FC2-466A-99FC-4CE85E9AE1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81B0C-040C-422B-911A-013751A6D44F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456545-3E9B-4143-A1E0-38AEBA444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7123B-B507-4B68-A333-D9A4B8C3585E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47D95-84D0-4F3A-A8DC-DA258C4C1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249DB-0F1F-453C-9C0A-97FCDB18C65A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A6170-3C7E-4175-8F4F-980D7BECA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7169E-4647-450B-B7B1-4D88B5E368F9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E4AE2-3C62-4F87-BE64-99D23665E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C1DA9-4063-45E5-96D3-78DF565B72B1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BB0C53-38E0-433B-B84C-CAF0D0824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FEB72-54C9-47E0-A054-82E8FF7F0F95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6628F-815F-4B19-8B2F-405F266F2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BF5A571-95FA-4E4D-B969-17C9BA84EFFA}" type="datetimeFigureOut">
              <a:rPr lang="ru-RU"/>
              <a:pPr>
                <a:defRPr/>
              </a:pPr>
              <a:t>13.12.2017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AB99E1-5E15-4A66-BF31-5395226C4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mailto:otchet32@gmail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1"/>
          </p:nvPr>
        </p:nvSpPr>
        <p:spPr>
          <a:xfrm>
            <a:off x="900113" y="2781300"/>
            <a:ext cx="7797800" cy="3373438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</a:rPr>
              <a:t>ФСН № 32 Сведения о медицинской помощи беременным, роженицам и родильницам</a:t>
            </a: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endParaRPr lang="ru-RU" sz="4000" b="1" smtClean="0">
              <a:latin typeface="Times New Roman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4000" b="1" smtClean="0">
                <a:latin typeface="Times New Roman" pitchFamily="18" charset="0"/>
              </a:rPr>
              <a:t>Москва, 2017</a:t>
            </a:r>
          </a:p>
        </p:txBody>
      </p:sp>
      <p:pic>
        <p:nvPicPr>
          <p:cNvPr id="14338" name="Picture 5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8459788" cy="261937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341438"/>
            <a:ext cx="8435975" cy="525621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900" smtClean="0">
                <a:latin typeface="Times New Roman" pitchFamily="18" charset="0"/>
              </a:rPr>
              <a:t>	</a:t>
            </a:r>
            <a:r>
              <a:rPr lang="ru-RU" sz="2000" b="1" smtClean="0">
                <a:latin typeface="Times New Roman" pitchFamily="18" charset="0"/>
              </a:rPr>
              <a:t>Табл 2245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Дети, родившиеся с массой тела менее 500 г в срок гестации 22 недели и более (СЗРП, двойни, тройни и т.д.) вносятся в гр 3, 13, 14 по всем строкам.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Times New Roman" pitchFamily="18" charset="0"/>
              </a:rPr>
              <a:t>Разница в сумме граф 4-12 и графы 3 будет равна числу этих детей.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</a:rPr>
              <a:t>	КОНТРОЛЬ: </a:t>
            </a:r>
            <a:r>
              <a:rPr lang="ru-RU" sz="2000" smtClean="0">
                <a:latin typeface="Times New Roman" pitchFamily="18" charset="0"/>
              </a:rPr>
              <a:t> число недоношенных в гр 13= табл 2250 стр 1 гр 4+табл 2260 стр 1 гр 5. Разница возможна в случае рождения детей до 500 г при сроке гестации 22 недели и более, так как они не учитываются в табл 2250 и 2260.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	По аналогии проводится контроль умерших недоношенных (табл 2245 стр 2 гр 13 и табл 2250 стр 1 гр 5+табл 2260 стр 1 гр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	Если данные в табл 2245 стр 2 и стр 3 идентичны – представить пояснение. Если данные в табл 2245 стр 5 и стр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	</a:t>
            </a:r>
            <a:r>
              <a:rPr lang="ru-RU" sz="2000" b="1" smtClean="0">
                <a:latin typeface="Times New Roman" pitchFamily="18" charset="0"/>
              </a:rPr>
              <a:t>КОНТРОЛЬ: </a:t>
            </a:r>
            <a:r>
              <a:rPr lang="ru-RU" sz="2000" smtClean="0">
                <a:latin typeface="Times New Roman" pitchFamily="18" charset="0"/>
              </a:rPr>
              <a:t> в табл 2245 представлена информация о всех новорожденных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smtClean="0">
                <a:latin typeface="Times New Roman" pitchFamily="18" charset="0"/>
              </a:rPr>
              <a:t>	</a:t>
            </a:r>
            <a:r>
              <a:rPr lang="ru-RU" sz="2000" smtClean="0">
                <a:latin typeface="Times New Roman" pitchFamily="18" charset="0"/>
              </a:rPr>
              <a:t>Во вкл. № 232 представлена информация о детях, получивших помощь в учреждениях родоспоможения (родившихся и доставленных). Поэтому во вкл. 232 детей может быть меньше</a:t>
            </a:r>
            <a:r>
              <a:rPr lang="ru-RU" sz="2000" b="1" smtClean="0">
                <a:latin typeface="Times New Roman" pitchFamily="18" charset="0"/>
              </a:rPr>
              <a:t>	</a:t>
            </a:r>
            <a:endParaRPr lang="ru-RU" sz="20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</a:rPr>
              <a:t>Табл 2247  </a:t>
            </a:r>
            <a:r>
              <a:rPr lang="ru-RU" sz="2400" smtClean="0">
                <a:latin typeface="Times New Roman" pitchFamily="18" charset="0"/>
              </a:rPr>
              <a:t>Учитываются межгоспитальные переводы (в другие стационары).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</a:rPr>
              <a:t>Табл 2250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</a:rPr>
              <a:t>	КОНТРОЛЬ: </a:t>
            </a:r>
            <a:r>
              <a:rPr lang="ru-RU" sz="2400" smtClean="0">
                <a:latin typeface="Times New Roman" pitchFamily="18" charset="0"/>
              </a:rPr>
              <a:t> Число заболеваний всего стр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</a:rPr>
              <a:t>Табл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smtClean="0">
                <a:latin typeface="Times New Roman" pitchFamily="18" charset="0"/>
              </a:rPr>
              <a:t>	КОНТРОЛЬ: </a:t>
            </a:r>
            <a:r>
              <a:rPr lang="ru-RU" sz="2400" smtClean="0">
                <a:latin typeface="Times New Roman" pitchFamily="18" charset="0"/>
              </a:rPr>
              <a:t> Число заболеваний всего стр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969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4000" b="1" smtClean="0"/>
              <a:t/>
            </a:r>
            <a:br>
              <a:rPr lang="ru-RU" sz="4000" b="1" smtClean="0"/>
            </a:b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565400"/>
            <a:ext cx="9144000" cy="3560763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«Недоношенность 34-36 недель (</a:t>
            </a:r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 07.3, </a:t>
            </a:r>
            <a:br>
              <a:rPr lang="ru-RU" sz="300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300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3000" b="1" smtClean="0">
                <a:latin typeface="Times New Roman" pitchFamily="18" charset="0"/>
                <a:cs typeface="Times New Roman" pitchFamily="18" charset="0"/>
              </a:rPr>
              <a:t>Диагноз: «Недоношенность» является в данном случае правомерным и необходимым</a:t>
            </a:r>
          </a:p>
          <a:p>
            <a:pPr marL="185738" indent="-185738" eaLnBrk="1" hangingPunct="1">
              <a:lnSpc>
                <a:spcPct val="90000"/>
              </a:lnSpc>
            </a:pPr>
            <a:endParaRPr lang="ru-RU" sz="30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/>
          </p:cNvSpPr>
          <p:nvPr>
            <p:ph type="body" idx="4294967295"/>
          </p:nvPr>
        </p:nvSpPr>
        <p:spPr>
          <a:xfrm>
            <a:off x="611188" y="836613"/>
            <a:ext cx="7618412" cy="52895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Вкладыш № 232 </a:t>
            </a:r>
          </a:p>
          <a:p>
            <a:pPr algn="ctr"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«</a:t>
            </a:r>
            <a:r>
              <a:rPr lang="ru-RU" b="1" smtClean="0">
                <a:latin typeface="Times New Roman" pitchFamily="18" charset="0"/>
              </a:rPr>
              <a:t>Сведения 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Роды и новорожденные</a:t>
            </a:r>
          </a:p>
        </p:txBody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sz="2800" smtClean="0">
                <a:latin typeface="Times New Roman" pitchFamily="18" charset="0"/>
              </a:rPr>
              <a:t>	Табл 100</a:t>
            </a:r>
          </a:p>
          <a:p>
            <a:r>
              <a:rPr lang="ru-RU" sz="2800" smtClean="0">
                <a:latin typeface="Times New Roman" pitchFamily="18" charset="0"/>
              </a:rPr>
              <a:t>Стр 2.1 и 2.2.заполняются согласно срокам гестации в ф № 32 (22-28 недель, 28-37 недель)</a:t>
            </a:r>
          </a:p>
          <a:p>
            <a:r>
              <a:rPr lang="ru-RU" sz="2800" smtClean="0">
                <a:latin typeface="Times New Roman" pitchFamily="18" charset="0"/>
              </a:rPr>
              <a:t>Стр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smtClean="0">
                <a:latin typeface="Times New Roman" pitchFamily="18" charset="0"/>
              </a:rPr>
              <a:t>Стр 3-6.4.1 учитываются дети, получившие медицинскую помощь в организациях родовспоможения (родились или доставлены)</a:t>
            </a:r>
            <a:endParaRPr lang="ru-RU" sz="28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это - не сумма </a:t>
            </a: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всех случаев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преэклампсии,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5000"/>
              </a:lnSpc>
              <a:buFont typeface="Arial" charset="0"/>
              <a:buNone/>
            </a:pPr>
            <a:endParaRPr lang="ru-RU" sz="1600" b="1" i="1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а случаи отобранные, с наиболее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 тяжелыми проявлениями,  нарушениями  жизненно важных функций,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требующие специальных мер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b="1" i="1" smtClean="0">
                <a:latin typeface="Times New Roman" pitchFamily="18" charset="0"/>
                <a:cs typeface="Times New Roman" pitchFamily="18" charset="0"/>
              </a:rPr>
              <a:t> реанимации и выхаживания, применения ИВЛ, трансфузии крови, вазоактивных препаратов, гемодиализа, гистерэктомии.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smtClean="0">
                <a:latin typeface="Times New Roman" pitchFamily="18" charset="0"/>
                <a:cs typeface="Times New Roman" pitchFamily="18" charset="0"/>
              </a:rPr>
              <a:t>Учет акушерских операций (стр. 8-8.5.1)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268413"/>
            <a:ext cx="8229600" cy="54006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Строка 8 вкладыша № 232 содержит все акушерские операции с 22 недель гестации в акушерских стационарах. Учитываются операции в целом, а не манипуляции в ходе одной операции.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Необходимо сравнивать данные вкладыша №  232: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 - стр. 8.1. и  ф. №14. табл 4000 стр. 14.4 гр 3.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 - стр 8.2.  и ф. № 14 табл 4000 стр 14.2 гр 3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 - стр 8.3. и ф. № 14 табл 4000 стр 14.3 гр 3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 - стр 8.4.и ф № 14 табл стр 14.7 гр 3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 - стр 8.5. и ф.№14 табл 4000 стр 14.8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Во вкладыше № 232  строки 8.1.1.и 8.5.1 (сроки 22-27 недель) не имеют аналогов в ф. № 14 табл 4000.</a:t>
            </a:r>
          </a:p>
          <a:p>
            <a:pPr eaLnBrk="1" hangingPunct="1">
              <a:lnSpc>
                <a:spcPct val="80000"/>
              </a:lnSpc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Число операций в строках ф. № 14 табл 4000 может быть больше, чем во вкладыше за счет операций, проведенных не в акушерских стационарах.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уровень(гр.6), на 3 уровень (гр. 7).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Межформенный контроль</a:t>
            </a:r>
          </a:p>
        </p:txBody>
      </p:sp>
      <p:sp>
        <p:nvSpPr>
          <p:cNvPr id="45059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844675"/>
            <a:ext cx="8229600" cy="2735263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При сдаче годовых отчетов межформенных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контроль проводится между формами № 32 и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вкладышем № 232, а также с формами: № 14,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№ 30, № 47, № 61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3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36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404813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ФСН №14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476250"/>
            <a:ext cx="9144000" cy="638175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35, табл. 2100 (переводы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новорожд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  2200 (умерло 0-168 ч), 2400 (материнская смертность)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36, табл. 3000 (заболеваемость и смертность новорожденных в детских стационарах)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39, табл. 4000, стр.14.0-14.9, гр.3  (акушерские операции)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 30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Страница 37, табл. 2400 (роды на дому)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44, табл. 3100, стр. 4 и 5 (койки беременных и рожениц, патологии беременности)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79, табл. 5503, стр. 4 и 5; 12 и 13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патолого-анатомические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вскрытия)</a:t>
            </a:r>
          </a:p>
          <a:p>
            <a:pPr algn="ctr"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№47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2, табл. 0100, стр.21, гр.3 (родильные дома)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14, табл. 0600, стр.15, гр.3 (перинатальные центры)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Страница 26, табл.0700, стр.4 и 5 гр. 11 5 (койки беременных и рожениц, патологии беременности)</a:t>
            </a:r>
          </a:p>
          <a:p>
            <a:pPr algn="ctr"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ФСН №61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Раздел 5, табл. 5000, стр.2 и 25 (роды у женщин с ВИЧ и родившиеся живыми дети у матерей с ВИЧ)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lnSpc>
                <a:spcPct val="93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316912" cy="6553200"/>
          </a:xfrm>
        </p:spPr>
        <p:txBody>
          <a:bodyPr/>
          <a:lstStyle/>
          <a:p>
            <a:pPr algn="l"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Охрана материнства и детства является одним из приоритетных направлений государственной и социальной политики государства. Поэтому так важен анализ рождаемости, структуры заболеваемости и смертности беременных, рожениц, родильниц и новорожденных.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</a:rPr>
              <a:t>Дополнительная информация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mtClean="0">
                <a:latin typeface="Times New Roman" pitchFamily="18" charset="0"/>
              </a:rPr>
              <a:t>Дети, родившиеся на сроке гестации 22 недели и более, с массой тела менее 500 г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mtClean="0">
                <a:latin typeface="Times New Roman" pitchFamily="18" charset="0"/>
              </a:rPr>
              <a:t>Сведения о материнской смертности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mtClean="0">
                <a:latin typeface="Times New Roman" pitchFamily="18" charset="0"/>
              </a:rPr>
              <a:t>Сведения о родах вне родильного отделения</a:t>
            </a: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endParaRPr lang="ru-RU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AutoNum type="arabicPeriod"/>
            </a:pPr>
            <a:r>
              <a:rPr lang="ru-RU" smtClean="0">
                <a:latin typeface="Times New Roman" pitchFamily="18" charset="0"/>
              </a:rPr>
              <a:t>Сведения о переводах новорожденных и коечном фонде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260350"/>
            <a:ext cx="8893175" cy="981075"/>
          </a:xfrm>
        </p:spPr>
        <p:txBody>
          <a:bodyPr>
            <a:normAutofit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Список  детей массой тела менее 500 г при сроке гестации  22 и более недель: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268413"/>
            <a:ext cx="8642350" cy="5589587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Территория, город-село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Уровень медицинской организации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Возраст матери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Соматическое и гинекологическое здоровье матери, паритет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Наличие вредностей (профессиональные, экологические; вредные привычки) 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Состояла ли на учете в женской консультации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Срок гестации 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Масса тела и рост ребенка (плода)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Родился живым-мертвым (антенатальная гибель)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Выжил/умер (в том числе в первые 24 ч, 168 ч)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Клинический диагноз ребенка (основной, сопутствующий, осложнения)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AutoNum type="arabicPeriod"/>
              <a:tabLst>
                <a:tab pos="442913" algn="l"/>
              </a:tabLst>
            </a:pPr>
            <a:r>
              <a:rPr lang="ru-RU" sz="2500" smtClean="0">
                <a:latin typeface="Times New Roman" pitchFamily="18" charset="0"/>
                <a:cs typeface="Times New Roman" pitchFamily="18" charset="0"/>
              </a:rPr>
              <a:t>При вскрытии: патологоанатомический диагноз ребенка.</a:t>
            </a:r>
            <a:endParaRPr lang="ru-RU" sz="250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pPr eaLnBrk="1" hangingPunct="1">
              <a:lnSpc>
                <a:spcPct val="75000"/>
              </a:lnSpc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Списки умерших матерей с заполнением </a:t>
            </a:r>
            <a:br>
              <a:rPr lang="ru-RU" sz="36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17  уточняющих граф:</a:t>
            </a:r>
            <a:endParaRPr lang="ru-RU" sz="36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388" y="981075"/>
            <a:ext cx="8964612" cy="6021388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   – Инициалы ФИО, возраст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2   – Место жительства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3   – Место наблюдения за беременной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4   – Срок постановки на учет в женской консультации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5   – Дата и место родов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6   – Срок беременности на момент родов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7   – Беременность и роды по счету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8   – Экстрагенитальная патология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9   – Гинекологическая заболеваемость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10 – Метод родоразрешения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11 – Оперативные вмешательства (вид, дата, осложнения)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12 – Заключительный клинический диагноз (основной, осложнения,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       сопутствующий)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13 – Дата и место смерти, длительность пребывания в стационаре (часы, дни)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14 – Патологоанатомический диагноз (основной, 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      фоновое заболевание, осложнения)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15 – Причина смерти по МКБ Х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16 – 1 - прямая акушерская причина или 2 - косвенная акушерская причина 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17 – Предотвратимость смерти: 1– предотвратимая, 2 – условно</a:t>
            </a:r>
          </a:p>
          <a:p>
            <a:pPr marL="609600" indent="-609600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      предотвратимая, 3 – непредотвратимая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891212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Имеются разночтения и при характеристике случаев смерти 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причинам и их распределении </a:t>
            </a:r>
            <a:b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прямые и косвенные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850900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прямые причины материнской смерти: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эмболия легочной артерии околоплодными водами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тяжелая преэклампсия и эклампсия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разрыв матки и маточных труб,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плаценты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септические осложнения </a:t>
            </a:r>
          </a:p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>ятрогенные осложнения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косвенные причины материнской смерти: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экстрагенитальные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заболевания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хроническая патология мочеполовой системы,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ВИЧ-инфицирование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туберкулез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онкология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тромбоэмболия легочной артерии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Списки, уточняющие места родов вне родильного отделения:</a:t>
            </a:r>
            <a:endParaRPr lang="ru-RU" sz="4000" b="1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транспорте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дому – с последующим поступлением в акушерский стационар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дому без последующей госпитализации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smtClean="0">
                <a:latin typeface="Times New Roman" pitchFamily="18" charset="0"/>
              </a:rPr>
              <a:t>Переводы новорожденных и коечный фонд</a:t>
            </a:r>
          </a:p>
        </p:txBody>
      </p:sp>
      <p:graphicFrame>
        <p:nvGraphicFramePr>
          <p:cNvPr id="65738" name="Group 20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300663"/>
        </p:xfrm>
        <a:graphic>
          <a:graphicData uri="http://schemas.openxmlformats.org/drawingml/2006/table">
            <a:tbl>
              <a:tblPr/>
              <a:tblGrid>
                <a:gridCol w="1377950"/>
                <a:gridCol w="1657350"/>
                <a:gridCol w="1800225"/>
                <a:gridCol w="1498600"/>
                <a:gridCol w="208280"/>
                <a:gridCol w="1712912"/>
              </a:tblGrid>
              <a:tr h="209550">
                <a:tc gridSpan="6"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113">
                <a:tc gridSpan="5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Межгоспитальные (из роддома в дет.стационар или ПЦ)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7075">
                <a:tc gridSpan="5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13">
                <a:tc row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койки реанимации недоношенных и новорожденных детей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койки патологии недоношенных и новорожденных детей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9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этап (акушерский стационар)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 этап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(детская больница, ПЦ)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этап 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(акушерский стационар)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 этап 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(детская больница или ПЦ)</a:t>
                      </a:r>
                      <a:b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Всего: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511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 3   уровень</a:t>
                      </a:r>
                    </a:p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38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7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6900" b="1" dirty="0" smtClean="0">
                <a:solidFill>
                  <a:schemeClr val="accent6">
                    <a:lumMod val="75000"/>
                  </a:schemeClr>
                </a:solidFill>
              </a:rPr>
              <a:t>СПАСИБО ЗА ВНИМАНИЕ</a:t>
            </a:r>
            <a:br>
              <a:rPr lang="ru-RU" sz="69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000" b="1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000" b="1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  <a:hlinkClick r:id="rId2"/>
              </a:rPr>
              <a:t>otchet32@gmail.com</a:t>
            </a:r>
            <a:r>
              <a:rPr lang="en-US" sz="6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975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ФСН № 32 – основной источник сведений для оценки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0" y="1125538"/>
            <a:ext cx="9144000" cy="57324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Рождаемости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Состояния здоровья женщин и их потомства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Тенденций улучшения или ухудшения их здоровья во времени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Смертности и летальности женщин и детей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Медико-социальной оценки состояния общества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Правильности  организационных принципов акушерской и неонатологической помощи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Качества оказываемой медицинской помощи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Результативности проводимых медико-социальных программ, направленных на увеличение рождаемости, снижение смертности, повышение качества жизни и улучшение здоровья населения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возможности реализации этих задач необходимо: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33600"/>
            <a:ext cx="9144000" cy="399256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Стабильность структуры статистической формы (для возможности  оценки показателей  во времени)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Единообразие предоставления материалов всеми субъектами Российской Федерации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Полнота  и объективность исходных данных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Информативность и достоверность предоставляемых сведений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latin typeface="Times New Roman" pitchFamily="18" charset="0"/>
              </a:rPr>
              <a:t>Раздел 1. Медицинская помощь, оказанная беременным женщинам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mtClean="0">
                <a:latin typeface="Times New Roman" pitchFamily="18" charset="0"/>
              </a:rPr>
              <a:t>	</a:t>
            </a:r>
            <a:r>
              <a:rPr lang="ru-RU" b="1" smtClean="0">
                <a:latin typeface="Times New Roman" pitchFamily="18" charset="0"/>
              </a:rPr>
              <a:t>Табл. 2120 </a:t>
            </a:r>
          </a:p>
          <a:p>
            <a:r>
              <a:rPr lang="ru-RU" smtClean="0">
                <a:latin typeface="Times New Roman" pitchFamily="18" charset="0"/>
              </a:rPr>
              <a:t>стр. 15 (число плодов, у которых выявлены врожденные пороки развития – всего) может быть равно или меньше число выявленных плодов с врожденными аномалиями и пороками развития форма </a:t>
            </a:r>
            <a:br>
              <a:rPr lang="ru-RU" smtClean="0">
                <a:latin typeface="Times New Roman" pitchFamily="18" charset="0"/>
              </a:rPr>
            </a:br>
            <a:r>
              <a:rPr lang="ru-RU" smtClean="0">
                <a:latin typeface="Times New Roman" pitchFamily="18" charset="0"/>
              </a:rPr>
              <a:t>№ 30, Табл. 5116, стр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2549525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smtClean="0">
                <a:latin typeface="Times New Roman" pitchFamily="18" charset="0"/>
              </a:rPr>
              <a:t>	</a:t>
            </a:r>
            <a:r>
              <a:rPr lang="ru-RU" sz="2400" b="1" smtClean="0">
                <a:latin typeface="Times New Roman" pitchFamily="18" charset="0"/>
              </a:rPr>
              <a:t>Табл 2210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Стр 1 – учитывается число родов только родильном отделении.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Табл 2210 стр 1 = Вкл. №232 табл 100, стр.2 гр 4. (число родов в организациях родовспоможения).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Стр 2  - включены роды вне родильного отделения (на непрофильных койках, в транспорте, дома (если были госпитализированы), СМП).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	</a:t>
            </a:r>
            <a:r>
              <a:rPr lang="ru-RU" sz="2400" b="1" smtClean="0">
                <a:latin typeface="Times New Roman" pitchFamily="18" charset="0"/>
              </a:rPr>
              <a:t>КОНТРОЛЬ:</a:t>
            </a:r>
            <a:r>
              <a:rPr lang="ru-RU" sz="2400" smtClean="0">
                <a:latin typeface="Times New Roman" pitchFamily="18" charset="0"/>
              </a:rPr>
              <a:t> Обращать внимание на соответствие числа родов (с учетом рождения двоен, троен, четырех детей и более) числу родившихся детей. При расхождении предоставлять подробное объяснение.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71683" name="Rectangle 3"/>
          <p:cNvSpPr>
            <a:spLocks noGrp="1"/>
          </p:cNvSpPr>
          <p:nvPr>
            <p:ph type="body" idx="4294967295"/>
          </p:nvPr>
        </p:nvSpPr>
        <p:spPr>
          <a:xfrm>
            <a:off x="395288" y="1484313"/>
            <a:ext cx="8229600" cy="2908300"/>
          </a:xfrm>
        </p:spPr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	</a:t>
            </a:r>
            <a:r>
              <a:rPr lang="ru-RU" sz="2400" b="1" smtClean="0">
                <a:latin typeface="Times New Roman" pitchFamily="18" charset="0"/>
              </a:rPr>
              <a:t>Табл 2210</a:t>
            </a:r>
          </a:p>
          <a:p>
            <a:pPr>
              <a:lnSpc>
                <a:spcPct val="80000"/>
              </a:lnSpc>
            </a:pPr>
            <a:endParaRPr lang="ru-RU" sz="24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Стр 12 принято родов срок 22-28 недель (от 154 дней, но менее 196 полных дней). Ведется учет родов в родильном отделении (из стр 1)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Стр 14 число преждевременных родов 22-37 недель (от 154 до 258 полных  дней, но менее 259 дней). Ведется учет всех преждевременных родов.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Для стр. 12 и стр. 14 имеется межформенный контроль с вкладышем 232, в котором учитываются роды </a:t>
            </a:r>
            <a:r>
              <a:rPr lang="ru-RU" sz="2400" u="sng" smtClean="0">
                <a:latin typeface="Times New Roman" pitchFamily="18" charset="0"/>
              </a:rPr>
              <a:t>в учреждениях родовспоможения</a:t>
            </a:r>
            <a:r>
              <a:rPr lang="ru-RU" sz="2400" smtClean="0">
                <a:latin typeface="Times New Roman" pitchFamily="18" charset="0"/>
              </a:rPr>
              <a:t> по уровням. 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Табл 2210 стр 12=Вкл.№232, табл 100, стр 2.1</a:t>
            </a:r>
          </a:p>
          <a:p>
            <a:pPr>
              <a:lnSpc>
                <a:spcPct val="80000"/>
              </a:lnSpc>
            </a:pPr>
            <a:r>
              <a:rPr lang="ru-RU" sz="2400" smtClean="0">
                <a:latin typeface="Times New Roman" pitchFamily="18" charset="0"/>
              </a:rPr>
              <a:t>Стр 15 учитываются преждевременные роды в организациях родовспоможения 3 уровня  (вкл № 232 стр 1. гр 7)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2349500"/>
          </a:xfrm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22-37 полных недель гестации, что составляет интервал с 154 до 258 полных дней.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i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i="1" smtClean="0">
                <a:latin typeface="Times New Roman" pitchFamily="18" charset="0"/>
                <a:cs typeface="Times New Roman" pitchFamily="18" charset="0"/>
              </a:rPr>
              <a:t>с 259 дня</a:t>
            </a:r>
            <a:r>
              <a:rPr lang="ru-RU" sz="2800" smtClean="0"/>
              <a:t> </a:t>
            </a:r>
            <a:br>
              <a:rPr lang="ru-RU" sz="2800" smtClean="0"/>
            </a:b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«154 и более дней, но менее 259»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133600"/>
            <a:ext cx="9144000" cy="3992563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беременность/срок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«28-37 недель» -196-258 полных дней (менее 259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smtClean="0">
                <a:latin typeface="Times New Roman" pitchFamily="18" charset="0"/>
              </a:rPr>
              <a:t>	</a:t>
            </a:r>
            <a:r>
              <a:rPr lang="ru-RU" sz="2200" b="1" smtClean="0">
                <a:latin typeface="Times New Roman" pitchFamily="18" charset="0"/>
              </a:rPr>
              <a:t>Табл 2211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smtClean="0">
                <a:latin typeface="Times New Roman" pitchFamily="18" charset="0"/>
              </a:rPr>
              <a:t>	</a:t>
            </a:r>
            <a:r>
              <a:rPr lang="ru-RU" sz="2200" b="1" smtClean="0">
                <a:latin typeface="Times New Roman" pitchFamily="18" charset="0"/>
              </a:rPr>
              <a:t>КОНТРОЛЬ:</a:t>
            </a:r>
            <a:r>
              <a:rPr lang="ru-RU" sz="2200" smtClean="0">
                <a:latin typeface="Times New Roman" pitchFamily="18" charset="0"/>
              </a:rPr>
              <a:t> Не все случаи преэклампсии и кровотечения относятся в критическим акушерским состояниям.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smtClean="0">
                <a:latin typeface="Times New Roman" pitchFamily="18" charset="0"/>
              </a:rPr>
              <a:t>	Во вкл. № 232 табл 100 стр 7-7.4 учитываются только критические акушерские состояния (</a:t>
            </a:r>
            <a:r>
              <a:rPr lang="en-US" sz="2200" smtClean="0">
                <a:latin typeface="Times New Roman" pitchFamily="18" charset="0"/>
              </a:rPr>
              <a:t>near-miss)</a:t>
            </a:r>
            <a:endParaRPr lang="ru-RU" sz="220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b="1" smtClean="0">
                <a:latin typeface="Times New Roman" pitchFamily="18" charset="0"/>
              </a:rPr>
              <a:t>	Табл 2250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smtClean="0">
                <a:latin typeface="Times New Roman" pitchFamily="18" charset="0"/>
              </a:rPr>
              <a:t>	</a:t>
            </a:r>
            <a:r>
              <a:rPr lang="ru-RU" sz="2200" b="1" smtClean="0">
                <a:latin typeface="Times New Roman" pitchFamily="18" charset="0"/>
              </a:rPr>
              <a:t>КОНТРОЛЬ:</a:t>
            </a:r>
            <a:r>
              <a:rPr lang="ru-RU" sz="2200" smtClean="0">
                <a:latin typeface="Times New Roman" pitchFamily="18" charset="0"/>
              </a:rPr>
              <a:t> Число родов (табл 2210 стр 1+ стр 2) =число нормальных родов (табл 2210 стр 5) + табл 2250 стр 1 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200" smtClean="0">
                <a:latin typeface="Times New Roman" pitchFamily="18" charset="0"/>
              </a:rPr>
              <a:t>	В случае расхождения в контроле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1784</TotalTime>
  <Words>1603</Words>
  <Application>Microsoft Office PowerPoint</Application>
  <PresentationFormat>On-screen Show (4:3)</PresentationFormat>
  <Paragraphs>222</Paragraphs>
  <Slides>28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Слайд 1</vt:lpstr>
      <vt:lpstr>Охрана материнства и детства является одним из приоритетных направлений государственной и социальной политики государства. Поэтому так важен анализ рождаемости, структуры заболеваемости и смертности беременных, рожениц, родильниц и новорожденных.</vt:lpstr>
      <vt:lpstr>ФСН № 32 – основной источник сведений для оценки:</vt:lpstr>
      <vt:lpstr>Для возможности реализации этих задач необходимо:</vt:lpstr>
      <vt:lpstr>Раздел 1. Медицинская помощь, оказанная беременным женщинам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22-37 полных недель гестации, что составляет интервал с 154 до 258 полных дней.  Новорожденный является доношенным  с 259 дня  «154 и более дней, но менее 259» </vt:lpstr>
      <vt:lpstr>Раздел 2. Родовспоможение</vt:lpstr>
      <vt:lpstr>Раздел 3. Сведения о новорожденных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Слайд 13</vt:lpstr>
      <vt:lpstr>Роды и новорожденные</vt:lpstr>
      <vt:lpstr>Критические акушерские состояния (стр. 7-7.4)</vt:lpstr>
      <vt:lpstr>Учет акушерских операций (стр. 8-8.5.1)</vt:lpstr>
      <vt:lpstr>Вызовы бригад реанимационной помощи (стр. 11-11.3)</vt:lpstr>
      <vt:lpstr>Межформенный контроль</vt:lpstr>
      <vt:lpstr>ФСН №14</vt:lpstr>
      <vt:lpstr>Дополнительная информация</vt:lpstr>
      <vt:lpstr>Список  детей массой тела менее 500 г при сроке гестации  22 и более недель:</vt:lpstr>
      <vt:lpstr>Списки умерших матерей с заполнением  17  уточняющих граф:</vt:lpstr>
      <vt:lpstr>Имеются разночтения и при характеристике случаев смерти  по причинам и их распределении  на прямые и косвенные</vt:lpstr>
      <vt:lpstr>Основные прямые причины материнской смерти:</vt:lpstr>
      <vt:lpstr>Основные косвенные причины материнской смерти:</vt:lpstr>
      <vt:lpstr>Списки, уточняющие места родов вне родильного отделения:</vt:lpstr>
      <vt:lpstr>Переводы новорожденных и коечный фонд</vt:lpstr>
      <vt:lpstr>  СПАСИБО ЗА ВНИМАНИЕ   otchet32@gmail.com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Рощин</cp:lastModifiedBy>
  <cp:revision>128</cp:revision>
  <dcterms:created xsi:type="dcterms:W3CDTF">2016-11-26T20:08:14Z</dcterms:created>
  <dcterms:modified xsi:type="dcterms:W3CDTF">2017-12-13T00:12:08Z</dcterms:modified>
</cp:coreProperties>
</file>