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3" r:id="rId2"/>
  </p:sldMasterIdLst>
  <p:notesMasterIdLst>
    <p:notesMasterId r:id="rId38"/>
  </p:notesMasterIdLst>
  <p:sldIdLst>
    <p:sldId id="257" r:id="rId3"/>
    <p:sldId id="290" r:id="rId4"/>
    <p:sldId id="295" r:id="rId5"/>
    <p:sldId id="258" r:id="rId6"/>
    <p:sldId id="272" r:id="rId7"/>
    <p:sldId id="269" r:id="rId8"/>
    <p:sldId id="274" r:id="rId9"/>
    <p:sldId id="273" r:id="rId10"/>
    <p:sldId id="270" r:id="rId11"/>
    <p:sldId id="275" r:id="rId12"/>
    <p:sldId id="276" r:id="rId13"/>
    <p:sldId id="277" r:id="rId14"/>
    <p:sldId id="278" r:id="rId15"/>
    <p:sldId id="279" r:id="rId16"/>
    <p:sldId id="301" r:id="rId17"/>
    <p:sldId id="280" r:id="rId18"/>
    <p:sldId id="288" r:id="rId19"/>
    <p:sldId id="281" r:id="rId20"/>
    <p:sldId id="289" r:id="rId21"/>
    <p:sldId id="300" r:id="rId22"/>
    <p:sldId id="282" r:id="rId23"/>
    <p:sldId id="291" r:id="rId24"/>
    <p:sldId id="265" r:id="rId25"/>
    <p:sldId id="283" r:id="rId26"/>
    <p:sldId id="296" r:id="rId27"/>
    <p:sldId id="298" r:id="rId28"/>
    <p:sldId id="264" r:id="rId29"/>
    <p:sldId id="299" r:id="rId30"/>
    <p:sldId id="284" r:id="rId31"/>
    <p:sldId id="263" r:id="rId32"/>
    <p:sldId id="262" r:id="rId33"/>
    <p:sldId id="286" r:id="rId34"/>
    <p:sldId id="294" r:id="rId35"/>
    <p:sldId id="261" r:id="rId36"/>
    <p:sldId id="26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6F9F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2950" autoAdjust="0"/>
  </p:normalViewPr>
  <p:slideViewPr>
    <p:cSldViewPr>
      <p:cViewPr varScale="1">
        <p:scale>
          <a:sx n="108" d="100"/>
          <a:sy n="108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0B7C-5352-45FA-90B1-46D94B8F6C83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E761-7C44-41F7-8403-8234E5919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86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245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920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69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C8971-355C-4018-AA2E-19A1333C1A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90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1B86-D8DE-4DAD-8F9E-19BAE7EAE17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45ED-97BC-4AFA-821D-AEA93DE0D3F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39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35B02-6105-4FCF-BF04-389249EDC6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340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6802-B002-49B2-9B1A-C17EF0E8EF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3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5F82-914F-4ECB-9CC6-97C925140D2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49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509CD-1D06-447D-B7FC-7DB6163771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4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8CCE-C78D-4574-96B4-A0B3060869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13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23E1-0C02-49FC-8106-6C93FAD700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36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AFCBC-1A4E-4004-A982-8D963176F1D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8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29B61-5471-42EC-90F5-5FE0378DC66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BC03F-6EA7-4965-BA18-72BF885E7C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10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22C86-7523-442D-8172-40C0A3B115B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18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806D-8B7B-4907-BE23-A8976FC1E8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09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CCE37-C839-4DB4-A4C0-3D7DF1D02C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84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593F-183E-4C17-BF9F-6F076D45A5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8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5F824-17A8-4E57-9F7C-8BFBAC53678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3517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83D4-977B-4760-9098-C131298F5A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7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C81C7-0FD3-4D6F-A9E5-F221D5B8E4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8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E55D-DB35-4D62-8034-25730D6878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8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11F9-5E99-442B-ACFF-169CD3F61C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5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777F-8C29-42BB-87D3-35F03DE7376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8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4B17-0957-4C7F-81BB-7239F9CF2B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2035-A3D4-42F4-94F1-DE4879AF36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7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8CA18-D4AE-423E-8A82-8FA9DCF3E5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A28A52-CF0A-4E04-8B9B-FCD3DFCA54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11.12.2017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3276599" y="6338610"/>
            <a:ext cx="27289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Москва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12 декабря 2017 г.</a:t>
            </a:r>
            <a:r>
              <a:rPr lang="ru-RU" altLang="ru-RU" sz="1200" i="1" dirty="0">
                <a:solidFill>
                  <a:prstClr val="black"/>
                </a:solidFill>
                <a:latin typeface="Calibri" pitchFamily="34" charset="0"/>
              </a:rPr>
              <a:t> </a:t>
            </a:r>
            <a:endParaRPr lang="ru-RU" altLang="ru-RU" sz="1200" i="1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0728" y="22048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ФЕДЕРАЛЬНОЕ СТАТИСТИЧЕСКОЕ НАБЛЮДЕНИЕ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ФОРМА №61</a:t>
            </a:r>
          </a:p>
          <a:p>
            <a:pPr algn="ctr"/>
            <a:endParaRPr lang="ru-RU" sz="2000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СВЕДЕНИЯ О БОЛЕЗНИ, ВЫЗВАННОЙ ВИРУСОМ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ИММУНОДЕФИЦИТА ЧЕЛОВЕКА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за 2017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055" y="42210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Приказ Росстата: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Об утверждении формы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от   30.12.2015 №672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209" y="908720"/>
            <a:ext cx="8558369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537" y="908720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537" y="1278052"/>
            <a:ext cx="819890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лиц БОМЖ (мужчины)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стр.1,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стр.43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лиц БОМЖ (женщины)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стр.2,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стр.44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других ведомств (мужчины)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стр.1,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стр.45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других ведомств (женщины)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стр.2,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стр.46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209" y="908720"/>
            <a:ext cx="8558369" cy="53285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537" y="908720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3537" y="1278052"/>
            <a:ext cx="8270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учреждений ФСИН (мужчины)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стр.45,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стр.47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из учреждений ФСИН (женщины)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стр.46,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стр.48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с диагнозом, установленным посмертно (мужчины)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стр.1,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стр.49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пациентов с диагнозом, установленным посмертно (женщины)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стр.2,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стр.50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3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9071" y="917817"/>
            <a:ext cx="8558369" cy="52301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157" y="947575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157" y="1314940"/>
            <a:ext cx="8300291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 (мужчины)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стр.1,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</a:t>
            </a:r>
            <a:r>
              <a:rPr lang="ru-RU" sz="1700" b="1" dirty="0"/>
              <a:t> 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стр.51</a:t>
            </a:r>
            <a:r>
              <a:rPr lang="ru-RU" sz="1700" b="1" dirty="0"/>
              <a:t>,гр.05:15</a:t>
            </a:r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 (женщины)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стр.2,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</a:t>
            </a:r>
            <a:r>
              <a:rPr lang="ru-RU" sz="1700" b="1" dirty="0"/>
              <a:t> 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стр.52</a:t>
            </a:r>
            <a:r>
              <a:rPr lang="ru-RU" sz="1700" b="1" dirty="0"/>
              <a:t>,гр.05:15</a:t>
            </a:r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и разрешение на </a:t>
            </a:r>
          </a:p>
          <a:p>
            <a:pPr algn="just"/>
            <a:r>
              <a:rPr lang="ru-RU" sz="1700" b="1" u="sng" dirty="0"/>
              <a:t>временное проживание (мужчины)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стр.51,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 </a:t>
            </a:r>
            <a:r>
              <a:rPr lang="ru-RU" sz="1700" b="1" dirty="0"/>
              <a:t>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стр.53+55</a:t>
            </a:r>
            <a:r>
              <a:rPr lang="ru-RU" sz="1700" b="1" dirty="0"/>
              <a:t>,гр.05:15</a:t>
            </a:r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и разрешение на </a:t>
            </a:r>
          </a:p>
          <a:p>
            <a:pPr algn="just"/>
            <a:r>
              <a:rPr lang="ru-RU" sz="1700" b="1" u="sng" dirty="0"/>
              <a:t>временное проживание (женщины)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стр.52,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стр.54+56</a:t>
            </a:r>
            <a:r>
              <a:rPr lang="ru-RU" sz="1700" b="1" dirty="0"/>
              <a:t>,гр.05:15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48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9071" y="917817"/>
            <a:ext cx="8558369" cy="53915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157" y="947575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157" y="1314940"/>
            <a:ext cx="8228283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(мужчины)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стр.51,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стр.53</a:t>
            </a:r>
            <a:r>
              <a:rPr lang="ru-RU" sz="1700" b="1" dirty="0"/>
              <a:t>,гр.05:15</a:t>
            </a:r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вид на жительство (женщины)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стр.52,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стр.54</a:t>
            </a:r>
            <a:r>
              <a:rPr lang="ru-RU" sz="1700" b="1" dirty="0"/>
              <a:t>,гр.05:15</a:t>
            </a:r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разрешение на временное проживание </a:t>
            </a:r>
          </a:p>
          <a:p>
            <a:pPr algn="just"/>
            <a:r>
              <a:rPr lang="ru-RU" sz="1700" b="1" u="sng" dirty="0"/>
              <a:t>(мужчины)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стр.51,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стр.55</a:t>
            </a:r>
            <a:r>
              <a:rPr lang="ru-RU" sz="1700" b="1" dirty="0"/>
              <a:t>,гр.05:15</a:t>
            </a:r>
          </a:p>
          <a:p>
            <a:pPr algn="just"/>
            <a:endParaRPr lang="ru-RU" sz="17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иностранных граждан, имеющих разрешение на временное проживание </a:t>
            </a:r>
          </a:p>
          <a:p>
            <a:pPr algn="just"/>
            <a:r>
              <a:rPr lang="ru-RU" sz="1700" b="1" u="sng" dirty="0"/>
              <a:t>(женщины) (В20-В24):</a:t>
            </a:r>
          </a:p>
          <a:p>
            <a:pPr algn="just"/>
            <a:r>
              <a:rPr lang="ru-RU" sz="1700" b="1" dirty="0"/>
              <a:t>Строка ф.61,таб.1000,</a:t>
            </a:r>
            <a:r>
              <a:rPr lang="ru-RU" sz="1700" b="1" dirty="0">
                <a:solidFill>
                  <a:srgbClr val="C00000"/>
                </a:solidFill>
              </a:rPr>
              <a:t>стр.52,</a:t>
            </a:r>
            <a:r>
              <a:rPr lang="ru-RU" sz="1700" b="1" dirty="0"/>
              <a:t>гр.05:15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равна</a:t>
            </a:r>
            <a:r>
              <a:rPr lang="ru-RU" sz="1700" b="1" dirty="0"/>
              <a:t> строки из ф.61,таб.1000,</a:t>
            </a:r>
            <a:r>
              <a:rPr lang="ru-RU" sz="1700" b="1" dirty="0">
                <a:solidFill>
                  <a:srgbClr val="C00000"/>
                </a:solidFill>
              </a:rPr>
              <a:t>стр.56</a:t>
            </a:r>
            <a:r>
              <a:rPr lang="ru-RU" sz="1700" b="1" dirty="0"/>
              <a:t>,гр.05:15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781786"/>
              </p:ext>
            </p:extLst>
          </p:nvPr>
        </p:nvGraphicFramePr>
        <p:xfrm>
          <a:off x="107504" y="1485112"/>
          <a:ext cx="8955824" cy="4710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3204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746912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</a:tblGrid>
              <a:tr h="239550"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№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Код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Зарегистрировано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 пациентов, больных ВИЧ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Снято с диспансерного наблюдения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Состоит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под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диспансер-</a:t>
                      </a:r>
                    </a:p>
                    <a:p>
                      <a:pPr algn="ctr"/>
                      <a:r>
                        <a:rPr lang="ru-RU" sz="800" b="1" dirty="0" err="1">
                          <a:solidFill>
                            <a:schemeClr val="tx1"/>
                          </a:solidFill>
                        </a:rPr>
                        <a:t>ным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800" b="1" baseline="0" dirty="0" err="1">
                          <a:solidFill>
                            <a:schemeClr val="tx1"/>
                          </a:solidFill>
                        </a:rPr>
                        <a:t>наблюде-нием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 на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конец отчетного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года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4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из них: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из них: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1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С впервые в жизни установленным  диагнозом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Переведено из  других учреждений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Прибыло из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других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800" b="1" baseline="0" dirty="0" err="1">
                          <a:solidFill>
                            <a:schemeClr val="tx1"/>
                          </a:solidFill>
                        </a:rPr>
                        <a:t>субъек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ru-RU" sz="800" b="1" baseline="0" dirty="0" err="1">
                          <a:solidFill>
                            <a:schemeClr val="tx1"/>
                          </a:solidFill>
                        </a:rPr>
                        <a:t>тов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 в России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Переведено в другие учреждения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Вы-</a:t>
                      </a:r>
                    </a:p>
                    <a:p>
                      <a:pPr algn="ctr"/>
                      <a:r>
                        <a:rPr lang="ru-RU" sz="800" b="1" dirty="0"/>
                        <a:t>было </a:t>
                      </a:r>
                    </a:p>
                    <a:p>
                      <a:pPr algn="ctr"/>
                      <a:r>
                        <a:rPr lang="ru-RU" sz="800" b="1" dirty="0"/>
                        <a:t>в </a:t>
                      </a:r>
                    </a:p>
                    <a:p>
                      <a:pPr algn="ctr"/>
                      <a:r>
                        <a:rPr lang="ru-RU" sz="800" b="1" dirty="0"/>
                        <a:t>другие </a:t>
                      </a:r>
                      <a:r>
                        <a:rPr lang="ru-RU" sz="800" b="1" dirty="0" err="1"/>
                        <a:t>субъек</a:t>
                      </a:r>
                      <a:r>
                        <a:rPr lang="ru-RU" sz="800" b="1" dirty="0"/>
                        <a:t>-</a:t>
                      </a:r>
                    </a:p>
                    <a:p>
                      <a:pPr algn="ctr"/>
                      <a:r>
                        <a:rPr lang="ru-RU" sz="800" b="1" dirty="0"/>
                        <a:t>ты</a:t>
                      </a:r>
                      <a:r>
                        <a:rPr lang="ru-RU" sz="800" b="1" baseline="0" dirty="0"/>
                        <a:t> </a:t>
                      </a:r>
                    </a:p>
                    <a:p>
                      <a:pPr algn="ctr"/>
                      <a:r>
                        <a:rPr lang="ru-RU" sz="800" b="1" baseline="0" dirty="0"/>
                        <a:t>России</a:t>
                      </a:r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в</a:t>
                      </a:r>
                      <a:r>
                        <a:rPr lang="ru-RU" sz="800" b="1" baseline="0" dirty="0"/>
                        <a:t> </a:t>
                      </a:r>
                    </a:p>
                    <a:p>
                      <a:pPr algn="ctr"/>
                      <a:r>
                        <a:rPr lang="ru-RU" sz="800" b="1" dirty="0"/>
                        <a:t>связи </a:t>
                      </a:r>
                    </a:p>
                    <a:p>
                      <a:pPr algn="ctr"/>
                      <a:r>
                        <a:rPr lang="ru-RU" sz="800" b="1" dirty="0"/>
                        <a:t>со</a:t>
                      </a:r>
                      <a:r>
                        <a:rPr lang="ru-RU" sz="800" b="1" baseline="0" dirty="0"/>
                        <a:t> </a:t>
                      </a:r>
                      <a:r>
                        <a:rPr lang="ru-RU" sz="800" b="1" baseline="0" dirty="0" err="1"/>
                        <a:t>смер-тью</a:t>
                      </a:r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066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Из них детей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в </a:t>
                      </a:r>
                      <a:r>
                        <a:rPr lang="ru-RU" sz="800" b="1" dirty="0" err="1">
                          <a:solidFill>
                            <a:schemeClr val="tx1"/>
                          </a:solidFill>
                        </a:rPr>
                        <a:t>возрас</a:t>
                      </a:r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-те</a:t>
                      </a:r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baseline="0" dirty="0">
                          <a:solidFill>
                            <a:schemeClr val="tx1"/>
                          </a:solidFill>
                        </a:rPr>
                        <a:t>0-17 лет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Из них из </a:t>
                      </a:r>
                      <a:r>
                        <a:rPr lang="ru-RU" sz="800" b="1" dirty="0" err="1">
                          <a:solidFill>
                            <a:schemeClr val="tx1"/>
                          </a:solidFill>
                        </a:rPr>
                        <a:t>учрежде-ний</a:t>
                      </a:r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ФСИН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из них в </a:t>
                      </a:r>
                      <a:r>
                        <a:rPr lang="ru-RU" sz="800" b="1" dirty="0" err="1"/>
                        <a:t>учрежде</a:t>
                      </a:r>
                      <a:r>
                        <a:rPr lang="ru-RU" sz="800" b="1" dirty="0"/>
                        <a:t>-</a:t>
                      </a:r>
                    </a:p>
                    <a:p>
                      <a:pPr algn="ctr"/>
                      <a:r>
                        <a:rPr lang="ru-RU" sz="800" b="1" dirty="0" err="1"/>
                        <a:t>ния</a:t>
                      </a:r>
                      <a:r>
                        <a:rPr lang="ru-RU" sz="800" b="1" dirty="0"/>
                        <a:t> </a:t>
                      </a:r>
                    </a:p>
                    <a:p>
                      <a:pPr algn="ctr"/>
                      <a:r>
                        <a:rPr lang="ru-RU" sz="800" b="1" dirty="0"/>
                        <a:t>ФСИН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5608"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Зарегистрировано пациентов с болезнью, вызванной ВИЧ, всего</a:t>
                      </a:r>
                      <a:endParaRPr lang="ru-RU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В20 – 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в том числе: </a:t>
                      </a:r>
                    </a:p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проявляющейся в виде инфекционных и паразитарных болезней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В20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…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Из стр. 1:  мужчин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8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+mn-lt"/>
                          <a:ea typeface="Times New Roman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Кроме того, </a:t>
                      </a: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число контактных лиц с   пациентами ВИЧ-инфекцией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9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+mn-lt"/>
                          <a:ea typeface="Times New Roman"/>
                        </a:rPr>
                        <a:t>Z20.6</a:t>
                      </a:r>
                      <a:endParaRPr lang="ru-RU" sz="8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marL="0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число лиц с бессимптомным статусом, вызванным 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Z21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(2000)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700282"/>
            <a:ext cx="903649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/>
              <a:t>Движение пациентов, больных ВИЧ-инфекцией, контактных лиц с больными ВИЧ-инфекцией и лиц с бессимптомным статусом, состоящих под наблюдением данной медицинской организации, и клинические стадии ВИЧ-инфекции </a:t>
            </a:r>
            <a:endParaRPr lang="ru-RU" sz="13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87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700282"/>
            <a:ext cx="903649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/>
              <a:t>Движение пациентов, больных ВИЧ-инфекцией, контактных лиц с больными ВИЧ-инфекцией и лиц с бессимптомным статусом, состоящих под наблюдением данной медицинской организации, и клинические стадии ВИЧ-инфекции </a:t>
            </a:r>
            <a:endParaRPr lang="ru-RU" sz="13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(2000)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242936"/>
              </p:ext>
            </p:extLst>
          </p:nvPr>
        </p:nvGraphicFramePr>
        <p:xfrm>
          <a:off x="107504" y="1485112"/>
          <a:ext cx="8856983" cy="4284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4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189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9284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1586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1586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1586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1586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3888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38880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47840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792087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39550"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№ 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Код</a:t>
                      </a:r>
                    </a:p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из общего числа зарегистрированных пациентов, больных ВИЧ-инфекцией  (гр. 4) имели клиническую стадию заболевания: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32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3А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3Б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3В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Стадия</a:t>
                      </a:r>
                      <a:r>
                        <a:rPr lang="ru-RU" sz="800" b="1" baseline="0" dirty="0"/>
                        <a:t> не установлена</a:t>
                      </a:r>
                      <a:endParaRPr lang="ru-RU" sz="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5608"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Зарегистрировано пациентов с болезнью, вызванной ВИЧ, всего</a:t>
                      </a:r>
                      <a:endParaRPr lang="ru-RU" sz="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В20 – 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в том числе: </a:t>
                      </a:r>
                    </a:p>
                    <a:p>
                      <a:pPr algn="just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проявляющейся в виде инфекционных и паразитарных болезней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В20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…</a:t>
                      </a:r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…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Из стр. 1:  мужчин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8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+mn-lt"/>
                          <a:ea typeface="Times New Roman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Кроме того, </a:t>
                      </a: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число контактных лиц с   пациентами ВИЧ-инфекцией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9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+mn-lt"/>
                          <a:ea typeface="Times New Roman"/>
                        </a:rPr>
                        <a:t>Z20.6</a:t>
                      </a:r>
                      <a:endParaRPr lang="ru-RU" sz="8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92512">
                <a:tc>
                  <a:txBody>
                    <a:bodyPr/>
                    <a:lstStyle/>
                    <a:p>
                      <a:pPr marL="0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число лиц с бессимптомным статусом, вызванным ВИЧ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effectLst/>
                          <a:latin typeface="+mn-lt"/>
                          <a:ea typeface="Times New Roman"/>
                        </a:rPr>
                        <a:t>Z21</a:t>
                      </a: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3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9A6A43D-A9A3-4BCF-B87E-C31A7022711C}"/>
              </a:ext>
            </a:extLst>
          </p:cNvPr>
          <p:cNvSpPr/>
          <p:nvPr/>
        </p:nvSpPr>
        <p:spPr>
          <a:xfrm>
            <a:off x="238587" y="860086"/>
            <a:ext cx="8558369" cy="55212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449845A-7B56-40B1-9EE8-1810B7F93071}"/>
              </a:ext>
            </a:extLst>
          </p:cNvPr>
          <p:cNvSpPr/>
          <p:nvPr/>
        </p:nvSpPr>
        <p:spPr>
          <a:xfrm>
            <a:off x="304157" y="947575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ВНУТРИТАБЛИЧНОГО, МЕЖТАБЛИЧНОГО И МЕЖГОДОВОГО КОНТРОЛЯ 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0FD3927-0543-437A-9ACE-A5639B6ACE38}"/>
              </a:ext>
            </a:extLst>
          </p:cNvPr>
          <p:cNvSpPr/>
          <p:nvPr/>
        </p:nvSpPr>
        <p:spPr>
          <a:xfrm>
            <a:off x="285595" y="1563457"/>
            <a:ext cx="8102829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Состоит под диспансерным наблюдением на конец отчетного года:</a:t>
            </a:r>
          </a:p>
          <a:p>
            <a:pPr algn="just"/>
            <a:r>
              <a:rPr lang="ru-RU" sz="1700" b="1" dirty="0">
                <a:solidFill>
                  <a:srgbClr val="C00000"/>
                </a:solidFill>
              </a:rPr>
              <a:t>ф.61,таб.2000,стр.1,гр.15 </a:t>
            </a:r>
            <a:r>
              <a:rPr lang="ru-RU" sz="1700" b="1" dirty="0" smtClean="0"/>
              <a:t>должно </a:t>
            </a:r>
            <a:r>
              <a:rPr lang="ru-RU" sz="1700" b="1" dirty="0"/>
              <a:t>быть </a:t>
            </a:r>
            <a:r>
              <a:rPr lang="ru-RU" sz="1700" b="1" u="sng" dirty="0" smtClean="0"/>
              <a:t>равно</a:t>
            </a:r>
            <a:r>
              <a:rPr lang="ru-RU" sz="1700" b="1" dirty="0" smtClean="0"/>
              <a:t> </a:t>
            </a:r>
            <a:r>
              <a:rPr lang="ru-RU" sz="1700" b="1" dirty="0">
                <a:solidFill>
                  <a:srgbClr val="C00000"/>
                </a:solidFill>
              </a:rPr>
              <a:t>ф.61,таб.2000,стр.1,гр.15 предыдущего года+ф.61,таб.2000,стр.1,гр.5</a:t>
            </a:r>
            <a:r>
              <a:rPr lang="en-US" sz="1700" b="1" dirty="0">
                <a:solidFill>
                  <a:srgbClr val="C00000"/>
                </a:solidFill>
              </a:rPr>
              <a:t>+</a:t>
            </a:r>
            <a:r>
              <a:rPr lang="ru-RU" sz="1700" b="1" dirty="0">
                <a:solidFill>
                  <a:srgbClr val="C00000"/>
                </a:solidFill>
              </a:rPr>
              <a:t>ф.61,таб.2000,стр.1,гр.</a:t>
            </a:r>
            <a:r>
              <a:rPr lang="en-US" sz="1700" b="1" dirty="0">
                <a:solidFill>
                  <a:srgbClr val="C00000"/>
                </a:solidFill>
              </a:rPr>
              <a:t>7+</a:t>
            </a:r>
            <a:r>
              <a:rPr lang="ru-RU" sz="1700" b="1" dirty="0">
                <a:solidFill>
                  <a:srgbClr val="C00000"/>
                </a:solidFill>
              </a:rPr>
              <a:t> ф.61,таб.2000,стр.1,гр.</a:t>
            </a:r>
            <a:r>
              <a:rPr lang="en-US" sz="1700" b="1" dirty="0">
                <a:solidFill>
                  <a:srgbClr val="C00000"/>
                </a:solidFill>
              </a:rPr>
              <a:t>9-</a:t>
            </a:r>
            <a:r>
              <a:rPr lang="ru-RU" sz="1700" b="1" dirty="0">
                <a:solidFill>
                  <a:srgbClr val="C00000"/>
                </a:solidFill>
              </a:rPr>
              <a:t>ф.61,таб.2000,стр.1,гр.</a:t>
            </a:r>
            <a:r>
              <a:rPr lang="en-US" sz="1700" b="1" dirty="0">
                <a:solidFill>
                  <a:srgbClr val="C00000"/>
                </a:solidFill>
              </a:rPr>
              <a:t>10</a:t>
            </a:r>
            <a:r>
              <a:rPr lang="ru-RU" sz="1700" b="1" dirty="0">
                <a:solidFill>
                  <a:srgbClr val="C00000"/>
                </a:solidFill>
              </a:rPr>
              <a:t> текущего года</a:t>
            </a: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Состоит под диспансерным наблюдением на конец отчетного года (мужчины):</a:t>
            </a:r>
          </a:p>
          <a:p>
            <a:pPr algn="just"/>
            <a:r>
              <a:rPr lang="ru-RU" sz="1700" b="1" dirty="0">
                <a:solidFill>
                  <a:srgbClr val="C00000"/>
                </a:solidFill>
              </a:rPr>
              <a:t>ф.61,таб.2000,стр.8,гр.15 </a:t>
            </a:r>
            <a:r>
              <a:rPr lang="ru-RU" sz="1700" b="1" dirty="0" smtClean="0"/>
              <a:t>должно </a:t>
            </a:r>
            <a:r>
              <a:rPr lang="ru-RU" sz="1700" b="1" dirty="0"/>
              <a:t>быть </a:t>
            </a:r>
            <a:r>
              <a:rPr lang="ru-RU" sz="1700" b="1" u="sng" dirty="0" smtClean="0"/>
              <a:t>равно</a:t>
            </a:r>
            <a:r>
              <a:rPr lang="ru-RU" sz="1700" b="1" dirty="0" smtClean="0"/>
              <a:t> </a:t>
            </a:r>
            <a:r>
              <a:rPr lang="ru-RU" sz="1700" b="1" dirty="0">
                <a:solidFill>
                  <a:srgbClr val="C00000"/>
                </a:solidFill>
              </a:rPr>
              <a:t>ф.61,таб.2000,стр.8,гр.15 предыдущего года+ф.61,таб.2000,стр.8,гр.5</a:t>
            </a:r>
            <a:r>
              <a:rPr lang="en-US" sz="1700" b="1" dirty="0">
                <a:solidFill>
                  <a:srgbClr val="C00000"/>
                </a:solidFill>
              </a:rPr>
              <a:t>+</a:t>
            </a:r>
            <a:r>
              <a:rPr lang="ru-RU" sz="1700" b="1" dirty="0">
                <a:solidFill>
                  <a:srgbClr val="C00000"/>
                </a:solidFill>
              </a:rPr>
              <a:t>ф.61,таб.2000,стр.8,гр.</a:t>
            </a:r>
            <a:r>
              <a:rPr lang="en-US" sz="1700" b="1" dirty="0">
                <a:solidFill>
                  <a:srgbClr val="C00000"/>
                </a:solidFill>
              </a:rPr>
              <a:t>7+</a:t>
            </a:r>
            <a:r>
              <a:rPr lang="ru-RU" sz="1700" b="1" dirty="0">
                <a:solidFill>
                  <a:srgbClr val="C00000"/>
                </a:solidFill>
              </a:rPr>
              <a:t> ф.61,таб.2000,стр.8,гр.</a:t>
            </a:r>
            <a:r>
              <a:rPr lang="en-US" sz="1700" b="1" dirty="0">
                <a:solidFill>
                  <a:srgbClr val="C00000"/>
                </a:solidFill>
              </a:rPr>
              <a:t>9-</a:t>
            </a:r>
            <a:r>
              <a:rPr lang="ru-RU" sz="1700" b="1" dirty="0">
                <a:solidFill>
                  <a:srgbClr val="C00000"/>
                </a:solidFill>
              </a:rPr>
              <a:t>ф.61,таб.2000,стр.8,гр.</a:t>
            </a:r>
            <a:r>
              <a:rPr lang="en-US" sz="1700" b="1" dirty="0">
                <a:solidFill>
                  <a:srgbClr val="C00000"/>
                </a:solidFill>
              </a:rPr>
              <a:t>10</a:t>
            </a:r>
            <a:r>
              <a:rPr lang="ru-RU" sz="1700" b="1" dirty="0">
                <a:solidFill>
                  <a:srgbClr val="C00000"/>
                </a:solidFill>
              </a:rPr>
              <a:t> текущего года</a:t>
            </a: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700" b="1" u="sng" dirty="0"/>
              <a:t>Для зарегистрированных пациентов</a:t>
            </a:r>
            <a:r>
              <a:rPr lang="ru-RU" sz="1700" b="1" u="sng" dirty="0">
                <a:solidFill>
                  <a:schemeClr val="dk1"/>
                </a:solidFill>
              </a:rPr>
              <a:t> с болезнью, вызванной ВИЧ, всего (</a:t>
            </a:r>
            <a:r>
              <a:rPr lang="ru-RU" sz="1700" b="1" u="sng" dirty="0">
                <a:ea typeface="Times New Roman"/>
              </a:rPr>
              <a:t>В20 –</a:t>
            </a:r>
          </a:p>
          <a:p>
            <a:pPr algn="just"/>
            <a:r>
              <a:rPr lang="ru-RU" sz="1700" b="1" u="sng" dirty="0">
                <a:ea typeface="Times New Roman"/>
              </a:rPr>
              <a:t>В24)</a:t>
            </a:r>
            <a:r>
              <a:rPr lang="ru-RU" sz="1700" b="1" u="sng" dirty="0"/>
              <a:t>:</a:t>
            </a:r>
          </a:p>
          <a:p>
            <a:pPr algn="just"/>
            <a:r>
              <a:rPr lang="ru-RU" sz="1700" b="1" dirty="0">
                <a:solidFill>
                  <a:srgbClr val="C00000"/>
                </a:solidFill>
              </a:rPr>
              <a:t>ф.61,таб.2000,стр.1,гр.04:15 </a:t>
            </a:r>
            <a:r>
              <a:rPr lang="ru-RU" sz="1700" b="1" dirty="0" smtClean="0"/>
              <a:t>должно </a:t>
            </a:r>
            <a:r>
              <a:rPr lang="ru-RU" sz="1700" b="1" dirty="0"/>
              <a:t>быть </a:t>
            </a:r>
            <a:r>
              <a:rPr lang="ru-RU" sz="1700" b="1" u="sng" dirty="0" smtClean="0"/>
              <a:t>равно</a:t>
            </a:r>
            <a:r>
              <a:rPr lang="ru-RU" sz="1700" b="1" dirty="0" smtClean="0"/>
              <a:t> </a:t>
            </a:r>
            <a:r>
              <a:rPr lang="ru-RU" sz="1700" b="1" dirty="0">
                <a:solidFill>
                  <a:srgbClr val="C00000"/>
                </a:solidFill>
              </a:rPr>
              <a:t>ф.61,таб.2000,стр.2:6,гр.04:15</a:t>
            </a:r>
          </a:p>
          <a:p>
            <a:pPr algn="ctr"/>
            <a:r>
              <a:rPr lang="ru-RU" sz="1700" b="1" dirty="0"/>
              <a:t>и</a:t>
            </a:r>
          </a:p>
          <a:p>
            <a:pPr algn="just"/>
            <a:r>
              <a:rPr lang="ru-RU" sz="1700" b="1" dirty="0">
                <a:solidFill>
                  <a:srgbClr val="C00000"/>
                </a:solidFill>
              </a:rPr>
              <a:t>ф.61,таб.2000,стр.1,гр.04 </a:t>
            </a:r>
            <a:r>
              <a:rPr lang="ru-RU" sz="1700" b="1" dirty="0"/>
              <a:t>должна быть </a:t>
            </a:r>
            <a:r>
              <a:rPr lang="ru-RU" sz="1700" b="1" u="sng" dirty="0"/>
              <a:t>больше или </a:t>
            </a:r>
            <a:r>
              <a:rPr lang="ru-RU" sz="1700" b="1" u="sng" dirty="0" smtClean="0"/>
              <a:t>равно</a:t>
            </a:r>
            <a:r>
              <a:rPr lang="ru-RU" sz="1700" b="1" dirty="0" smtClean="0"/>
              <a:t> </a:t>
            </a:r>
            <a:r>
              <a:rPr lang="ru-RU" sz="1700" b="1" dirty="0">
                <a:solidFill>
                  <a:srgbClr val="C00000"/>
                </a:solidFill>
              </a:rPr>
              <a:t>ф.61,таб.3000,стр.1,гр.03 </a:t>
            </a:r>
            <a:r>
              <a:rPr lang="ru-RU" sz="1700" b="1" dirty="0"/>
              <a:t>(«Число обследованных пациентов в отчетном году»)</a:t>
            </a: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  <a:p>
            <a:pPr algn="just"/>
            <a:endParaRPr lang="ru-RU" sz="1700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9A6A43D-A9A3-4BCF-B87E-C31A7022711C}"/>
              </a:ext>
            </a:extLst>
          </p:cNvPr>
          <p:cNvSpPr/>
          <p:nvPr/>
        </p:nvSpPr>
        <p:spPr>
          <a:xfrm>
            <a:off x="238588" y="700282"/>
            <a:ext cx="8558369" cy="5609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449845A-7B56-40B1-9EE8-1810B7F93071}"/>
              </a:ext>
            </a:extLst>
          </p:cNvPr>
          <p:cNvSpPr/>
          <p:nvPr/>
        </p:nvSpPr>
        <p:spPr>
          <a:xfrm>
            <a:off x="264151" y="70028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2000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0FD3927-0543-437A-9ACE-A5639B6ACE38}"/>
              </a:ext>
            </a:extLst>
          </p:cNvPr>
          <p:cNvSpPr/>
          <p:nvPr/>
        </p:nvSpPr>
        <p:spPr>
          <a:xfrm>
            <a:off x="259111" y="1196752"/>
            <a:ext cx="8201321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состоящих под наблюдением данной медицинской организации </a:t>
            </a:r>
          </a:p>
          <a:p>
            <a:pPr algn="just"/>
            <a:r>
              <a:rPr lang="ru-RU" b="1" u="sng" dirty="0"/>
              <a:t>лиц, с впервые в жизни установленным  диагнозом: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ф.61,таб.2000,стр.1:10,гр.05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</a:t>
            </a: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ф.61,таб.2000,стр.1:10,гр.06 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состоящих под наблюдением данной медицинской организации </a:t>
            </a:r>
          </a:p>
          <a:p>
            <a:pPr algn="just"/>
            <a:r>
              <a:rPr lang="ru-RU" b="1" u="sng" dirty="0"/>
              <a:t>лиц, переведенных из  других учреждений: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ф.61,таб.2000,стр.1:10,гр.07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</a:t>
            </a:r>
            <a:r>
              <a:rPr lang="ru-RU" b="1" dirty="0"/>
              <a:t> или </a:t>
            </a:r>
            <a:r>
              <a:rPr lang="ru-RU" b="1" dirty="0" smtClean="0"/>
              <a:t>равно </a:t>
            </a:r>
            <a:r>
              <a:rPr lang="ru-RU" b="1" dirty="0">
                <a:solidFill>
                  <a:srgbClr val="C00000"/>
                </a:solidFill>
              </a:rPr>
              <a:t>ф.61,таб.2000,стр.1:10,гр.08 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снятых с диспансерного наблюдения пациентов: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ф.61,таб.2000,стр.1:8,гр.10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 smtClean="0"/>
              <a:t>равно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ф.61,таб.2000,стр.1:8,гр.11+ ф.61,таб.2000,стр.1:8,гр.13+ ф.61,таб.2000,стр.1:8,гр.14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снятых с диспансерного наблюдения лиц и </a:t>
            </a:r>
            <a:r>
              <a:rPr lang="ru-RU" b="1" u="sng" dirty="0" err="1"/>
              <a:t>переведеных</a:t>
            </a:r>
            <a:r>
              <a:rPr lang="ru-RU" b="1" u="sng" dirty="0"/>
              <a:t> в другие </a:t>
            </a:r>
          </a:p>
          <a:p>
            <a:pPr algn="just"/>
            <a:r>
              <a:rPr lang="ru-RU" b="1" u="sng" dirty="0"/>
              <a:t>учреждения: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ф.61,таб.2000,стр.1:10,гр.11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 или </a:t>
            </a:r>
            <a:r>
              <a:rPr lang="ru-RU" b="1" u="sng" dirty="0" smtClean="0"/>
              <a:t>равно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ф.61,таб.2000,стр.1:8,гр.12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8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30C406D-CFAA-4A1F-A8DD-746CD24EAA75}"/>
              </a:ext>
            </a:extLst>
          </p:cNvPr>
          <p:cNvSpPr/>
          <p:nvPr/>
        </p:nvSpPr>
        <p:spPr>
          <a:xfrm>
            <a:off x="249071" y="917817"/>
            <a:ext cx="8558369" cy="55012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FCF7FFB-9C71-4663-8FB2-B35FB49DDE04}"/>
              </a:ext>
            </a:extLst>
          </p:cNvPr>
          <p:cNvSpPr/>
          <p:nvPr/>
        </p:nvSpPr>
        <p:spPr>
          <a:xfrm>
            <a:off x="311063" y="898238"/>
            <a:ext cx="83298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sz="1600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sz="1600" b="1" dirty="0">
                <a:solidFill>
                  <a:srgbClr val="0033CC"/>
                </a:solidFill>
              </a:rPr>
              <a:t>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A35560B-1966-48E8-ABCB-C770CBEE41A9}"/>
              </a:ext>
            </a:extLst>
          </p:cNvPr>
          <p:cNvSpPr/>
          <p:nvPr/>
        </p:nvSpPr>
        <p:spPr>
          <a:xfrm>
            <a:off x="311062" y="1340768"/>
            <a:ext cx="81493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зарегистрированных пациентов</a:t>
            </a:r>
            <a:r>
              <a:rPr lang="ru-RU" b="1" u="sng" dirty="0">
                <a:solidFill>
                  <a:schemeClr val="dk1"/>
                </a:solidFill>
              </a:rPr>
              <a:t> с болезнью, вызванной ВИЧ, </a:t>
            </a:r>
          </a:p>
          <a:p>
            <a:pPr algn="just"/>
            <a:r>
              <a:rPr lang="ru-RU" b="1" u="sng" dirty="0">
                <a:solidFill>
                  <a:schemeClr val="dk1"/>
                </a:solidFill>
              </a:rPr>
              <a:t>проявляющейся в виде инфекционных и паразитарных болезней</a:t>
            </a:r>
            <a:r>
              <a:rPr lang="ru-RU" b="1" u="sng" dirty="0"/>
              <a:t> </a:t>
            </a:r>
            <a:r>
              <a:rPr lang="ru-RU" b="1" u="sng" dirty="0">
                <a:solidFill>
                  <a:schemeClr val="dk1"/>
                </a:solidFill>
              </a:rPr>
              <a:t>(</a:t>
            </a:r>
            <a:r>
              <a:rPr lang="ru-RU" b="1" u="sng" dirty="0">
                <a:ea typeface="Times New Roman"/>
              </a:rPr>
              <a:t>В20)</a:t>
            </a:r>
            <a:r>
              <a:rPr lang="ru-RU" b="1" u="sng" dirty="0"/>
              <a:t>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ф.61,таб.2000,стр.2,гр.04:24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</a:t>
            </a: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ф.61,таб.2000,стр.21+22,гр.04:24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 </a:t>
            </a:r>
            <a:r>
              <a:rPr lang="ru-RU" b="1" u="sng" dirty="0"/>
              <a:t>Для зарегистрированных пациентов</a:t>
            </a:r>
            <a:r>
              <a:rPr lang="ru-RU" b="1" u="sng" dirty="0">
                <a:solidFill>
                  <a:schemeClr val="dk1"/>
                </a:solidFill>
              </a:rPr>
              <a:t> с болезнью, вызванной ВИЧ, </a:t>
            </a:r>
          </a:p>
          <a:p>
            <a:r>
              <a:rPr lang="ru-RU" b="1" u="sng" dirty="0">
                <a:solidFill>
                  <a:schemeClr val="dk1"/>
                </a:solidFill>
              </a:rPr>
              <a:t>проявляющейся </a:t>
            </a:r>
            <a:r>
              <a:rPr lang="ru-RU" b="1" u="sng" dirty="0"/>
              <a:t>в виде других уточненных заболеваний</a:t>
            </a:r>
            <a:r>
              <a:rPr lang="ru-RU" u="sng" dirty="0"/>
              <a:t> </a:t>
            </a:r>
            <a:r>
              <a:rPr lang="ru-RU" b="1" u="sng" dirty="0">
                <a:solidFill>
                  <a:schemeClr val="dk1"/>
                </a:solidFill>
              </a:rPr>
              <a:t>(</a:t>
            </a:r>
            <a:r>
              <a:rPr lang="ru-RU" b="1" u="sng" dirty="0">
                <a:ea typeface="Times New Roman"/>
              </a:rPr>
              <a:t>В22)</a:t>
            </a:r>
            <a:r>
              <a:rPr lang="ru-RU" b="1" u="sng" dirty="0"/>
              <a:t>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ф.61,таб.2000,стр.4,гр.04:24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</a:t>
            </a: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ф.61,таб.2000,стр.41,гр.04:24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зарегистрированных пациентов</a:t>
            </a:r>
            <a:r>
              <a:rPr lang="ru-RU" b="1" u="sng" dirty="0">
                <a:solidFill>
                  <a:schemeClr val="dk1"/>
                </a:solidFill>
              </a:rPr>
              <a:t> с болезнью, вызванной ВИЧ, всего (</a:t>
            </a:r>
            <a:r>
              <a:rPr lang="ru-RU" b="1" u="sng" dirty="0">
                <a:ea typeface="Times New Roman"/>
              </a:rPr>
              <a:t>В20 </a:t>
            </a:r>
            <a:endParaRPr lang="ru-RU" b="1" u="sng" dirty="0" smtClean="0">
              <a:ea typeface="Times New Roman"/>
            </a:endParaRPr>
          </a:p>
          <a:p>
            <a:pPr algn="just"/>
            <a:r>
              <a:rPr lang="ru-RU" b="1" u="sng" dirty="0" smtClean="0">
                <a:ea typeface="Times New Roman"/>
              </a:rPr>
              <a:t>–В24</a:t>
            </a:r>
            <a:r>
              <a:rPr lang="ru-RU" b="1" u="sng" dirty="0">
                <a:ea typeface="Times New Roman"/>
              </a:rPr>
              <a:t>)</a:t>
            </a:r>
            <a:r>
              <a:rPr lang="ru-RU" b="1" u="sng" dirty="0"/>
              <a:t>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ф.61,таб.2000,стр.1,гр.04:24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 </a:t>
            </a:r>
            <a:r>
              <a:rPr lang="ru-RU" b="1" dirty="0">
                <a:solidFill>
                  <a:srgbClr val="C00000"/>
                </a:solidFill>
              </a:rPr>
              <a:t>ф.61,таб.2000,стр.7,гр.04:24</a:t>
            </a:r>
          </a:p>
          <a:p>
            <a:pPr algn="ctr"/>
            <a:r>
              <a:rPr lang="ru-RU" b="1" dirty="0"/>
              <a:t>и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Ф.61,таб.2000,стр.1,гр.04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 smtClean="0"/>
              <a:t>равно</a:t>
            </a:r>
            <a:r>
              <a:rPr lang="ru-RU" b="1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ф.61,таб.2000,стр.1,гр.16+ ф.61,таб.2000,стр.1,гр.17+ ф.61,таб.2000,стр.1,гр.18+ ф.61,таб.2000,стр.1,гр.19+ ф.61,таб.2000,стр.1,гр.20+ ф.61,таб.2000,стр.1,гр.21+ ф.61,таб.2000,стр.1,гр.22+ ф.61,таб.2000,стр.1,гр.23+ ф.61,таб.2000,стр.1,гр.24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51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30C406D-CFAA-4A1F-A8DD-746CD24EAA75}"/>
              </a:ext>
            </a:extLst>
          </p:cNvPr>
          <p:cNvSpPr/>
          <p:nvPr/>
        </p:nvSpPr>
        <p:spPr>
          <a:xfrm>
            <a:off x="249071" y="750591"/>
            <a:ext cx="8558369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FCF7FFB-9C71-4663-8FB2-B35FB49DDE04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2000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A35560B-1966-48E8-ABCB-C770CBEE41A9}"/>
              </a:ext>
            </a:extLst>
          </p:cNvPr>
          <p:cNvSpPr/>
          <p:nvPr/>
        </p:nvSpPr>
        <p:spPr>
          <a:xfrm>
            <a:off x="269913" y="1305903"/>
            <a:ext cx="811851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зарегистрированных пациентов - иностранных граждан,</a:t>
            </a:r>
            <a:r>
              <a:rPr lang="ru-RU" b="1" u="sng" dirty="0">
                <a:solidFill>
                  <a:schemeClr val="dk1"/>
                </a:solidFill>
              </a:rPr>
              <a:t> с болезнью, </a:t>
            </a:r>
          </a:p>
          <a:p>
            <a:pPr algn="just"/>
            <a:r>
              <a:rPr lang="ru-RU" b="1" u="sng" dirty="0">
                <a:solidFill>
                  <a:schemeClr val="dk1"/>
                </a:solidFill>
              </a:rPr>
              <a:t>вызванной ВИЧ, (</a:t>
            </a:r>
            <a:r>
              <a:rPr lang="ru-RU" b="1" u="sng" dirty="0">
                <a:ea typeface="Times New Roman"/>
              </a:rPr>
              <a:t>В20–В24)</a:t>
            </a:r>
            <a:r>
              <a:rPr lang="ru-RU" b="1" u="sng" dirty="0"/>
              <a:t>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ф.61,таб.2000,стр.7,гр.04:24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 или </a:t>
            </a:r>
            <a:r>
              <a:rPr lang="ru-RU" b="1" u="sng" dirty="0" smtClean="0"/>
              <a:t>равно </a:t>
            </a:r>
            <a:r>
              <a:rPr lang="ru-RU" b="1" dirty="0">
                <a:solidFill>
                  <a:srgbClr val="C00000"/>
                </a:solidFill>
              </a:rPr>
              <a:t>ф.61,таб.2000,стр.71+72,гр.04:24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зарегистрированных пациентов - иностранных граждан,</a:t>
            </a:r>
            <a:r>
              <a:rPr lang="ru-RU" b="1" u="sng" dirty="0">
                <a:solidFill>
                  <a:schemeClr val="dk1"/>
                </a:solidFill>
              </a:rPr>
              <a:t> с болезнью, </a:t>
            </a:r>
          </a:p>
          <a:p>
            <a:pPr algn="just"/>
            <a:r>
              <a:rPr lang="ru-RU" b="1" u="sng" dirty="0">
                <a:solidFill>
                  <a:schemeClr val="dk1"/>
                </a:solidFill>
              </a:rPr>
              <a:t>вызванной ВИЧ, (</a:t>
            </a:r>
            <a:r>
              <a:rPr lang="ru-RU" b="1" u="sng" dirty="0">
                <a:ea typeface="Times New Roman"/>
              </a:rPr>
              <a:t>В20–В24)</a:t>
            </a:r>
            <a:r>
              <a:rPr lang="ru-RU" b="1" u="sng" dirty="0"/>
              <a:t>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ф.61,таб.2000,стр.7,гр.04:24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 или </a:t>
            </a:r>
            <a:r>
              <a:rPr lang="ru-RU" b="1" u="sng" dirty="0" smtClean="0"/>
              <a:t>равно </a:t>
            </a:r>
            <a:r>
              <a:rPr lang="ru-RU" b="1" dirty="0">
                <a:solidFill>
                  <a:srgbClr val="C00000"/>
                </a:solidFill>
              </a:rPr>
              <a:t>ф.61,таб.2000,стр.71,гр.04:24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зарегистрированных пациентов - иностранных граждан,</a:t>
            </a:r>
            <a:r>
              <a:rPr lang="ru-RU" b="1" u="sng" dirty="0">
                <a:solidFill>
                  <a:schemeClr val="dk1"/>
                </a:solidFill>
              </a:rPr>
              <a:t> с болезнью, </a:t>
            </a:r>
          </a:p>
          <a:p>
            <a:pPr algn="just"/>
            <a:r>
              <a:rPr lang="ru-RU" b="1" u="sng" dirty="0">
                <a:solidFill>
                  <a:schemeClr val="dk1"/>
                </a:solidFill>
              </a:rPr>
              <a:t>вызванной ВИЧ, (</a:t>
            </a:r>
            <a:r>
              <a:rPr lang="ru-RU" b="1" u="sng" dirty="0">
                <a:ea typeface="Times New Roman"/>
              </a:rPr>
              <a:t>В20–В24)</a:t>
            </a:r>
            <a:r>
              <a:rPr lang="ru-RU" b="1" u="sng" dirty="0"/>
              <a:t>: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ф.61,таб.2000,стр.7,гр.04:24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 или </a:t>
            </a:r>
            <a:r>
              <a:rPr lang="ru-RU" b="1" u="sng" dirty="0" smtClean="0"/>
              <a:t>равно </a:t>
            </a:r>
            <a:r>
              <a:rPr lang="ru-RU" b="1" dirty="0">
                <a:solidFill>
                  <a:srgbClr val="C00000"/>
                </a:solidFill>
              </a:rPr>
              <a:t>ф.61,таб.2000,стр.72,гр.04:24</a:t>
            </a: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  <a:p>
            <a:pPr algn="just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07504" y="700282"/>
            <a:ext cx="88662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Формы первичной учетной медицинской документации </a:t>
            </a:r>
            <a:endParaRPr lang="ru-RU" b="1" dirty="0" smtClean="0"/>
          </a:p>
          <a:p>
            <a:pPr algn="ctr"/>
            <a:r>
              <a:rPr lang="ru-RU" b="1" dirty="0" smtClean="0"/>
              <a:t>(инструкция по составлению формы </a:t>
            </a:r>
            <a:r>
              <a:rPr lang="ru-RU" altLang="ru-RU" b="1" dirty="0"/>
              <a:t>федерального статистического наблюдения №</a:t>
            </a:r>
            <a:r>
              <a:rPr lang="ru-RU" altLang="ru-RU" b="1" dirty="0" smtClean="0"/>
              <a:t>61 от 27.12.2016г.)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36040" y="1845269"/>
            <a:ext cx="878497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1. Форма №025-1/у «Талон пациента, получающего медицинскую помощь в амбулаторных условиях» (утв. </a:t>
            </a:r>
            <a:r>
              <a:rPr lang="ru-RU" b="1" dirty="0"/>
              <a:t>п</a:t>
            </a:r>
            <a:r>
              <a:rPr lang="ru-RU" b="1" dirty="0" smtClean="0"/>
              <a:t>риказом Министерства здравоохранения Российской Федерации от 15.12.2014г. №834н).</a:t>
            </a:r>
          </a:p>
          <a:p>
            <a:pPr marL="342900" indent="-342900" algn="just">
              <a:buAutoNum type="arabicPeriod"/>
            </a:pPr>
            <a:endParaRPr lang="ru-RU" b="1" dirty="0" smtClean="0"/>
          </a:p>
          <a:p>
            <a:pPr algn="just"/>
            <a:r>
              <a:rPr lang="ru-RU" b="1" dirty="0" smtClean="0"/>
              <a:t>2. Форма №30/у «Контрольная карта диспансерного наблюдения» (утв. приказом</a:t>
            </a:r>
            <a:r>
              <a:rPr lang="ru-RU" b="1" dirty="0"/>
              <a:t> Министерства здравоохранения Российской Федерации от 15.12.2014г. №</a:t>
            </a:r>
            <a:r>
              <a:rPr lang="ru-RU" b="1" dirty="0" smtClean="0"/>
              <a:t>834н).</a:t>
            </a:r>
          </a:p>
          <a:p>
            <a:pPr marL="342900" indent="-342900" algn="just">
              <a:buAutoNum type="arabicPeriod"/>
            </a:pPr>
            <a:endParaRPr lang="ru-RU" b="1" dirty="0" smtClean="0"/>
          </a:p>
          <a:p>
            <a:pPr algn="just"/>
            <a:r>
              <a:rPr lang="ru-RU" b="1" dirty="0" smtClean="0"/>
              <a:t>3. Форма №266/у-88 «Оперативное донесение о лице, в крови которого методом иммунного </a:t>
            </a:r>
            <a:r>
              <a:rPr lang="ru-RU" b="1" dirty="0" err="1" smtClean="0"/>
              <a:t>блотинга</a:t>
            </a:r>
            <a:r>
              <a:rPr lang="ru-RU" b="1" dirty="0" smtClean="0"/>
              <a:t> определены антитела к ВИЧ» (</a:t>
            </a:r>
            <a:r>
              <a:rPr lang="ru-RU" b="1" dirty="0"/>
              <a:t>утв. приказом Министерства здравоохранения </a:t>
            </a:r>
            <a:r>
              <a:rPr lang="ru-RU" b="1" dirty="0" smtClean="0"/>
              <a:t>СССР от 05.09.1988г</a:t>
            </a:r>
            <a:r>
              <a:rPr lang="ru-RU" b="1" dirty="0"/>
              <a:t>. </a:t>
            </a:r>
            <a:r>
              <a:rPr lang="ru-RU" b="1" dirty="0" smtClean="0"/>
              <a:t>№690).</a:t>
            </a:r>
          </a:p>
          <a:p>
            <a:pPr marL="342900" indent="-342900" algn="just">
              <a:buFontTx/>
              <a:buAutoNum type="arabicPeriod"/>
            </a:pPr>
            <a:endParaRPr lang="ru-RU" b="1" dirty="0" smtClean="0"/>
          </a:p>
          <a:p>
            <a:pPr algn="just"/>
            <a:r>
              <a:rPr lang="ru-RU" b="1" dirty="0" smtClean="0"/>
              <a:t>4. Форма №263/у-ТВ «Карта персонального учета больного туберкулезом, сочетанным с ВИЧ-инфекцией» </a:t>
            </a:r>
            <a:r>
              <a:rPr lang="ru-RU" b="1" dirty="0"/>
              <a:t>(утв. приказом Министерства здравоохранения Российской Федерации</a:t>
            </a:r>
            <a:r>
              <a:rPr lang="ru-RU" b="1" dirty="0" smtClean="0"/>
              <a:t> </a:t>
            </a:r>
            <a:r>
              <a:rPr lang="ru-RU" b="1" dirty="0"/>
              <a:t>от </a:t>
            </a:r>
            <a:r>
              <a:rPr lang="ru-RU" b="1" dirty="0" smtClean="0"/>
              <a:t>13.11.2003г</a:t>
            </a:r>
            <a:r>
              <a:rPr lang="ru-RU" b="1" dirty="0"/>
              <a:t>. </a:t>
            </a:r>
            <a:r>
              <a:rPr lang="ru-RU" b="1" dirty="0" smtClean="0"/>
              <a:t>№547).</a:t>
            </a:r>
          </a:p>
          <a:p>
            <a:pPr algn="just"/>
            <a:endParaRPr lang="ru-RU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8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8EA2B6DF-7875-4972-889C-9CA6F82F9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296851"/>
              </p:ext>
            </p:extLst>
          </p:nvPr>
        </p:nvGraphicFramePr>
        <p:xfrm>
          <a:off x="271319" y="1346613"/>
          <a:ext cx="8602901" cy="543499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17506">
                  <a:extLst>
                    <a:ext uri="{9D8B030D-6E8A-4147-A177-3AD203B41FA5}">
                      <a16:colId xmlns="" xmlns:a16="http://schemas.microsoft.com/office/drawing/2014/main" val="892942449"/>
                    </a:ext>
                  </a:extLst>
                </a:gridCol>
                <a:gridCol w="897695">
                  <a:extLst>
                    <a:ext uri="{9D8B030D-6E8A-4147-A177-3AD203B41FA5}">
                      <a16:colId xmlns="" xmlns:a16="http://schemas.microsoft.com/office/drawing/2014/main" val="2666187313"/>
                    </a:ext>
                  </a:extLst>
                </a:gridCol>
                <a:gridCol w="822886">
                  <a:extLst>
                    <a:ext uri="{9D8B030D-6E8A-4147-A177-3AD203B41FA5}">
                      <a16:colId xmlns="" xmlns:a16="http://schemas.microsoft.com/office/drawing/2014/main" val="3081621743"/>
                    </a:ext>
                  </a:extLst>
                </a:gridCol>
                <a:gridCol w="822886">
                  <a:extLst>
                    <a:ext uri="{9D8B030D-6E8A-4147-A177-3AD203B41FA5}">
                      <a16:colId xmlns="" xmlns:a16="http://schemas.microsoft.com/office/drawing/2014/main" val="3797827469"/>
                    </a:ext>
                  </a:extLst>
                </a:gridCol>
                <a:gridCol w="822886">
                  <a:extLst>
                    <a:ext uri="{9D8B030D-6E8A-4147-A177-3AD203B41FA5}">
                      <a16:colId xmlns="" xmlns:a16="http://schemas.microsoft.com/office/drawing/2014/main" val="10705946"/>
                    </a:ext>
                  </a:extLst>
                </a:gridCol>
                <a:gridCol w="822886">
                  <a:extLst>
                    <a:ext uri="{9D8B030D-6E8A-4147-A177-3AD203B41FA5}">
                      <a16:colId xmlns="" xmlns:a16="http://schemas.microsoft.com/office/drawing/2014/main" val="3809665237"/>
                    </a:ext>
                  </a:extLst>
                </a:gridCol>
                <a:gridCol w="748079">
                  <a:extLst>
                    <a:ext uri="{9D8B030D-6E8A-4147-A177-3AD203B41FA5}">
                      <a16:colId xmlns="" xmlns:a16="http://schemas.microsoft.com/office/drawing/2014/main" val="2318444486"/>
                    </a:ext>
                  </a:extLst>
                </a:gridCol>
                <a:gridCol w="748077">
                  <a:extLst>
                    <a:ext uri="{9D8B030D-6E8A-4147-A177-3AD203B41FA5}">
                      <a16:colId xmlns="" xmlns:a16="http://schemas.microsoft.com/office/drawing/2014/main" val="1176299167"/>
                    </a:ext>
                  </a:extLst>
                </a:gridCol>
              </a:tblGrid>
              <a:tr h="121488"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контингентов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№</a:t>
                      </a:r>
                    </a:p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строки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Число обследованных пациентов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Выявлено из числа обследованных пациентов </a:t>
                      </a:r>
                    </a:p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67300656"/>
                  </a:ext>
                </a:extLst>
              </a:tr>
              <a:tr h="509886">
                <a:tc v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 детей в возрасте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 детей в возрасте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27557704"/>
                  </a:ext>
                </a:extLst>
              </a:tr>
              <a:tr h="525454">
                <a:tc vMerge="1"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0-14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15-17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0-14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15-17 лет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770971"/>
                  </a:ext>
                </a:extLst>
              </a:tr>
              <a:tr h="30460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08811187"/>
                  </a:ext>
                </a:extLst>
              </a:tr>
              <a:tr h="1000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Пациенты, больные ВИЧ-инфекцией (код МКБ 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10 В20-В24) (таб.2000, стр.1, гр.15), обследованные в отчетном году, всего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56419880"/>
                  </a:ext>
                </a:extLst>
              </a:tr>
              <a:tr h="517532">
                <a:tc>
                  <a:txBody>
                    <a:bodyPr/>
                    <a:lstStyle/>
                    <a:p>
                      <a:pPr indent="201295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 обследовано:</a:t>
                      </a:r>
                    </a:p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        для выявления:    туберкулеза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5844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 них: методом флюорографии</a:t>
                      </a:r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28039571"/>
                  </a:ext>
                </a:extLst>
              </a:tr>
              <a:tr h="26030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7062798"/>
                  </a:ext>
                </a:extLst>
              </a:tr>
              <a:tr h="4104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         для определения: CD4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9601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вирусной нагрузки ВИЧ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573315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резистентности ВИЧ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41796113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5DEF6FB-0022-4525-9BB7-E51676A55824}"/>
              </a:ext>
            </a:extLst>
          </p:cNvPr>
          <p:cNvSpPr/>
          <p:nvPr/>
        </p:nvSpPr>
        <p:spPr>
          <a:xfrm>
            <a:off x="107504" y="700282"/>
            <a:ext cx="903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обследования пациентов, больных ВИЧ-инфекцией в отчетном году</a:t>
            </a:r>
            <a:endParaRPr lang="ru-RU" sz="1300" dirty="0"/>
          </a:p>
        </p:txBody>
      </p:sp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DCFCAD55-F34D-4AEC-BFD5-FE271C1DD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319" y="1069614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(3000)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90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71BC50BE-3A37-432D-867A-17DBCB38DB60}"/>
              </a:ext>
            </a:extLst>
          </p:cNvPr>
          <p:cNvSpPr/>
          <p:nvPr/>
        </p:nvSpPr>
        <p:spPr>
          <a:xfrm>
            <a:off x="249071" y="750591"/>
            <a:ext cx="8715417" cy="5918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2D443266-EFE9-4E39-B419-586AA2FBA151}"/>
              </a:ext>
            </a:extLst>
          </p:cNvPr>
          <p:cNvSpPr/>
          <p:nvPr/>
        </p:nvSpPr>
        <p:spPr>
          <a:xfrm>
            <a:off x="271351" y="750592"/>
            <a:ext cx="85255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</a:t>
            </a:r>
            <a:r>
              <a:rPr lang="ru-RU" altLang="ru-RU" sz="1600" b="1" dirty="0" smtClean="0">
                <a:solidFill>
                  <a:srgbClr val="0033CC"/>
                </a:solidFill>
              </a:rPr>
              <a:t>КОНТРОЛЯ </a:t>
            </a:r>
            <a:r>
              <a:rPr lang="ru-RU" altLang="ru-RU" sz="1600" b="1" dirty="0">
                <a:solidFill>
                  <a:srgbClr val="0033CC"/>
                </a:solidFill>
              </a:rPr>
              <a:t>ДЛЯ ТАБЛИЦЫ 3000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AA35560B-1966-48E8-ABCB-C770CBEE41A9}"/>
              </a:ext>
            </a:extLst>
          </p:cNvPr>
          <p:cNvSpPr/>
          <p:nvPr/>
        </p:nvSpPr>
        <p:spPr>
          <a:xfrm>
            <a:off x="294875" y="1196752"/>
            <a:ext cx="847855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61,3000,1:13,03&gt;61,3000,1:13,04+61,3000,1:13,05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61,3000,1:10.13,03&gt;61,3000,1:10.13,06*</a:t>
            </a:r>
          </a:p>
          <a:p>
            <a:pPr algn="just"/>
            <a:r>
              <a:rPr lang="ru-RU" b="1" dirty="0" smtClean="0"/>
              <a:t>61,3000,1:10.13,06&gt;61,3000,1:10.13,07+61,3000,1:10.13,08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61,3000,1:10.13,04&gt;61,3000,1:10.13,07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61,3000,1:10.13,05&gt;61,3000,1:10.13,08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61,3000,1,03:08</a:t>
            </a:r>
            <a:r>
              <a:rPr lang="ru-RU" b="1" dirty="0"/>
              <a:t>&gt;=61,3000,2,03:08</a:t>
            </a:r>
            <a:r>
              <a:rPr lang="ru-RU" b="1" dirty="0" smtClean="0"/>
              <a:t>*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61,3000,2,03.05.06.08</a:t>
            </a:r>
            <a:r>
              <a:rPr lang="ru-RU" b="1" dirty="0">
                <a:solidFill>
                  <a:srgbClr val="C00000"/>
                </a:solidFill>
              </a:rPr>
              <a:t>&gt;=61,3000,21,03.05.06.08</a:t>
            </a:r>
            <a:r>
              <a:rPr lang="ru-RU" b="1" dirty="0" smtClean="0">
                <a:solidFill>
                  <a:srgbClr val="C00000"/>
                </a:solidFill>
              </a:rPr>
              <a:t>*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/>
              <a:t>(</a:t>
            </a:r>
            <a:r>
              <a:rPr lang="ru-RU" b="1" dirty="0" smtClean="0"/>
              <a:t>для выявления туберкулеза методом флюорографии)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61,3000,2,04.07</a:t>
            </a:r>
            <a:r>
              <a:rPr lang="ru-RU" b="1" dirty="0">
                <a:solidFill>
                  <a:srgbClr val="C00000"/>
                </a:solidFill>
              </a:rPr>
              <a:t>&gt;=61,3000,22,04.07</a:t>
            </a:r>
            <a:r>
              <a:rPr lang="ru-RU" b="1" dirty="0" smtClean="0">
                <a:solidFill>
                  <a:srgbClr val="C00000"/>
                </a:solidFill>
              </a:rPr>
              <a:t>* </a:t>
            </a:r>
            <a:r>
              <a:rPr lang="en-US" b="1" dirty="0"/>
              <a:t>(</a:t>
            </a:r>
            <a:r>
              <a:rPr lang="ru-RU" b="1" dirty="0"/>
              <a:t>для выявления туберкулеза </a:t>
            </a:r>
            <a:r>
              <a:rPr lang="ru-RU" b="1" dirty="0" smtClean="0"/>
              <a:t>бактериологическими методами)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smtClean="0"/>
              <a:t>61,3000,1,03:08&gt;61,3000,3,03:08*</a:t>
            </a:r>
          </a:p>
          <a:p>
            <a:pPr algn="just"/>
            <a:r>
              <a:rPr lang="ru-RU" b="1" dirty="0" smtClean="0"/>
              <a:t>61,3000,1,03:08&gt;61,3000,4,03:08*</a:t>
            </a:r>
          </a:p>
          <a:p>
            <a:pPr algn="just"/>
            <a:r>
              <a:rPr lang="ru-RU" b="1" dirty="0" smtClean="0"/>
              <a:t>61,3000,1,03:08&gt;61,3000,5,03:08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61,3000,1,03:08&gt;61,3000,6,03:08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61,3000,1,03:08&gt;61,3000,7,03:08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61,3000,1,03:08&gt;61,3000,8,03:08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61,3000,1,03:08&gt;61,3000,9,03:08</a:t>
            </a:r>
            <a:r>
              <a:rPr lang="ru-RU" b="1" dirty="0"/>
              <a:t>*</a:t>
            </a:r>
          </a:p>
          <a:p>
            <a:pPr algn="just"/>
            <a:r>
              <a:rPr lang="ru-RU" b="1" dirty="0" smtClean="0"/>
              <a:t>61,3000,1,03:08&gt;61,3000,10,03:08*</a:t>
            </a:r>
            <a:endParaRPr lang="en-US" b="1" dirty="0" smtClean="0"/>
          </a:p>
          <a:p>
            <a:pPr algn="just"/>
            <a:r>
              <a:rPr lang="ru-RU" b="1" dirty="0" smtClean="0"/>
              <a:t>61,3000,1,03:08&gt;61,3000,1</a:t>
            </a:r>
            <a:r>
              <a:rPr lang="en-US" b="1" dirty="0" smtClean="0"/>
              <a:t>3</a:t>
            </a:r>
            <a:r>
              <a:rPr lang="ru-RU" b="1" dirty="0" smtClean="0"/>
              <a:t>,03:08*</a:t>
            </a:r>
            <a:endParaRPr lang="ru-RU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58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71BC50BE-3A37-432D-867A-17DBCB38DB60}"/>
              </a:ext>
            </a:extLst>
          </p:cNvPr>
          <p:cNvSpPr/>
          <p:nvPr/>
        </p:nvSpPr>
        <p:spPr>
          <a:xfrm>
            <a:off x="249071" y="750591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2D443266-EFE9-4E39-B419-586AA2FBA151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МЕЖФОРМЕННОГО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3000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2681" y="1362368"/>
            <a:ext cx="83217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</a:t>
            </a:r>
            <a:r>
              <a:rPr lang="ru-RU" b="1" u="sng" dirty="0" smtClean="0"/>
              <a:t>пациентов с болезнью,</a:t>
            </a:r>
            <a:r>
              <a:rPr lang="ru-RU" b="1" u="sng" dirty="0" smtClean="0">
                <a:solidFill>
                  <a:schemeClr val="dk1"/>
                </a:solidFill>
              </a:rPr>
              <a:t> вызванной ВИЧ-инфекцией </a:t>
            </a:r>
            <a:r>
              <a:rPr lang="ru-RU" b="1" u="sng" dirty="0">
                <a:solidFill>
                  <a:schemeClr val="dk1"/>
                </a:solidFill>
              </a:rPr>
              <a:t>(</a:t>
            </a:r>
            <a:r>
              <a:rPr lang="ru-RU" b="1" u="sng" dirty="0">
                <a:ea typeface="Times New Roman"/>
              </a:rPr>
              <a:t>В20–В24</a:t>
            </a:r>
            <a:r>
              <a:rPr lang="ru-RU" b="1" u="sng" dirty="0" smtClean="0">
                <a:ea typeface="Times New Roman"/>
              </a:rPr>
              <a:t>) </a:t>
            </a:r>
          </a:p>
          <a:p>
            <a:pPr algn="just"/>
            <a:r>
              <a:rPr lang="ru-RU" b="1" u="sng" dirty="0" smtClean="0">
                <a:ea typeface="Times New Roman"/>
              </a:rPr>
              <a:t>(таб.2000,стр.1,гр.12), обследованных для выявления инфекций, передающихся преимущественного половым путем, в отчетном году</a:t>
            </a:r>
            <a:r>
              <a:rPr lang="ru-RU" b="1" u="sng" dirty="0" smtClean="0"/>
              <a:t>:</a:t>
            </a:r>
            <a:endParaRPr lang="ru-RU" b="1" u="sng" dirty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ф.61,таб.3000,стр.5,гр.06 </a:t>
            </a:r>
            <a:r>
              <a:rPr lang="ru-RU" b="1" dirty="0" smtClean="0"/>
              <a:t>должно </a:t>
            </a:r>
            <a:r>
              <a:rPr lang="ru-RU" b="1" dirty="0"/>
              <a:t>быть </a:t>
            </a:r>
            <a:r>
              <a:rPr lang="ru-RU" b="1" u="sng" dirty="0"/>
              <a:t>больше или </a:t>
            </a:r>
            <a:r>
              <a:rPr lang="ru-RU" b="1" u="sng" dirty="0" smtClean="0"/>
              <a:t>равно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ф.9,таб.2003,стр.7,гр.04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1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1B527F8A-104C-40A6-812A-346AD51F1C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90036"/>
              </p:ext>
            </p:extLst>
          </p:nvPr>
        </p:nvGraphicFramePr>
        <p:xfrm>
          <a:off x="251519" y="1700808"/>
          <a:ext cx="8640959" cy="4925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00400">
                  <a:extLst>
                    <a:ext uri="{9D8B030D-6E8A-4147-A177-3AD203B41FA5}">
                      <a16:colId xmlns="" xmlns:a16="http://schemas.microsoft.com/office/drawing/2014/main" val="2146085051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880928124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3372948991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4021862816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3433823249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1001404243"/>
                    </a:ext>
                  </a:extLst>
                </a:gridCol>
                <a:gridCol w="864095">
                  <a:extLst>
                    <a:ext uri="{9D8B030D-6E8A-4147-A177-3AD203B41FA5}">
                      <a16:colId xmlns="" xmlns:a16="http://schemas.microsoft.com/office/drawing/2014/main" val="1248560004"/>
                    </a:ext>
                  </a:extLst>
                </a:gridCol>
              </a:tblGrid>
              <a:tr h="690408"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159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№ стр.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Код МКБ-10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Зарегистрировано 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2179707"/>
                  </a:ext>
                </a:extLst>
              </a:tr>
              <a:tr h="6777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Всего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 в возрасте 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25-44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 в возрасте </a:t>
                      </a:r>
                    </a:p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25-44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06719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34455282"/>
                  </a:ext>
                </a:extLst>
              </a:tr>
              <a:tr h="423792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Пациенты, больные ВИЧ-инфекцией с проявлениями туберкулеза,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В20.0, В20.7, В22.7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8720399"/>
                  </a:ext>
                </a:extLst>
              </a:tr>
              <a:tr h="44525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в том числе: с проявлениями туберкулеза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В20.0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3444255"/>
                  </a:ext>
                </a:extLst>
              </a:tr>
              <a:tr h="447784">
                <a:tc>
                  <a:txBody>
                    <a:bodyPr/>
                    <a:lstStyle/>
                    <a:p>
                      <a:pPr indent="201295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       с проявлениями туберкулеза и других инфекций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В20.0, В20.7, В22.7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6847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3268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Умерло пациентов, всего (из стр.1)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654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Из общего числа пациентов (из стр.1) – мужчин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8274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Из общего числа пациентов (из стр.1) – городских жителей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В20-В24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61589759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2C3F7AC-9372-439A-9AA6-ECBEB735476E}"/>
              </a:ext>
            </a:extLst>
          </p:cNvPr>
          <p:cNvSpPr/>
          <p:nvPr/>
        </p:nvSpPr>
        <p:spPr>
          <a:xfrm>
            <a:off x="251519" y="700282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  <a:buSzPts val="1200"/>
              <a:tabLst>
                <a:tab pos="318770" algn="l"/>
              </a:tabLst>
            </a:pPr>
            <a:r>
              <a:rPr lang="ru-RU" b="1" dirty="0">
                <a:ea typeface="Times New Roman" panose="02020603050405020304" pitchFamily="18" charset="0"/>
              </a:rPr>
              <a:t>Диспансерное наблюдение за пациентами, больными ВИЧ-инфекцией с проявлениями туберкулеза</a:t>
            </a:r>
            <a:endParaRPr lang="ru-RU" dirty="0">
              <a:ea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D70C8DE6-0C15-4FDA-8310-883B8670DE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19" y="1374511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(4000)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F4FC2E45-AAB3-403A-BDF6-1B053CF464C0}"/>
              </a:ext>
            </a:extLst>
          </p:cNvPr>
          <p:cNvSpPr/>
          <p:nvPr/>
        </p:nvSpPr>
        <p:spPr>
          <a:xfrm>
            <a:off x="249071" y="750591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BC02A8DF-CD3B-4D17-8348-7A81F96CF009}"/>
              </a:ext>
            </a:extLst>
          </p:cNvPr>
          <p:cNvSpPr/>
          <p:nvPr/>
        </p:nvSpPr>
        <p:spPr>
          <a:xfrm>
            <a:off x="294875" y="750592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МЕЖТАБЛИЧНОГО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</a:t>
            </a:r>
            <a:r>
              <a:rPr lang="ru-RU" altLang="ru-RU" b="1" dirty="0" smtClean="0">
                <a:solidFill>
                  <a:srgbClr val="0033CC"/>
                </a:solidFill>
              </a:rPr>
              <a:t>ТАБЛИЦ 2000 и </a:t>
            </a:r>
            <a:r>
              <a:rPr lang="ru-RU" altLang="ru-RU" b="1" dirty="0">
                <a:solidFill>
                  <a:srgbClr val="0033CC"/>
                </a:solidFill>
              </a:rPr>
              <a:t>4000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5018" y="1628800"/>
            <a:ext cx="3810659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61,2000,21+22+41,05&gt;61,4000,1,04*</a:t>
            </a:r>
          </a:p>
          <a:p>
            <a:r>
              <a:rPr lang="ru-RU" b="1" dirty="0" smtClean="0"/>
              <a:t>61,2000,21,05=61,4000,2,04*</a:t>
            </a:r>
          </a:p>
          <a:p>
            <a:r>
              <a:rPr lang="ru-RU" b="1" dirty="0" smtClean="0"/>
              <a:t>61,2000,22,05&gt;61,4000,3,04*</a:t>
            </a:r>
          </a:p>
          <a:p>
            <a:r>
              <a:rPr lang="ru-RU" b="1" dirty="0" smtClean="0"/>
              <a:t>61,2000,41,05&gt;61,4000,4,04*</a:t>
            </a:r>
          </a:p>
          <a:p>
            <a:r>
              <a:rPr lang="ru-RU" b="1" dirty="0" smtClean="0"/>
              <a:t>61,2000,21+22+41,15&gt;61,4000,1,06*</a:t>
            </a:r>
          </a:p>
          <a:p>
            <a:r>
              <a:rPr lang="ru-RU" b="1" dirty="0" smtClean="0"/>
              <a:t>61,2000,21,15=61,4000,2,06*</a:t>
            </a:r>
          </a:p>
          <a:p>
            <a:r>
              <a:rPr lang="ru-RU" b="1" dirty="0" smtClean="0"/>
              <a:t>61,2000,22,15&gt;61,4000,3,06*</a:t>
            </a:r>
          </a:p>
          <a:p>
            <a:r>
              <a:rPr lang="ru-RU" b="1" dirty="0" smtClean="0"/>
              <a:t>61,2000,41,15&gt;61,4000,4,06*</a:t>
            </a:r>
          </a:p>
          <a:p>
            <a:r>
              <a:rPr lang="ru-RU" b="1" dirty="0" smtClean="0"/>
              <a:t>61,2000,21+22+41,14&gt;61,4000,16,04*</a:t>
            </a:r>
          </a:p>
          <a:p>
            <a:r>
              <a:rPr lang="ru-RU" b="1" dirty="0" smtClean="0"/>
              <a:t>61,2000,8,05&gt;61,4000,17,04*</a:t>
            </a:r>
          </a:p>
          <a:p>
            <a:r>
              <a:rPr lang="ru-RU" b="1" dirty="0" smtClean="0"/>
              <a:t>61,2000,8,15&gt;61,4000,17,06*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1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F4FC2E45-AAB3-403A-BDF6-1B053CF464C0}"/>
              </a:ext>
            </a:extLst>
          </p:cNvPr>
          <p:cNvSpPr/>
          <p:nvPr/>
        </p:nvSpPr>
        <p:spPr>
          <a:xfrm>
            <a:off x="272327" y="750592"/>
            <a:ext cx="8715417" cy="5609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BC02A8DF-CD3B-4D17-8348-7A81F96CF009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</a:t>
            </a:r>
            <a:r>
              <a:rPr lang="ru-RU" altLang="ru-RU" b="1" dirty="0" smtClean="0">
                <a:solidFill>
                  <a:srgbClr val="0033CC"/>
                </a:solidFill>
              </a:rPr>
              <a:t>ТАБЛИЦЫ 4000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5296" y="1119924"/>
            <a:ext cx="4163319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61,4000,1,04:07&gt;61,4000,2,04:07*</a:t>
            </a:r>
          </a:p>
          <a:p>
            <a:r>
              <a:rPr lang="ru-RU" sz="1600" b="1" dirty="0"/>
              <a:t>61,4000,1,04:07&gt;61,4000,3,04:07</a:t>
            </a:r>
            <a:r>
              <a:rPr lang="ru-RU" sz="1600" b="1" dirty="0" smtClean="0"/>
              <a:t>*</a:t>
            </a:r>
          </a:p>
          <a:p>
            <a:r>
              <a:rPr lang="ru-RU" sz="1600" b="1" dirty="0" smtClean="0"/>
              <a:t>61,4000,1,04:07&gt;61,4000,4,04:07</a:t>
            </a:r>
            <a:r>
              <a:rPr lang="ru-RU" sz="1600" b="1" dirty="0"/>
              <a:t>*</a:t>
            </a:r>
            <a:endParaRPr lang="ru-RU" sz="1600" b="1" dirty="0" smtClean="0"/>
          </a:p>
          <a:p>
            <a:r>
              <a:rPr lang="ru-RU" sz="1600" b="1" dirty="0" smtClean="0"/>
              <a:t>61,4000,1,04:07=61,4000,2+3+4,04:07</a:t>
            </a:r>
            <a:r>
              <a:rPr lang="ru-RU" sz="1600" b="1" dirty="0"/>
              <a:t>*</a:t>
            </a:r>
            <a:endParaRPr lang="ru-RU" sz="1600" b="1" dirty="0" smtClean="0"/>
          </a:p>
          <a:p>
            <a:r>
              <a:rPr lang="ru-RU" sz="1600" b="1" dirty="0" smtClean="0"/>
              <a:t>61,4000,1,04:07&gt;61,4000,5,04:07*</a:t>
            </a:r>
          </a:p>
          <a:p>
            <a:r>
              <a:rPr lang="ru-RU" sz="1600" b="1" dirty="0" smtClean="0"/>
              <a:t>61,4000,5,04:07&gt;61,4000,6,04:07*</a:t>
            </a:r>
          </a:p>
          <a:p>
            <a:r>
              <a:rPr lang="ru-RU" sz="1600" b="1" dirty="0" smtClean="0"/>
              <a:t>61,4000,5,04:07&gt;61,4000,7,04:07*</a:t>
            </a:r>
          </a:p>
          <a:p>
            <a:r>
              <a:rPr lang="ru-RU" sz="1600" b="1" dirty="0" smtClean="0"/>
              <a:t>61,4000,5,04:07&gt;61,4000,8,04:07*</a:t>
            </a:r>
          </a:p>
          <a:p>
            <a:r>
              <a:rPr lang="ru-RU" sz="1600" b="1" dirty="0" smtClean="0"/>
              <a:t>61,4000,1,04:07</a:t>
            </a:r>
            <a:r>
              <a:rPr lang="ru-RU" sz="1600" b="1" dirty="0"/>
              <a:t>&gt;=61,4000,9,04:07</a:t>
            </a:r>
            <a:r>
              <a:rPr lang="ru-RU" sz="1600" b="1" dirty="0" smtClean="0"/>
              <a:t>*</a:t>
            </a:r>
          </a:p>
          <a:p>
            <a:r>
              <a:rPr lang="ru-RU" sz="1600" b="1" dirty="0" smtClean="0"/>
              <a:t>61,4000,9,04:07&gt;61,4000,10,04:07*</a:t>
            </a:r>
          </a:p>
          <a:p>
            <a:r>
              <a:rPr lang="ru-RU" sz="1600" b="1" dirty="0" smtClean="0"/>
              <a:t>61,4000,9,04:07&gt;61,4000,11,04:07*</a:t>
            </a:r>
          </a:p>
          <a:p>
            <a:r>
              <a:rPr lang="ru-RU" sz="1600" b="1" dirty="0" smtClean="0"/>
              <a:t>61,4000,9,04:07&gt;61,4000,12,04:07*</a:t>
            </a:r>
          </a:p>
          <a:p>
            <a:r>
              <a:rPr lang="ru-RU" sz="1600" b="1" dirty="0" smtClean="0"/>
              <a:t>61,4000,1,04:07&gt;61,4000,13,04:07*</a:t>
            </a:r>
          </a:p>
          <a:p>
            <a:r>
              <a:rPr lang="ru-RU" sz="1600" b="1" dirty="0" smtClean="0"/>
              <a:t>61,4000,13,04:07&gt;61,4000,14,04:07*</a:t>
            </a:r>
          </a:p>
          <a:p>
            <a:r>
              <a:rPr lang="ru-RU" sz="1600" b="1" dirty="0" smtClean="0"/>
              <a:t>61,4000,13,04:07&gt;61,4000,15,04:07*</a:t>
            </a:r>
          </a:p>
          <a:p>
            <a:r>
              <a:rPr lang="ru-RU" sz="1600" b="1" dirty="0" smtClean="0"/>
              <a:t>61,4000,1,04:05&gt;61,4000,16,04:05*</a:t>
            </a:r>
          </a:p>
          <a:p>
            <a:r>
              <a:rPr lang="ru-RU" sz="1600" b="1" dirty="0" smtClean="0"/>
              <a:t>61,4000,1,04:07</a:t>
            </a:r>
            <a:r>
              <a:rPr lang="ru-RU" sz="1600" b="1" dirty="0"/>
              <a:t>&gt;=61,4000,17,04:07</a:t>
            </a:r>
            <a:r>
              <a:rPr lang="ru-RU" sz="1600" b="1" dirty="0" smtClean="0"/>
              <a:t>*</a:t>
            </a:r>
          </a:p>
          <a:p>
            <a:r>
              <a:rPr lang="ru-RU" sz="1600" b="1" dirty="0" smtClean="0"/>
              <a:t>61,4000,1,04:07</a:t>
            </a:r>
            <a:r>
              <a:rPr lang="ru-RU" sz="1600" b="1" dirty="0"/>
              <a:t>&gt;=61,4000,18,04:07</a:t>
            </a:r>
            <a:r>
              <a:rPr lang="ru-RU" sz="1600" b="1" dirty="0" smtClean="0"/>
              <a:t>*</a:t>
            </a:r>
          </a:p>
          <a:p>
            <a:r>
              <a:rPr lang="ru-RU" sz="1600" b="1" dirty="0" smtClean="0"/>
              <a:t>61,4000,1:18,04&gt;61,4000,1:18,05*</a:t>
            </a:r>
          </a:p>
          <a:p>
            <a:r>
              <a:rPr lang="ru-RU" sz="1600" b="1" dirty="0" smtClean="0"/>
              <a:t>61,4000,1:15.17.18,06&gt;61,4000,1:15.17.18,07</a:t>
            </a:r>
            <a:r>
              <a:rPr lang="ru-RU" sz="1600" b="1" dirty="0"/>
              <a:t>*</a:t>
            </a:r>
            <a:endParaRPr lang="ru-RU" sz="1600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6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223573" y="700282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726A7A7-44E7-4D75-B5E0-DB109D58D39B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МЕЖФОРМЕННОГО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4000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8834" y="1340768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ф.61,таб.4000,стр.1,гр.04</a:t>
            </a:r>
            <a:r>
              <a:rPr lang="ru-RU" b="1" dirty="0" smtClean="0"/>
              <a:t> </a:t>
            </a:r>
            <a:r>
              <a:rPr lang="ru-RU" b="1" dirty="0"/>
              <a:t>(с проявлением туберкулеза </a:t>
            </a:r>
            <a:r>
              <a:rPr lang="ru-RU" b="1" dirty="0" smtClean="0"/>
              <a:t>всего) должно быть </a:t>
            </a:r>
            <a:r>
              <a:rPr lang="ru-RU" b="1" u="sng" dirty="0" smtClean="0"/>
              <a:t>больше или равно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ф.33,таб.2100,стр.13,гр.04</a:t>
            </a:r>
            <a:r>
              <a:rPr lang="ru-RU" b="1" dirty="0" smtClean="0"/>
              <a:t> </a:t>
            </a:r>
            <a:r>
              <a:rPr lang="ru-RU" b="1" dirty="0"/>
              <a:t>(в сочетании с ВИЧ), но в действительности, в </a:t>
            </a:r>
            <a:r>
              <a:rPr lang="ru-RU" b="1" dirty="0" smtClean="0"/>
              <a:t>форме 33 </a:t>
            </a:r>
            <a:r>
              <a:rPr lang="ru-RU" b="1" dirty="0"/>
              <a:t>контингент больше за счет включения туда не только В20.0; В20.7; В22.7 (как в </a:t>
            </a:r>
            <a:r>
              <a:rPr lang="ru-RU" b="1" dirty="0" smtClean="0"/>
              <a:t>форме 61), </a:t>
            </a:r>
            <a:r>
              <a:rPr lang="ru-RU" b="1" dirty="0"/>
              <a:t>но и за счет включения </a:t>
            </a:r>
            <a:r>
              <a:rPr lang="ru-RU" b="1" dirty="0" smtClean="0"/>
              <a:t>в диспансерное наблюдение пациентов </a:t>
            </a:r>
            <a:r>
              <a:rPr lang="ru-RU" b="1" dirty="0"/>
              <a:t>с А15-А19; В20.0-В23.0; </a:t>
            </a:r>
            <a:r>
              <a:rPr lang="ru-RU" b="1" dirty="0" smtClean="0"/>
              <a:t>Z21.</a:t>
            </a:r>
            <a:endParaRPr lang="ru-RU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83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4CD140F6-FDE7-4B3A-A91A-EDB317FAE4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364202"/>
              </p:ext>
            </p:extLst>
          </p:nvPr>
        </p:nvGraphicFramePr>
        <p:xfrm>
          <a:off x="314807" y="1298216"/>
          <a:ext cx="8532949" cy="54726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272081">
                  <a:extLst>
                    <a:ext uri="{9D8B030D-6E8A-4147-A177-3AD203B41FA5}">
                      <a16:colId xmlns="" xmlns:a16="http://schemas.microsoft.com/office/drawing/2014/main" val="2062588396"/>
                    </a:ext>
                  </a:extLst>
                </a:gridCol>
                <a:gridCol w="729312">
                  <a:extLst>
                    <a:ext uri="{9D8B030D-6E8A-4147-A177-3AD203B41FA5}">
                      <a16:colId xmlns="" xmlns:a16="http://schemas.microsoft.com/office/drawing/2014/main" val="3609733762"/>
                    </a:ext>
                  </a:extLst>
                </a:gridCol>
                <a:gridCol w="1531556">
                  <a:extLst>
                    <a:ext uri="{9D8B030D-6E8A-4147-A177-3AD203B41FA5}">
                      <a16:colId xmlns="" xmlns:a16="http://schemas.microsoft.com/office/drawing/2014/main" val="1139304069"/>
                    </a:ext>
                  </a:extLst>
                </a:gridCol>
              </a:tblGrid>
              <a:tr h="10852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39423750"/>
                  </a:ext>
                </a:extLst>
              </a:tr>
              <a:tr h="372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+mn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+mn-lt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00009326"/>
                  </a:ext>
                </a:extLst>
              </a:tr>
              <a:tr h="4745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Число беременных женщин, больных ВИЧ-инфекцией  (код МКБ </a:t>
                      </a: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10  В20-В24),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81992680"/>
                  </a:ext>
                </a:extLst>
              </a:tr>
              <a:tr h="6480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Число женщин, больных ВИЧ-инфекцией, завершивших беременность родами в отчетном году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75567951"/>
                  </a:ext>
                </a:extLst>
              </a:tr>
              <a:tr h="5179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Число женщин и новорожденных, получивших </a:t>
                      </a:r>
                      <a:r>
                        <a:rPr lang="ru-RU" sz="1400" b="1" dirty="0" err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химиопрофилактику</a:t>
                      </a: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передачи ВИЧ-инфекции от матери к ребенку в отчетном году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80169036"/>
                  </a:ext>
                </a:extLst>
              </a:tr>
              <a:tr h="37209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5383120"/>
                  </a:ext>
                </a:extLst>
              </a:tr>
              <a:tr h="377258">
                <a:tc>
                  <a:txBody>
                    <a:bodyPr/>
                    <a:lstStyle/>
                    <a:p>
                      <a:pPr indent="21590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Родилось живых детей от матерей больных ВИЧ-инфекцией (из стр.2)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42387973"/>
                  </a:ext>
                </a:extLst>
              </a:tr>
              <a:tr h="434106">
                <a:tc>
                  <a:txBody>
                    <a:bodyPr/>
                    <a:lstStyle/>
                    <a:p>
                      <a:pPr indent="1282065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них: детей, у которых подтверждено наличие ВИЧ-инфекции (В20-В24)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35773182"/>
                  </a:ext>
                </a:extLst>
              </a:tr>
              <a:tr h="377258">
                <a:tc>
                  <a:txBody>
                    <a:bodyPr/>
                    <a:lstStyle/>
                    <a:p>
                      <a:pPr indent="1731645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детей с бессимптомным инфекционным статусом (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04501140"/>
                  </a:ext>
                </a:extLst>
              </a:tr>
              <a:tr h="377258">
                <a:tc>
                  <a:txBody>
                    <a:bodyPr/>
                    <a:lstStyle/>
                    <a:p>
                      <a:pPr indent="1731645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находилось на грудном вскармливании (из стр.12)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5906217"/>
                  </a:ext>
                </a:extLst>
              </a:tr>
              <a:tr h="4367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 на наличие ВИЧ – инфекции (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75)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98234039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FE623A9A-A9E6-4CA0-86FA-5C0464985911}"/>
              </a:ext>
            </a:extLst>
          </p:cNvPr>
          <p:cNvSpPr/>
          <p:nvPr/>
        </p:nvSpPr>
        <p:spPr>
          <a:xfrm>
            <a:off x="0" y="680860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Диспансерное наблюдение за беременными, роженицами и родильницами,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больными ВИЧ-инфекцией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="" xmlns:a16="http://schemas.microsoft.com/office/drawing/2014/main" id="{B7FB1E34-6B29-4C83-AA76-0ED87D02B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007" y="1021217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(5000)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223573" y="700282"/>
            <a:ext cx="8715417" cy="56090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726A7A7-44E7-4D75-B5E0-DB109D58D39B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</a:t>
            </a:r>
            <a:r>
              <a:rPr lang="ru-RU" altLang="ru-RU" b="1" dirty="0">
                <a:solidFill>
                  <a:srgbClr val="0033CC"/>
                </a:solidFill>
              </a:rPr>
              <a:t>5</a:t>
            </a:r>
            <a:r>
              <a:rPr lang="ru-RU" altLang="ru-RU" b="1" dirty="0" smtClean="0">
                <a:solidFill>
                  <a:srgbClr val="0033CC"/>
                </a:solidFill>
              </a:rPr>
              <a:t>000</a:t>
            </a:r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3" y="1122592"/>
            <a:ext cx="82089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61,5000,1,03&gt;61,5000,2,03*</a:t>
            </a:r>
          </a:p>
          <a:p>
            <a:pPr algn="just"/>
            <a:r>
              <a:rPr lang="ru-RU" b="1" dirty="0" smtClean="0"/>
              <a:t>61,5000,3,03&gt;61,5000,4,03*</a:t>
            </a:r>
          </a:p>
          <a:p>
            <a:pPr algn="just"/>
            <a:r>
              <a:rPr lang="ru-RU" b="1" dirty="0" smtClean="0"/>
              <a:t>61,5000,3,03&gt;61,5000,5,03*</a:t>
            </a:r>
          </a:p>
          <a:p>
            <a:pPr algn="just"/>
            <a:r>
              <a:rPr lang="ru-RU" b="1" dirty="0" smtClean="0"/>
              <a:t>61,5000,3,03&gt;61,5000,6,03*</a:t>
            </a:r>
          </a:p>
          <a:p>
            <a:pPr algn="just"/>
            <a:r>
              <a:rPr lang="ru-RU" b="1" dirty="0" smtClean="0"/>
              <a:t>61,5000,3,03&gt;61,5000,7,03*</a:t>
            </a:r>
          </a:p>
          <a:p>
            <a:pPr algn="just"/>
            <a:r>
              <a:rPr lang="ru-RU" b="1" dirty="0" smtClean="0"/>
              <a:t>61,5000,2,03</a:t>
            </a:r>
            <a:r>
              <a:rPr lang="ru-RU" b="1" dirty="0"/>
              <a:t>&gt;=61,5000,8,03</a:t>
            </a:r>
            <a:r>
              <a:rPr lang="ru-RU" b="1" dirty="0" smtClean="0"/>
              <a:t>*</a:t>
            </a:r>
          </a:p>
          <a:p>
            <a:pPr algn="just"/>
            <a:r>
              <a:rPr lang="ru-RU" b="1" dirty="0" smtClean="0"/>
              <a:t>61,5000,8,03&gt;61,5000,9,03*</a:t>
            </a:r>
          </a:p>
          <a:p>
            <a:pPr algn="just"/>
            <a:r>
              <a:rPr lang="ru-RU" b="1" dirty="0" smtClean="0"/>
              <a:t>61,5000,8,03&gt;61,5000,10,03*</a:t>
            </a:r>
          </a:p>
          <a:p>
            <a:pPr algn="just"/>
            <a:r>
              <a:rPr lang="ru-RU" b="1" dirty="0" smtClean="0"/>
              <a:t>61,5000,8,03&gt;61,5000,11,03*</a:t>
            </a:r>
          </a:p>
          <a:p>
            <a:pPr algn="just"/>
            <a:r>
              <a:rPr lang="ru-RU" b="1" dirty="0" smtClean="0"/>
              <a:t>61,5000,2,03</a:t>
            </a:r>
            <a:r>
              <a:rPr lang="ru-RU" b="1" dirty="0"/>
              <a:t>&gt;=61,5000,12,03</a:t>
            </a:r>
            <a:r>
              <a:rPr lang="ru-RU" b="1" dirty="0" smtClean="0"/>
              <a:t>*</a:t>
            </a:r>
          </a:p>
          <a:p>
            <a:pPr algn="just"/>
            <a:r>
              <a:rPr lang="ru-RU" b="1" dirty="0" smtClean="0"/>
              <a:t>61,5000,12,03&gt;61,5000,13,03*</a:t>
            </a:r>
          </a:p>
          <a:p>
            <a:pPr algn="just"/>
            <a:r>
              <a:rPr lang="ru-RU" b="1" dirty="0" smtClean="0"/>
              <a:t>61,5000,3,03&gt;61,5000,14,03*</a:t>
            </a:r>
          </a:p>
          <a:p>
            <a:pPr algn="just"/>
            <a:r>
              <a:rPr lang="ru-RU" b="1" dirty="0" smtClean="0"/>
              <a:t>61,5000,15,03&gt;61,5000,16,03*</a:t>
            </a:r>
          </a:p>
          <a:p>
            <a:pPr algn="just"/>
            <a:r>
              <a:rPr lang="ru-RU" b="1" dirty="0" smtClean="0"/>
              <a:t>61,5000,15,03&gt;61,5000,17,03*</a:t>
            </a:r>
          </a:p>
          <a:p>
            <a:pPr algn="just"/>
            <a:r>
              <a:rPr lang="ru-RU" b="1" dirty="0" smtClean="0"/>
              <a:t>61,5000,15,03&gt;61,5000,18,03*</a:t>
            </a:r>
          </a:p>
          <a:p>
            <a:pPr algn="just"/>
            <a:r>
              <a:rPr lang="ru-RU" b="1" dirty="0" smtClean="0"/>
              <a:t>61,5000,15,03&gt;61,5000,19,03*</a:t>
            </a:r>
          </a:p>
          <a:p>
            <a:pPr algn="just"/>
            <a:r>
              <a:rPr lang="ru-RU" b="1" dirty="0" smtClean="0"/>
              <a:t>61,5000,15,03&gt;61,5000,16+17+18,03*</a:t>
            </a:r>
          </a:p>
          <a:p>
            <a:pPr algn="just"/>
            <a:r>
              <a:rPr lang="ru-RU" b="1" dirty="0"/>
              <a:t>61,5000,1,03&gt;61,5000,2,03*</a:t>
            </a:r>
          </a:p>
          <a:p>
            <a:pPr algn="just"/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4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223573" y="700282"/>
            <a:ext cx="8715417" cy="53566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726A7A7-44E7-4D75-B5E0-DB109D58D39B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МЕЖФОРМЕННОГО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5000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3" y="1268760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 smtClean="0"/>
              <a:t>Для детей,</a:t>
            </a:r>
            <a:r>
              <a:rPr lang="ru-RU" b="1" u="sng" dirty="0"/>
              <a:t> родившихся живыми </a:t>
            </a:r>
            <a:r>
              <a:rPr lang="ru-RU" b="1" u="sng" dirty="0" smtClean="0"/>
              <a:t>от матерей, больных ВИЧ-инфекцией, в </a:t>
            </a:r>
          </a:p>
          <a:p>
            <a:pPr algn="just"/>
            <a:r>
              <a:rPr lang="ru-RU" b="1" u="sng" dirty="0" smtClean="0"/>
              <a:t>отчетном году: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ф.61,таб.5000,стр.15,гр.03 </a:t>
            </a:r>
            <a:r>
              <a:rPr lang="ru-RU" b="1" dirty="0" smtClean="0"/>
              <a:t>должно быть </a:t>
            </a:r>
            <a:r>
              <a:rPr lang="ru-RU" b="1" u="sng" dirty="0" smtClean="0"/>
              <a:t>больше или равно </a:t>
            </a:r>
            <a:r>
              <a:rPr lang="ru-RU" b="1" u="sng" dirty="0" smtClean="0">
                <a:solidFill>
                  <a:srgbClr val="C00000"/>
                </a:solidFill>
              </a:rPr>
              <a:t>ф.32,таб.2248,стр.1,гр.02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7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07504" y="700282"/>
            <a:ext cx="88662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Формы первичной учетной медицинской </a:t>
            </a:r>
            <a:r>
              <a:rPr lang="ru-RU" b="1" dirty="0" smtClean="0"/>
              <a:t>документации</a:t>
            </a:r>
          </a:p>
          <a:p>
            <a:pPr algn="ctr"/>
            <a:r>
              <a:rPr lang="ru-RU" b="1" dirty="0"/>
              <a:t>(инструкция по составлению формы </a:t>
            </a:r>
            <a:r>
              <a:rPr lang="ru-RU" altLang="ru-RU" b="1" dirty="0"/>
              <a:t>федерального статистического наблюдения №61 от 27.12.2016г.)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155D76C-9AC6-47F5-B3FF-A559BB445680}"/>
              </a:ext>
            </a:extLst>
          </p:cNvPr>
          <p:cNvSpPr/>
          <p:nvPr/>
        </p:nvSpPr>
        <p:spPr>
          <a:xfrm>
            <a:off x="148149" y="2060848"/>
            <a:ext cx="878497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5. Форма №309/у «Извещение о новорожденном, рожденном ВИЧ-инфицированной матерью» </a:t>
            </a:r>
            <a:r>
              <a:rPr lang="ru-RU" b="1" dirty="0"/>
              <a:t>(утв. приказом Министерства здравоохранения Российской Федерации от </a:t>
            </a:r>
            <a:r>
              <a:rPr lang="ru-RU" b="1" dirty="0" smtClean="0"/>
              <a:t>16.09.2003г</a:t>
            </a:r>
            <a:r>
              <a:rPr lang="ru-RU" b="1" dirty="0"/>
              <a:t>. </a:t>
            </a:r>
            <a:r>
              <a:rPr lang="ru-RU" b="1" dirty="0" smtClean="0"/>
              <a:t>№442).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6. Форма №310/у «Донесение о снятии с диспансерного наблюдения ребенка, рожденного </a:t>
            </a:r>
            <a:r>
              <a:rPr lang="ru-RU" b="1" dirty="0"/>
              <a:t>ВИЧ-инфицированной матерью</a:t>
            </a:r>
            <a:r>
              <a:rPr lang="ru-RU" b="1" dirty="0" smtClean="0"/>
              <a:t>»</a:t>
            </a:r>
            <a:r>
              <a:rPr lang="ru-RU" b="1" dirty="0"/>
              <a:t> (утв. приказом Министерства здравоохранения Российской Федерации от 16.09.2003г. №442</a:t>
            </a:r>
            <a:r>
              <a:rPr lang="ru-RU" b="1" dirty="0" smtClean="0"/>
              <a:t>).</a:t>
            </a:r>
          </a:p>
          <a:p>
            <a:pPr algn="just"/>
            <a:endParaRPr lang="ru-RU" b="1" dirty="0"/>
          </a:p>
          <a:p>
            <a:pPr algn="just"/>
            <a:r>
              <a:rPr lang="ru-RU" b="1" dirty="0" smtClean="0"/>
              <a:t>7. Форма №311/у «</a:t>
            </a:r>
            <a:r>
              <a:rPr lang="ru-RU" b="1" dirty="0"/>
              <a:t>Донесение о </a:t>
            </a:r>
            <a:r>
              <a:rPr lang="ru-RU" b="1" dirty="0" smtClean="0"/>
              <a:t>подтверждении диагноза у ребенка</a:t>
            </a:r>
            <a:r>
              <a:rPr lang="ru-RU" b="1" dirty="0"/>
              <a:t>, рожденного ВИЧ-инфицированной матерью» (утв. приказом Министерства здравоохранения Российской Федерации от 16.09.2003г. №442).</a:t>
            </a:r>
          </a:p>
          <a:p>
            <a:pPr algn="just"/>
            <a:endParaRPr lang="ru-RU" b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235369" y="2708920"/>
            <a:ext cx="8585103" cy="35344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AA78E51-8DE1-421A-A420-563A043075C3}"/>
              </a:ext>
            </a:extLst>
          </p:cNvPr>
          <p:cNvSpPr/>
          <p:nvPr/>
        </p:nvSpPr>
        <p:spPr>
          <a:xfrm>
            <a:off x="287524" y="836712"/>
            <a:ext cx="8424936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BE3125D1-0AC2-43AB-B627-F1B0694F1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996435"/>
              </p:ext>
            </p:extLst>
          </p:nvPr>
        </p:nvGraphicFramePr>
        <p:xfrm>
          <a:off x="539552" y="958812"/>
          <a:ext cx="7920880" cy="14839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7920880">
                  <a:extLst>
                    <a:ext uri="{9D8B030D-6E8A-4147-A177-3AD203B41FA5}">
                      <a16:colId xmlns="" xmlns:a16="http://schemas.microsoft.com/office/drawing/2014/main" val="3742325964"/>
                    </a:ext>
                  </a:extLst>
                </a:gridCol>
              </a:tblGrid>
              <a:tr h="1483992">
                <a:tc>
                  <a:txBody>
                    <a:bodyPr/>
                    <a:lstStyle/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FF"/>
                          </a:solidFill>
                          <a:effectLst/>
                        </a:rPr>
                        <a:t>Таблица (5100) </a:t>
                      </a:r>
                    </a:p>
                    <a:p>
                      <a:pPr algn="just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Умерло в отчетном году детей, родившихся от матерей, больных ВИЧ-инфекцией, всего 1 ____ ,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из них: детей, у которых подтверждено наличие ВИЧ- инфекции 2 ____ , детей с бессимптомным инфекционным статусом (код МКБ-10 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21) 3 ____ 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72191977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1E09D262-1F3F-4370-A51D-6812A8D8168B}"/>
              </a:ext>
            </a:extLst>
          </p:cNvPr>
          <p:cNvSpPr/>
          <p:nvPr/>
        </p:nvSpPr>
        <p:spPr>
          <a:xfrm>
            <a:off x="323528" y="2780928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ВНУТРИТАБЛИЧНОГО И МЕЖТАБЛИЧНОГО И МЕЖФОРМЕННОГО </a:t>
            </a:r>
            <a:r>
              <a:rPr lang="ru-RU" altLang="ru-RU" b="1" dirty="0">
                <a:solidFill>
                  <a:srgbClr val="0033CC"/>
                </a:solidFill>
              </a:rPr>
              <a:t>КОНТРОЛЯ ДЛЯ ТАБЛИЦЫ </a:t>
            </a:r>
            <a:r>
              <a:rPr lang="ru-RU" altLang="ru-RU" b="1" dirty="0" smtClean="0">
                <a:solidFill>
                  <a:srgbClr val="0033CC"/>
                </a:solidFill>
              </a:rPr>
              <a:t>5100</a:t>
            </a:r>
          </a:p>
          <a:p>
            <a:pPr algn="ctr"/>
            <a:endParaRPr lang="ru-RU" altLang="ru-RU" b="1" dirty="0" smtClean="0">
              <a:solidFill>
                <a:srgbClr val="0033CC"/>
              </a:solidFill>
            </a:endParaRPr>
          </a:p>
          <a:p>
            <a:pPr algn="just"/>
            <a:r>
              <a:rPr lang="ru-RU" altLang="ru-RU" b="1" dirty="0" smtClean="0"/>
              <a:t>61,5100,1,01&gt;61,5100,1,02*</a:t>
            </a:r>
          </a:p>
          <a:p>
            <a:pPr algn="just"/>
            <a:r>
              <a:rPr lang="ru-RU" altLang="ru-RU" b="1" dirty="0" smtClean="0"/>
              <a:t>61,5100,1,01&gt;61,5100,1,03*</a:t>
            </a:r>
          </a:p>
          <a:p>
            <a:pPr algn="just"/>
            <a:endParaRPr lang="ru-RU" altLang="ru-RU" b="1" dirty="0"/>
          </a:p>
          <a:p>
            <a:pPr algn="just"/>
            <a:r>
              <a:rPr lang="ru-RU" altLang="ru-RU" b="1" dirty="0"/>
              <a:t>0361,2000,1,14&gt;61,5100,1,01*</a:t>
            </a:r>
            <a:endParaRPr lang="ru-RU" altLang="ru-RU" b="1" dirty="0" smtClean="0"/>
          </a:p>
          <a:p>
            <a:pPr algn="just"/>
            <a:r>
              <a:rPr lang="ru-RU" altLang="ru-RU" b="1" dirty="0"/>
              <a:t>0361,5000,15,03&gt;61,5100,1,01</a:t>
            </a:r>
            <a:r>
              <a:rPr lang="ru-RU" altLang="ru-RU" b="1" dirty="0" smtClean="0"/>
              <a:t>*</a:t>
            </a:r>
          </a:p>
          <a:p>
            <a:pPr algn="just"/>
            <a:endParaRPr lang="ru-RU" altLang="ru-RU" b="1" dirty="0"/>
          </a:p>
          <a:p>
            <a:pPr algn="just"/>
            <a:endParaRPr lang="ru-RU" alt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2303" y="5043085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 smtClean="0"/>
              <a:t>Для детей,</a:t>
            </a:r>
            <a:r>
              <a:rPr lang="ru-RU" b="1" u="sng" dirty="0"/>
              <a:t> </a:t>
            </a:r>
            <a:r>
              <a:rPr lang="ru-RU" b="1" u="sng" dirty="0" smtClean="0"/>
              <a:t>умерших в отчетном году, родившихся от матерей, больных ВИЧ-</a:t>
            </a:r>
          </a:p>
          <a:p>
            <a:pPr algn="just"/>
            <a:r>
              <a:rPr lang="ru-RU" b="1" u="sng" dirty="0" smtClean="0"/>
              <a:t>инфекцией, всего: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ф.61,таб.5100,стр.1,гр.01 </a:t>
            </a:r>
            <a:r>
              <a:rPr lang="ru-RU" b="1" dirty="0" smtClean="0"/>
              <a:t>должно быть </a:t>
            </a:r>
            <a:r>
              <a:rPr lang="ru-RU" b="1" u="sng" dirty="0" smtClean="0"/>
              <a:t>больше или равно </a:t>
            </a:r>
            <a:r>
              <a:rPr lang="ru-RU" b="1" dirty="0" smtClean="0">
                <a:solidFill>
                  <a:srgbClr val="C00000"/>
                </a:solidFill>
              </a:rPr>
              <a:t>ф.32,таб.2248,стр.1,гр.03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73B67816-92D6-4A0F-947B-4104020DCC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651276"/>
              </p:ext>
            </p:extLst>
          </p:nvPr>
        </p:nvGraphicFramePr>
        <p:xfrm>
          <a:off x="296806" y="1159716"/>
          <a:ext cx="8568952" cy="56157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275194">
                  <a:extLst>
                    <a:ext uri="{9D8B030D-6E8A-4147-A177-3AD203B41FA5}">
                      <a16:colId xmlns="" xmlns:a16="http://schemas.microsoft.com/office/drawing/2014/main" val="1221465190"/>
                    </a:ext>
                  </a:extLst>
                </a:gridCol>
                <a:gridCol w="504056">
                  <a:extLst>
                    <a:ext uri="{9D8B030D-6E8A-4147-A177-3AD203B41FA5}">
                      <a16:colId xmlns="" xmlns:a16="http://schemas.microsoft.com/office/drawing/2014/main" val="3871557687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4275447428"/>
                    </a:ext>
                  </a:extLst>
                </a:gridCol>
                <a:gridCol w="1368152">
                  <a:extLst>
                    <a:ext uri="{9D8B030D-6E8A-4147-A177-3AD203B41FA5}">
                      <a16:colId xmlns="" xmlns:a16="http://schemas.microsoft.com/office/drawing/2014/main" val="3390302740"/>
                    </a:ext>
                  </a:extLst>
                </a:gridCol>
                <a:gridCol w="1197414">
                  <a:extLst>
                    <a:ext uri="{9D8B030D-6E8A-4147-A177-3AD203B41FA5}">
                      <a16:colId xmlns="" xmlns:a16="http://schemas.microsoft.com/office/drawing/2014/main" val="35095435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стр.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Зарегистрировано пациентов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них: зарегистрировано пациентов с впервые в жизни установленным диагнозом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Пациенты, состоящие под диспансерным наблюдением на конец  отчетного года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23558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40137815"/>
                  </a:ext>
                </a:extLst>
              </a:tr>
              <a:tr h="64247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Число пациентов с болезнью, вызванной ВИЧ (код МКБ </a:t>
                      </a: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10 В20-В24), получавших антиретровирусную терапию  (АРВТ)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b="1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96548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1461770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lang="en-US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4:  более 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32334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                                    351-500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9395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                                    200-350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9717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                                             50-199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18506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+mn-lt"/>
                        </a:rPr>
                        <a:t>...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55310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числа обследованных пациентов, больных ВИЧ-инфекцией (код МКБ </a:t>
                      </a: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10 В20-В24) (табл. 3000, стр. 1), получили лечение по поводу хронического вирусного гепатита С в отчетном году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74067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числа пациентов, больных ВИЧ-инфекцией (код МКБ </a:t>
                      </a: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10 В20-В24), состоящих под наблюдением (табл. 2000, стр. 1, гр.15), госпитализированы в отчетном году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19077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indent="3810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из них (стр. 20) два и более раза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12399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29773449-F6A6-44B4-AA78-FD05EFC2A7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06" y="930207"/>
            <a:ext cx="201622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Таблица 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(6000</a:t>
            </a:r>
            <a:r>
              <a:rPr kumimoji="0" lang="ru-RU" altLang="ru-RU" sz="10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) </a:t>
            </a:r>
            <a:r>
              <a:rPr kumimoji="0" lang="ru-RU" altLang="ru-RU" sz="10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0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944E45B3-F859-49CA-A4A7-EEE4A0385D5F}"/>
              </a:ext>
            </a:extLst>
          </p:cNvPr>
          <p:cNvSpPr/>
          <p:nvPr/>
        </p:nvSpPr>
        <p:spPr>
          <a:xfrm>
            <a:off x="345036" y="652999"/>
            <a:ext cx="8550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ea typeface="Times New Roman" panose="02020603050405020304" pitchFamily="18" charset="0"/>
              </a:rPr>
              <a:t>Результаты лечения пациентов, больных ВИЧ-инфекцией, состоящих под наблюдением медицинской организации</a:t>
            </a:r>
            <a:endParaRPr lang="ru-RU" sz="1400" dirty="0"/>
          </a:p>
        </p:txBody>
      </p:sp>
      <p:sp>
        <p:nvSpPr>
          <p:cNvPr id="4" name="Овал 3"/>
          <p:cNvSpPr/>
          <p:nvPr/>
        </p:nvSpPr>
        <p:spPr>
          <a:xfrm>
            <a:off x="345036" y="2852936"/>
            <a:ext cx="626564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5016C3F7-07C4-4554-B552-666B0AC022E6}"/>
              </a:ext>
            </a:extLst>
          </p:cNvPr>
          <p:cNvSpPr/>
          <p:nvPr/>
        </p:nvSpPr>
        <p:spPr>
          <a:xfrm>
            <a:off x="249071" y="750591"/>
            <a:ext cx="8715417" cy="47666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A6ABDD89-9672-4CFE-A1F3-BA2E117B9495}"/>
              </a:ext>
            </a:extLst>
          </p:cNvPr>
          <p:cNvSpPr/>
          <p:nvPr/>
        </p:nvSpPr>
        <p:spPr>
          <a:xfrm>
            <a:off x="294875" y="750592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И МЕЖГОДОВОГО КОНТРОЛЯ ДЛЯ ТАБЛИЦЫ 6000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628800"/>
            <a:ext cx="3818674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61,6000,1,03.04=61,6000,2</a:t>
            </a:r>
            <a:r>
              <a:rPr lang="ru-RU" b="1" dirty="0"/>
              <a:t>╧6,03.04</a:t>
            </a:r>
            <a:r>
              <a:rPr lang="ru-RU" b="1" dirty="0" smtClean="0"/>
              <a:t>*</a:t>
            </a:r>
          </a:p>
          <a:p>
            <a:r>
              <a:rPr lang="ru-RU" b="1" dirty="0" smtClean="0"/>
              <a:t>61,6000,1,03.04&gt;61,6000,2,03.04*</a:t>
            </a:r>
          </a:p>
          <a:p>
            <a:r>
              <a:rPr lang="ru-RU" b="1" dirty="0" smtClean="0"/>
              <a:t>61,6000,1,03.04&gt;61,6000,3,03.04*</a:t>
            </a:r>
          </a:p>
          <a:p>
            <a:r>
              <a:rPr lang="ru-RU" b="1" dirty="0" smtClean="0"/>
              <a:t>61,6000,1,03.04&gt;61,6000,4,03.04*</a:t>
            </a:r>
          </a:p>
          <a:p>
            <a:r>
              <a:rPr lang="ru-RU" b="1" dirty="0" smtClean="0"/>
              <a:t>61,6000,1,03.04&gt;61,6000,5,03.04*</a:t>
            </a:r>
          </a:p>
          <a:p>
            <a:r>
              <a:rPr lang="ru-RU" b="1" dirty="0" smtClean="0"/>
              <a:t>61,6000,1,03.04&gt;61,6000,6,03.04*</a:t>
            </a:r>
          </a:p>
          <a:p>
            <a:r>
              <a:rPr lang="ru-RU" b="1" dirty="0" smtClean="0"/>
              <a:t>61,6000,1,03.04&gt;61,6000,7,03.04*</a:t>
            </a:r>
          </a:p>
          <a:p>
            <a:r>
              <a:rPr lang="ru-RU" b="1" dirty="0" smtClean="0"/>
              <a:t>61,6000,1,03.04&gt;61,6000,8,03.04*</a:t>
            </a:r>
          </a:p>
          <a:p>
            <a:r>
              <a:rPr lang="ru-RU" b="1" dirty="0" smtClean="0"/>
              <a:t>61,6000,1,03&gt;61,6000,9,03*</a:t>
            </a:r>
          </a:p>
          <a:p>
            <a:r>
              <a:rPr lang="ru-RU" b="1" dirty="0" smtClean="0"/>
              <a:t>61,6000,10,03.04</a:t>
            </a:r>
            <a:r>
              <a:rPr lang="ru-RU" b="1" dirty="0"/>
              <a:t>&gt;=61,6000,11,03.04</a:t>
            </a:r>
            <a:r>
              <a:rPr lang="ru-RU" b="1" dirty="0" smtClean="0"/>
              <a:t>*</a:t>
            </a:r>
          </a:p>
          <a:p>
            <a:r>
              <a:rPr lang="ru-RU" b="1" dirty="0" smtClean="0"/>
              <a:t>61,6000,17,03.04&gt;61,6000,18,03.04*</a:t>
            </a:r>
          </a:p>
          <a:p>
            <a:r>
              <a:rPr lang="ru-RU" b="1" dirty="0" smtClean="0"/>
              <a:t>61,6000,1:16,03&gt;61,6000,1:16,04</a:t>
            </a:r>
            <a:r>
              <a:rPr lang="ru-RU" b="1" dirty="0"/>
              <a:t>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9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7EA09AC7-CA62-4EF9-97B7-147F97510378}"/>
              </a:ext>
            </a:extLst>
          </p:cNvPr>
          <p:cNvSpPr/>
          <p:nvPr/>
        </p:nvSpPr>
        <p:spPr>
          <a:xfrm>
            <a:off x="182505" y="3924972"/>
            <a:ext cx="8585103" cy="20162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AA78E51-8DE1-421A-A420-563A043075C3}"/>
              </a:ext>
            </a:extLst>
          </p:cNvPr>
          <p:cNvSpPr/>
          <p:nvPr/>
        </p:nvSpPr>
        <p:spPr>
          <a:xfrm>
            <a:off x="262590" y="1412776"/>
            <a:ext cx="8424936" cy="22322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7523" y="1471687"/>
            <a:ext cx="8424936" cy="211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ru-RU" b="1" dirty="0">
                <a:solidFill>
                  <a:srgbClr val="0000FF"/>
                </a:solidFill>
              </a:rPr>
              <a:t>Таблица </a:t>
            </a:r>
            <a:r>
              <a:rPr lang="ru-RU" b="1" dirty="0" smtClean="0">
                <a:solidFill>
                  <a:srgbClr val="0000FF"/>
                </a:solidFill>
              </a:rPr>
              <a:t>(6100</a:t>
            </a:r>
            <a:r>
              <a:rPr lang="ru-RU" b="1" dirty="0">
                <a:solidFill>
                  <a:srgbClr val="0000FF"/>
                </a:solidFill>
              </a:rPr>
              <a:t>) </a:t>
            </a:r>
          </a:p>
          <a:p>
            <a:pPr algn="just"/>
            <a:r>
              <a:rPr lang="ru-RU" b="1" dirty="0" smtClean="0"/>
              <a:t>Из числа </a:t>
            </a:r>
            <a:r>
              <a:rPr lang="ru-RU" b="1" dirty="0" smtClean="0">
                <a:solidFill>
                  <a:schemeClr val="dk1"/>
                </a:solidFill>
              </a:rPr>
              <a:t>контактных </a:t>
            </a:r>
            <a:r>
              <a:rPr lang="ru-RU" b="1" dirty="0">
                <a:solidFill>
                  <a:schemeClr val="dk1"/>
                </a:solidFill>
              </a:rPr>
              <a:t>лиц  </a:t>
            </a:r>
            <a:r>
              <a:rPr lang="ru-RU" b="1" dirty="0" smtClean="0">
                <a:solidFill>
                  <a:schemeClr val="dk1"/>
                </a:solidFill>
              </a:rPr>
              <a:t>с пациентами </a:t>
            </a:r>
            <a:r>
              <a:rPr lang="ru-RU" b="1" dirty="0">
                <a:solidFill>
                  <a:schemeClr val="dk1"/>
                </a:solidFill>
              </a:rPr>
              <a:t>с </a:t>
            </a:r>
            <a:r>
              <a:rPr lang="ru-RU" b="1" dirty="0" smtClean="0">
                <a:solidFill>
                  <a:schemeClr val="dk1"/>
                </a:solidFill>
              </a:rPr>
              <a:t>ВИЧ-инфекцией </a:t>
            </a:r>
            <a:r>
              <a:rPr lang="en-US" b="1" dirty="0" smtClean="0"/>
              <a:t>Z</a:t>
            </a:r>
            <a:r>
              <a:rPr lang="ru-RU" b="1" dirty="0" smtClean="0"/>
              <a:t>20,6 (из таб.1000,стр.57-58,гр.5) получали профилактический курс антиретровирусной терапии </a:t>
            </a:r>
            <a:r>
              <a:rPr lang="ru-RU" b="1" dirty="0">
                <a:ea typeface="Times New Roman" panose="02020603050405020304" pitchFamily="18" charset="0"/>
              </a:rPr>
              <a:t>(</a:t>
            </a:r>
            <a:r>
              <a:rPr lang="ru-RU" b="1" dirty="0" smtClean="0">
                <a:ea typeface="Times New Roman" panose="02020603050405020304" pitchFamily="18" charset="0"/>
              </a:rPr>
              <a:t>АРВТ) </a:t>
            </a:r>
            <a:r>
              <a:rPr lang="ru-RU" b="1" dirty="0" smtClean="0"/>
              <a:t>1 </a:t>
            </a:r>
            <a:r>
              <a:rPr lang="ru-RU" b="1" dirty="0"/>
              <a:t>____ 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 smtClean="0"/>
              <a:t>Из числа</a:t>
            </a:r>
            <a:r>
              <a:rPr lang="ru-RU" b="1" dirty="0" smtClean="0">
                <a:solidFill>
                  <a:schemeClr val="dk1"/>
                </a:solidFill>
              </a:rPr>
              <a:t> </a:t>
            </a:r>
            <a:r>
              <a:rPr lang="ru-RU" b="1" dirty="0">
                <a:solidFill>
                  <a:schemeClr val="dk1"/>
                </a:solidFill>
              </a:rPr>
              <a:t>лиц с бессимптомным  </a:t>
            </a:r>
            <a:r>
              <a:rPr lang="ru-RU" b="1" dirty="0" smtClean="0">
                <a:solidFill>
                  <a:schemeClr val="dk1"/>
                </a:solidFill>
              </a:rPr>
              <a:t>инфекционным статусом, вызванным ВИЧ </a:t>
            </a:r>
            <a:r>
              <a:rPr lang="en-US" b="1" dirty="0"/>
              <a:t>Z</a:t>
            </a:r>
            <a:r>
              <a:rPr lang="ru-RU" b="1" dirty="0" smtClean="0"/>
              <a:t>21 (из таб.1000,стр.59-60,гр.5</a:t>
            </a:r>
            <a:r>
              <a:rPr lang="ru-RU" b="1" dirty="0"/>
              <a:t>) получали профилактический курс антиретровирусной терапии </a:t>
            </a:r>
            <a:r>
              <a:rPr lang="ru-RU" b="1" dirty="0">
                <a:ea typeface="Times New Roman" panose="02020603050405020304" pitchFamily="18" charset="0"/>
              </a:rPr>
              <a:t>(АРВТ) </a:t>
            </a:r>
            <a:r>
              <a:rPr lang="ru-RU" b="1" dirty="0" smtClean="0"/>
              <a:t>2 ____. 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A6ABDD89-9672-4CFE-A1F3-BA2E117B9495}"/>
              </a:ext>
            </a:extLst>
          </p:cNvPr>
          <p:cNvSpPr/>
          <p:nvPr/>
        </p:nvSpPr>
        <p:spPr>
          <a:xfrm>
            <a:off x="262590" y="3963588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</a:t>
            </a:r>
            <a:r>
              <a:rPr lang="ru-RU" altLang="ru-RU" b="1" dirty="0" smtClean="0">
                <a:solidFill>
                  <a:srgbClr val="0033CC"/>
                </a:solidFill>
              </a:rPr>
              <a:t>ВНУТРИФОРМЕННОГО МЕЖТАБЛИЧНОГО КОНТРОЛЯ </a:t>
            </a:r>
            <a:r>
              <a:rPr lang="ru-RU" altLang="ru-RU" b="1" dirty="0">
                <a:solidFill>
                  <a:srgbClr val="0033CC"/>
                </a:solidFill>
              </a:rPr>
              <a:t>ДЛЯ ТАБЛИЦЫ 6000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9182" y="46099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61,6100,1,01</a:t>
            </a:r>
            <a:r>
              <a:rPr lang="en-US" b="1" dirty="0" smtClean="0"/>
              <a:t>&lt;</a:t>
            </a:r>
            <a:r>
              <a:rPr lang="ru-RU" b="1" dirty="0" smtClean="0"/>
              <a:t>61,1000,57+58,05*</a:t>
            </a:r>
            <a:endParaRPr lang="ru-RU" b="1" dirty="0"/>
          </a:p>
          <a:p>
            <a:r>
              <a:rPr lang="ru-RU" b="1" dirty="0" smtClean="0"/>
              <a:t>61,6100,1,02</a:t>
            </a:r>
            <a:r>
              <a:rPr lang="en-US" b="1" dirty="0" smtClean="0"/>
              <a:t>&lt;</a:t>
            </a:r>
            <a:r>
              <a:rPr lang="ru-RU" b="1" dirty="0" smtClean="0"/>
              <a:t>61,1000,59+60,05*</a:t>
            </a:r>
            <a:endParaRPr lang="ru-RU" b="1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2548" y="781106"/>
            <a:ext cx="8505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a typeface="Times New Roman" panose="02020603050405020304" pitchFamily="18" charset="0"/>
              </a:rPr>
              <a:t>Результаты лечения пациентов, больных ВИЧ-инфекцией, состоящих под наблюдением медицинской организации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0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Для медицинских подразделений (организаций), находящихся в ведении управления организации медико-</a:t>
            </a:r>
            <a:r>
              <a:rPr lang="ru-RU" b="1" dirty="0"/>
              <a:t>с</a:t>
            </a:r>
            <a:r>
              <a:rPr lang="ru-RU" b="1" dirty="0" smtClean="0"/>
              <a:t>анитарного обеспечения ФСИН</a:t>
            </a:r>
            <a:endParaRPr lang="en-US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82809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С целью обеспечения полноты учета контингентов и формирования статистической отчетности сведений о болезни, вызванной ВИЧ</a:t>
            </a:r>
            <a:r>
              <a:rPr lang="ru-RU" b="1" dirty="0"/>
              <a:t>, </a:t>
            </a:r>
            <a:r>
              <a:rPr lang="ru-RU" b="1" dirty="0" smtClean="0"/>
              <a:t>медицинскими подразделениями </a:t>
            </a:r>
            <a:r>
              <a:rPr lang="ru-RU" b="1" dirty="0"/>
              <a:t>(</a:t>
            </a:r>
            <a:r>
              <a:rPr lang="ru-RU" b="1" dirty="0" smtClean="0"/>
              <a:t>организациями), находящимися </a:t>
            </a:r>
            <a:r>
              <a:rPr lang="ru-RU" b="1" dirty="0"/>
              <a:t>в ведении управления организации медико-санитарного обеспечения </a:t>
            </a:r>
            <a:r>
              <a:rPr lang="ru-RU" b="1" dirty="0" smtClean="0"/>
              <a:t>ФСИН, </a:t>
            </a:r>
            <a:r>
              <a:rPr lang="ru-RU" b="1" dirty="0" smtClean="0"/>
              <a:t>планируется</a:t>
            </a:r>
            <a:r>
              <a:rPr lang="ru-RU" b="1" smtClean="0"/>
              <a:t>, что данными </a:t>
            </a:r>
            <a:r>
              <a:rPr lang="ru-RU" b="1" dirty="0" smtClean="0"/>
              <a:t>учреждениями в </a:t>
            </a:r>
            <a:r>
              <a:rPr lang="ru-RU" b="1" dirty="0" smtClean="0"/>
              <a:t>срок до 20 января года, следующего за отчетным периодом, будет предоставляться сводный отчет по форме №61, заполненный по всем графам и полям, для проведения сверки в центр профилактики и борьбы со СПИД органа исполнительной власти субъекта Российской Федерации в сфере охраны здоровья (письмо Департамента мониторинга, анализа и статистического развития здравоохранения Министерства здравоохранения Российской Федерации от 01.12.2017 г. №13-2/2-407).</a:t>
            </a:r>
            <a:endParaRPr lang="en-US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4609" y="2276872"/>
            <a:ext cx="7632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Афонина Мария Александровна</a:t>
            </a:r>
          </a:p>
          <a:p>
            <a:pPr algn="ctr"/>
            <a:r>
              <a:rPr lang="ru-RU" b="1" dirty="0"/>
              <a:t>к.м.н., главный специалист отделения медицинской статистики </a:t>
            </a:r>
            <a:endParaRPr lang="en-US" b="1" dirty="0"/>
          </a:p>
          <a:p>
            <a:pPr algn="ctr"/>
            <a:r>
              <a:rPr lang="ru-RU" b="1" dirty="0"/>
              <a:t>ФГБУ «ЦНИИОИЗ» Минздрава России</a:t>
            </a:r>
          </a:p>
          <a:p>
            <a:pPr algn="ctr"/>
            <a:r>
              <a:rPr lang="ru-RU" b="1" dirty="0"/>
              <a:t>Тел. +7(495)611-53-56</a:t>
            </a:r>
          </a:p>
          <a:p>
            <a:pPr algn="ctr"/>
            <a:r>
              <a:rPr lang="en-US" b="1" dirty="0"/>
              <a:t>Email: </a:t>
            </a:r>
            <a:r>
              <a:rPr lang="en-US" b="1" dirty="0">
                <a:solidFill>
                  <a:srgbClr val="0000FF"/>
                </a:solidFill>
              </a:rPr>
              <a:t>afonina@mednet.ru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67544" y="4229551"/>
            <a:ext cx="8514384" cy="19357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8095" y="68081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Результаты обследования пациентов, больных ВИЧ-инфекцией в отчетном году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38807"/>
            <a:ext cx="8424936" cy="104644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0033CC"/>
                </a:solidFill>
              </a:rPr>
              <a:t>Таблица (3100) </a:t>
            </a:r>
          </a:p>
          <a:p>
            <a:pPr algn="just"/>
            <a:r>
              <a:rPr lang="ru-RU" sz="1200" b="1" dirty="0"/>
              <a:t>Число лиц, обследованных на антитела к ВИЧ в отчетном году, всего 1 ____ , </a:t>
            </a:r>
          </a:p>
          <a:p>
            <a:pPr algn="just"/>
            <a:r>
              <a:rPr lang="ru-RU" sz="1200" b="1" dirty="0"/>
              <a:t>из них: число лиц, у которых при исследовании крови на антитела к ВИЧ получены положительные результаты 2 ____ ,</a:t>
            </a:r>
          </a:p>
          <a:p>
            <a:pPr algn="just"/>
            <a:r>
              <a:rPr lang="ru-RU" sz="1200" b="1" dirty="0"/>
              <a:t>в том числе (из стр.2) выявлено: пациентов больных ВИЧ-инфекцией (код МКБ </a:t>
            </a:r>
            <a:r>
              <a:rPr lang="ru-RU" sz="1200" b="1" dirty="0">
                <a:sym typeface="Symbol"/>
              </a:rPr>
              <a:t></a:t>
            </a:r>
            <a:r>
              <a:rPr lang="ru-RU" sz="1200" b="1" dirty="0"/>
              <a:t> 10 В20-В24) 3 ____,</a:t>
            </a:r>
          </a:p>
          <a:p>
            <a:pPr algn="just"/>
            <a:r>
              <a:rPr lang="ru-RU" sz="1200" b="1" dirty="0"/>
              <a:t>лиц с бессимптомным инфекционным статусом (код МКБ-10 </a:t>
            </a:r>
            <a:r>
              <a:rPr lang="en-US" sz="1200" b="1" dirty="0"/>
              <a:t>Z</a:t>
            </a:r>
            <a:r>
              <a:rPr lang="ru-RU" sz="1200" b="1" dirty="0"/>
              <a:t>21)  4____ 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0103" y="2205188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В таблицу 3100 вносятся данные о числе </a:t>
            </a:r>
            <a:r>
              <a:rPr lang="ru-RU" sz="1600" b="1" u="sng" dirty="0"/>
              <a:t>лиц</a:t>
            </a:r>
            <a:r>
              <a:rPr lang="ru-RU" sz="1600" b="1" dirty="0"/>
              <a:t>, обследованных на антитела к ВИЧ методом ИФА в отчетном году: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«всего» (стр.1,гр.01)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«из них: с положительными результатами» (стр.1,гр.02)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«в том числе (из стр.1,гр.02) пациентов больных ВИЧ-инфекцией (код МКБ</a:t>
            </a:r>
            <a:r>
              <a:rPr lang="ru-RU" sz="1600" b="1" dirty="0">
                <a:sym typeface="Symbol"/>
              </a:rPr>
              <a:t>-</a:t>
            </a:r>
            <a:r>
              <a:rPr lang="ru-RU" sz="1600" b="1" dirty="0"/>
              <a:t>10 В20-В24)» (стр.1,гр.03)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«в том числе (из стр.1,гр.02) лиц с бессимптомным инфекционным статусом (код МКБ</a:t>
            </a:r>
            <a:r>
              <a:rPr lang="ru-RU" sz="1600" b="1" dirty="0">
                <a:sym typeface="Symbol"/>
              </a:rPr>
              <a:t>-</a:t>
            </a:r>
            <a:r>
              <a:rPr lang="ru-RU" sz="1600" b="1" dirty="0"/>
              <a:t>10 </a:t>
            </a:r>
            <a:r>
              <a:rPr lang="en-US" sz="1600" b="1" dirty="0"/>
              <a:t>Z</a:t>
            </a:r>
            <a:r>
              <a:rPr lang="ru-RU" sz="1600" b="1" dirty="0"/>
              <a:t>21)» (стр.1,гр.04)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4099" y="4324454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ВНУТРИФОРМЕННОГО КОНТРОЛЯ ДЛЯ ТАБЛИЦЫ 3100</a:t>
            </a:r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2774" y="469245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C00000"/>
                </a:solidFill>
              </a:rPr>
              <a:t>ф.61,таб.3100,стр.1,гр.03</a:t>
            </a:r>
            <a:r>
              <a:rPr lang="ru-RU" sz="1600" b="1" dirty="0"/>
              <a:t>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</a:t>
            </a:r>
            <a:r>
              <a:rPr lang="ru-RU" sz="1600" b="1" dirty="0"/>
              <a:t>сумме строк из ф.61,таб.1000,</a:t>
            </a:r>
            <a:r>
              <a:rPr lang="ru-RU" sz="1600" b="1" dirty="0">
                <a:solidFill>
                  <a:srgbClr val="C00000"/>
                </a:solidFill>
              </a:rPr>
              <a:t>стр.1+2</a:t>
            </a:r>
            <a:r>
              <a:rPr lang="ru-RU" sz="1600" b="1" dirty="0"/>
              <a:t>,гр.05 «Зарегистрировано пациентов с болезнью, вызванной ВИЧ, всего (В20</a:t>
            </a:r>
            <a:r>
              <a:rPr lang="en-US" sz="1600" b="1" dirty="0"/>
              <a:t>–</a:t>
            </a:r>
            <a:r>
              <a:rPr lang="ru-RU" sz="1600" b="1" dirty="0"/>
              <a:t>В24)»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14099" y="5350082"/>
            <a:ext cx="82462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C00000"/>
                </a:solidFill>
              </a:rPr>
              <a:t>ф.61,таб.3100,стр.1,гр.04</a:t>
            </a:r>
            <a:r>
              <a:rPr lang="ru-RU" sz="1600" b="1" dirty="0"/>
              <a:t> </a:t>
            </a:r>
            <a:r>
              <a:rPr lang="ru-RU" sz="1600" b="1" dirty="0" smtClean="0"/>
              <a:t>должно </a:t>
            </a:r>
            <a:r>
              <a:rPr lang="ru-RU" sz="1600" b="1" dirty="0"/>
              <a:t>быть </a:t>
            </a:r>
            <a:r>
              <a:rPr lang="ru-RU" sz="1600" b="1" u="sng" dirty="0" smtClean="0"/>
              <a:t>равно</a:t>
            </a:r>
            <a:r>
              <a:rPr lang="ru-RU" sz="1600" b="1" dirty="0" smtClean="0"/>
              <a:t> </a:t>
            </a:r>
            <a:r>
              <a:rPr lang="ru-RU" sz="1600" b="1" dirty="0"/>
              <a:t>сумме строк из ф.61,таб.1000,</a:t>
            </a:r>
            <a:r>
              <a:rPr lang="ru-RU" sz="1600" b="1" dirty="0">
                <a:solidFill>
                  <a:srgbClr val="C00000"/>
                </a:solidFill>
              </a:rPr>
              <a:t>стр.59+60</a:t>
            </a:r>
            <a:r>
              <a:rPr lang="ru-RU" sz="1600" b="1" dirty="0"/>
              <a:t>,гр.05 «Кроме того, число лиц с бессимптомным инфекционным статусом, вызванным ВИЧ (</a:t>
            </a:r>
            <a:r>
              <a:rPr lang="en-US" sz="1600" b="1" dirty="0"/>
              <a:t>Z</a:t>
            </a:r>
            <a:r>
              <a:rPr lang="ru-RU" sz="1600" b="1" dirty="0"/>
              <a:t>21)»</a:t>
            </a:r>
          </a:p>
        </p:txBody>
      </p:sp>
      <p:sp>
        <p:nvSpPr>
          <p:cNvPr id="20" name="Овал 19"/>
          <p:cNvSpPr/>
          <p:nvPr/>
        </p:nvSpPr>
        <p:spPr>
          <a:xfrm>
            <a:off x="4736467" y="1900862"/>
            <a:ext cx="504056" cy="2703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516216" y="1734083"/>
            <a:ext cx="504056" cy="26320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1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Число пациентов с впервые в жизни установленным диагнозом </a:t>
            </a:r>
          </a:p>
          <a:p>
            <a:pPr algn="ctr"/>
            <a:r>
              <a:rPr lang="ru-RU" b="1" dirty="0"/>
              <a:t>ВИЧ-инфекции, число контактных лиц и вирусоносителей</a:t>
            </a: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(1000)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501030"/>
              </p:ext>
            </p:extLst>
          </p:nvPr>
        </p:nvGraphicFramePr>
        <p:xfrm>
          <a:off x="215845" y="1485112"/>
          <a:ext cx="8425500" cy="46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2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5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91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653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29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390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3907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3907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1298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3600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пол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Код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Число пациентов с впервые в жизни установленным диагнозом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2880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в том числе в возрасте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88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до 1 года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1-4 лет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60 лет и старше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359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0000">
                <a:tc row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effectLst/>
                        </a:rPr>
                        <a:t>Зарегистрировано пациентов с болезнью, вызванной ВИЧ, всего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В20-В24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53144">
                <a:tc rowSpan="2"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     в том числе:</a:t>
                      </a:r>
                      <a:endParaRPr lang="ru-RU" sz="1600" b="1" dirty="0">
                        <a:effectLst/>
                      </a:endParaRPr>
                    </a:p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проявляющейся в виде инфекционных и     паразитарных болезней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В20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32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5008">
                <a:tc rowSpan="2">
                  <a:txBody>
                    <a:bodyPr/>
                    <a:lstStyle/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Кроме того,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число контактных лиц 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  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пациентами с ВИЧ-инфекцией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57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/>
                        </a:rPr>
                        <a:t>Z20.6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77016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5008">
                <a:tc rowSpan="2">
                  <a:txBody>
                    <a:bodyPr/>
                    <a:lstStyle/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число лиц с бессимптомным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инфекционным статусом, 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вызванным ВИЧ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/>
                        </a:rPr>
                        <a:t>Z21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85008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6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4733546" y="2996952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12958" y="5373216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9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0" y="14377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7824" y="760085"/>
            <a:ext cx="8712968" cy="138499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0033CC"/>
                </a:solidFill>
              </a:rPr>
              <a:t>Таблица (7000)</a:t>
            </a:r>
            <a:r>
              <a:rPr lang="ru-RU" sz="1400" dirty="0">
                <a:solidFill>
                  <a:srgbClr val="0033CC"/>
                </a:solidFill>
              </a:rPr>
              <a:t> </a:t>
            </a:r>
            <a:r>
              <a:rPr lang="ru-RU" sz="1400" b="1" dirty="0"/>
              <a:t>Всего зарегистрировано лиц, в крови которых при исследовании методом иммунного </a:t>
            </a:r>
            <a:r>
              <a:rPr lang="ru-RU" sz="1400" b="1" dirty="0" err="1"/>
              <a:t>блотинга</a:t>
            </a:r>
            <a:r>
              <a:rPr lang="ru-RU" sz="1400" b="1" dirty="0"/>
              <a:t> выявлены антитела к ВИЧ 1 ____ ,</a:t>
            </a:r>
            <a:r>
              <a:rPr lang="ru-RU" sz="1400" dirty="0"/>
              <a:t> </a:t>
            </a:r>
            <a:r>
              <a:rPr lang="ru-RU" sz="1400" b="1" dirty="0"/>
              <a:t>в том числе дети  0–7 лет 2 ____ ,</a:t>
            </a:r>
            <a:r>
              <a:rPr lang="ru-RU" sz="1400" dirty="0"/>
              <a:t>  </a:t>
            </a:r>
            <a:r>
              <a:rPr lang="ru-RU" sz="1400" b="1" dirty="0"/>
              <a:t>дети 8-14 лет 3 ____ , </a:t>
            </a:r>
          </a:p>
          <a:p>
            <a:pPr algn="just"/>
            <a:r>
              <a:rPr lang="ru-RU" sz="1400" b="1" dirty="0"/>
              <a:t>дети 15-17 лет 4____ , мужчины  5 ____ , жители города 6 ____ .</a:t>
            </a:r>
          </a:p>
          <a:p>
            <a:pPr algn="just"/>
            <a:r>
              <a:rPr lang="ru-RU" sz="1400" b="1" dirty="0"/>
              <a:t>Из общего числа зарегистрированных выявлены впервые в отчетном году 7 ____ , </a:t>
            </a:r>
          </a:p>
          <a:p>
            <a:pPr algn="just"/>
            <a:r>
              <a:rPr lang="ru-RU" sz="1400" b="1" dirty="0"/>
              <a:t>в том числе дети 0-7 лет 8 ____ , дети  8-14 лет 9 ____ , дети 15-17 лет 10 ____ , мужчины  11 ____ ,</a:t>
            </a:r>
            <a:r>
              <a:rPr lang="ru-RU" sz="1400" dirty="0"/>
              <a:t> </a:t>
            </a:r>
          </a:p>
          <a:p>
            <a:pPr algn="just"/>
            <a:r>
              <a:rPr lang="ru-RU" sz="1400" b="1" dirty="0"/>
              <a:t>жители города  12 ____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3514" y="2116254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/>
              <a:t>В таблицу 7000 вносятся данные о числе зарегистрированных </a:t>
            </a:r>
            <a:r>
              <a:rPr lang="ru-RU" sz="1600" b="1" u="sng" dirty="0"/>
              <a:t>лиц</a:t>
            </a:r>
            <a:r>
              <a:rPr lang="ru-RU" sz="1600" b="1" dirty="0"/>
              <a:t>, у которых выявлены антитела к ВИЧ методом </a:t>
            </a:r>
            <a:r>
              <a:rPr lang="ru-RU" sz="1600" b="1" u="sng" dirty="0"/>
              <a:t>иммунного </a:t>
            </a:r>
            <a:r>
              <a:rPr lang="ru-RU" sz="1600" b="1" u="sng" dirty="0" err="1"/>
              <a:t>блотинга</a:t>
            </a:r>
            <a:r>
              <a:rPr lang="ru-RU" sz="1600" b="1" dirty="0"/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всего: </a:t>
            </a:r>
            <a:r>
              <a:rPr lang="ru-RU" sz="1600" b="1" dirty="0">
                <a:solidFill>
                  <a:srgbClr val="0033CC"/>
                </a:solidFill>
              </a:rPr>
              <a:t>указывается общее число зарегистрированных лиц нарастающим итогом, начиная с первого зарегистрированного случая, живых, без числа убывших (умершие и мигрировавшие) </a:t>
            </a:r>
            <a:r>
              <a:rPr lang="ru-RU" sz="1600" b="1" dirty="0"/>
              <a:t>(стр.1,гр.01)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в том числе: дети 0-7 лет (стр.1,гр.02), дети 8-14 лет (стр.1,гр.03), дети 15-17 лет (стр.1,гр.04), мужчины (стр.1,гр.05), жители города (стр.1,гр.06)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из общего числа зарегистрированных (из стр.1,гр.01) выявлены впервые в отчетном году: </a:t>
            </a:r>
            <a:r>
              <a:rPr lang="ru-RU" sz="1600" b="1" dirty="0">
                <a:solidFill>
                  <a:srgbClr val="0033CC"/>
                </a:solidFill>
              </a:rPr>
              <a:t>указывается число впервые в отчетном году зарегистрированных лиц нарастающим итогом живых, без числа убывших (умершие и мигрировавшие)</a:t>
            </a:r>
            <a:r>
              <a:rPr lang="ru-RU" sz="1600" b="1" dirty="0"/>
              <a:t> (стр.1,гр.07)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в том числе: дети 0-7 лет (стр.1,гр.02), дети 8-14 лет (стр.1,гр.03), дети 15-17 лет (стр.1,гр.04), мужчины (стр.1,гр.05), жители города (стр.1,гр.06)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9790" y="5163290"/>
            <a:ext cx="8782982" cy="14340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b="1" dirty="0">
              <a:solidFill>
                <a:srgbClr val="0033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01" y="5436512"/>
            <a:ext cx="86369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C00000"/>
                </a:solidFill>
              </a:rPr>
              <a:t>ф.61,таб.7000,стр.1,гр.07</a:t>
            </a:r>
            <a:r>
              <a:rPr lang="ru-RU" sz="1600" b="1" dirty="0" smtClean="0"/>
              <a:t> должно </a:t>
            </a:r>
            <a:r>
              <a:rPr lang="ru-RU" sz="1600" b="1" dirty="0"/>
              <a:t>быть </a:t>
            </a:r>
            <a:r>
              <a:rPr lang="ru-RU" sz="1600" b="1" u="sng" dirty="0"/>
              <a:t>больше</a:t>
            </a:r>
            <a:r>
              <a:rPr lang="ru-RU" sz="1600" b="1" dirty="0"/>
              <a:t> суммы строк из ф.61,таб.1000,</a:t>
            </a:r>
            <a:r>
              <a:rPr lang="ru-RU" sz="1600" b="1" dirty="0">
                <a:solidFill>
                  <a:srgbClr val="C00000"/>
                </a:solidFill>
              </a:rPr>
              <a:t>стр.1+2+59+60</a:t>
            </a:r>
            <a:r>
              <a:rPr lang="ru-RU" sz="1600" b="1" dirty="0"/>
              <a:t>, гр.05 «Зарегистрировано пациентов с болезнью, вызванной ВИЧ, всего (В20</a:t>
            </a:r>
            <a:r>
              <a:rPr lang="en-US" sz="1600" b="1" dirty="0"/>
              <a:t>–</a:t>
            </a:r>
            <a:r>
              <a:rPr lang="ru-RU" sz="1600" b="1" dirty="0"/>
              <a:t>В24)» и «Число лиц с бессимптомным инфекционным статусом, вызванным ВИЧ» (</a:t>
            </a:r>
            <a:r>
              <a:rPr lang="en-US" sz="1600" b="1" dirty="0"/>
              <a:t>Z</a:t>
            </a:r>
            <a:r>
              <a:rPr lang="ru-RU" sz="1600" b="1" dirty="0"/>
              <a:t>21)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5845" y="5149160"/>
            <a:ext cx="8756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ВНУТРИФОРМЕННОГО КОНТРОЛЯ ДЛЯ ТАБЛИЦЫ 7000</a:t>
            </a:r>
          </a:p>
        </p:txBody>
      </p:sp>
      <p:sp>
        <p:nvSpPr>
          <p:cNvPr id="11" name="Овал 10"/>
          <p:cNvSpPr/>
          <p:nvPr/>
        </p:nvSpPr>
        <p:spPr>
          <a:xfrm>
            <a:off x="6055204" y="1371600"/>
            <a:ext cx="576064" cy="32392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4621" y="4941168"/>
            <a:ext cx="8717859" cy="16969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000" b="1" dirty="0">
              <a:solidFill>
                <a:schemeClr val="tx1"/>
              </a:solidFill>
            </a:endParaRPr>
          </a:p>
          <a:p>
            <a:pPr algn="just"/>
            <a:r>
              <a:rPr lang="ru-RU" sz="1600" b="1" dirty="0">
                <a:solidFill>
                  <a:schemeClr val="tx1"/>
                </a:solidFill>
              </a:rPr>
              <a:t>Сумма строк ф.61,таб.1000,</a:t>
            </a:r>
            <a:r>
              <a:rPr lang="ru-RU" sz="1600" b="1" dirty="0">
                <a:solidFill>
                  <a:srgbClr val="C00000"/>
                </a:solidFill>
              </a:rPr>
              <a:t>стр.1:60,гр.05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должна </a:t>
            </a:r>
            <a:r>
              <a:rPr lang="ru-RU" sz="1600" b="1" dirty="0">
                <a:solidFill>
                  <a:schemeClr val="tx1"/>
                </a:solidFill>
              </a:rPr>
              <a:t>быть </a:t>
            </a:r>
            <a:r>
              <a:rPr lang="ru-RU" sz="1600" b="1" u="sng" dirty="0" smtClean="0">
                <a:solidFill>
                  <a:schemeClr val="tx1"/>
                </a:solidFill>
              </a:rPr>
              <a:t>равна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сумме строк в графах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из </a:t>
            </a:r>
            <a:r>
              <a:rPr lang="ru-RU" sz="1600" b="1" dirty="0">
                <a:solidFill>
                  <a:schemeClr val="tx1"/>
                </a:solidFill>
              </a:rPr>
              <a:t>ф.61,таб.1000,стр.1:60,</a:t>
            </a:r>
            <a:r>
              <a:rPr lang="ru-RU" sz="1600" b="1" dirty="0">
                <a:solidFill>
                  <a:srgbClr val="C00000"/>
                </a:solidFill>
              </a:rPr>
              <a:t>гр.06</a:t>
            </a:r>
            <a:r>
              <a:rPr lang="ru-RU" sz="1600" b="1" dirty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>
                <a:solidFill>
                  <a:srgbClr val="C00000"/>
                </a:solidFill>
              </a:rPr>
              <a:t>гр.07</a:t>
            </a:r>
            <a:r>
              <a:rPr lang="ru-RU" sz="1600" b="1" dirty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>
                <a:solidFill>
                  <a:srgbClr val="C00000"/>
                </a:solidFill>
              </a:rPr>
              <a:t>гр.08</a:t>
            </a:r>
            <a:r>
              <a:rPr lang="ru-RU" sz="1600" b="1" dirty="0">
                <a:solidFill>
                  <a:schemeClr val="tx1"/>
                </a:solidFill>
              </a:rPr>
              <a:t>+ф.61,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гр.09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гр.10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гр.11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гр.12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гр.13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гр.14</a:t>
            </a:r>
            <a:r>
              <a:rPr lang="ru-RU" sz="1600" b="1" dirty="0" smtClean="0">
                <a:solidFill>
                  <a:schemeClr val="tx1"/>
                </a:solidFill>
              </a:rPr>
              <a:t>+ф.61,таб.1000,стр.1:60,</a:t>
            </a:r>
            <a:r>
              <a:rPr lang="ru-RU" sz="1600" b="1" dirty="0" smtClean="0">
                <a:solidFill>
                  <a:srgbClr val="C00000"/>
                </a:solidFill>
              </a:rPr>
              <a:t>гр.15</a:t>
            </a:r>
            <a:endParaRPr lang="ru-RU" sz="1600" b="1" dirty="0">
              <a:solidFill>
                <a:srgbClr val="C0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Число пациентов с впервые в жизни установленным диагнозом </a:t>
            </a:r>
          </a:p>
          <a:p>
            <a:pPr algn="ctr"/>
            <a:r>
              <a:rPr lang="ru-RU" b="1" dirty="0"/>
              <a:t>ВИЧ-инфекции, число контактных лиц и вирусоносителей</a:t>
            </a:r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(1000)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565950"/>
              </p:ext>
            </p:extLst>
          </p:nvPr>
        </p:nvGraphicFramePr>
        <p:xfrm>
          <a:off x="215845" y="1485112"/>
          <a:ext cx="8425500" cy="31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229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55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491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6530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1298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3907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3907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3907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81298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360040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Формы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пол</a:t>
                      </a: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№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Стр.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Код</a:t>
                      </a:r>
                    </a:p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МКБ-10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Число пациентов с впервые в жизни установленным диагнозом ВИЧ-инфекции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2880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в том числе в возрасте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4088"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до 1 года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1-4 лет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60 лет и старше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3598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0000">
                <a:tc row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effectLst/>
                        </a:rPr>
                        <a:t>Зарегистрировано пациентов с болезнью, вызванной ВИЧ, всего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В20-В24</a:t>
                      </a:r>
                    </a:p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6028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5008">
                <a:tc rowSpan="2">
                  <a:txBody>
                    <a:bodyPr/>
                    <a:lstStyle/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число лиц с бессимптомным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инфекционным статусом,   </a:t>
                      </a:r>
                    </a:p>
                    <a:p>
                      <a:pPr algn="just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вызванным ВИЧ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/>
                        </a:rPr>
                        <a:t>Z21</a:t>
                      </a:r>
                      <a:endParaRPr lang="ru-RU" sz="12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5008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26762" y="4950104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5004048" y="3068960"/>
            <a:ext cx="432048" cy="144016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0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268760"/>
            <a:ext cx="841435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u="sng" dirty="0"/>
              <a:t>Для мужского населения, всего (В20-В24):</a:t>
            </a:r>
          </a:p>
          <a:p>
            <a:pPr algn="just"/>
            <a:r>
              <a:rPr lang="ru-RU" b="1" dirty="0"/>
              <a:t>Сумма граф ф.61,таб.1000,стр.1,</a:t>
            </a:r>
            <a:r>
              <a:rPr lang="ru-RU" b="1" dirty="0">
                <a:solidFill>
                  <a:srgbClr val="C00000"/>
                </a:solidFill>
              </a:rPr>
              <a:t>гр.05:15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граф в строках из ф.61,таб.1000,</a:t>
            </a:r>
            <a:r>
              <a:rPr lang="ru-RU" b="1" dirty="0">
                <a:solidFill>
                  <a:srgbClr val="C00000"/>
                </a:solidFill>
              </a:rPr>
              <a:t>стр.3+15+19+29+39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женского населения, всего (В20-В24):</a:t>
            </a:r>
          </a:p>
          <a:p>
            <a:pPr algn="just"/>
            <a:r>
              <a:rPr lang="ru-RU" b="1" dirty="0"/>
              <a:t>Сумма граф ф.61,таб.1000,стр.2,</a:t>
            </a:r>
            <a:r>
              <a:rPr lang="ru-RU" b="1" dirty="0">
                <a:solidFill>
                  <a:srgbClr val="C00000"/>
                </a:solidFill>
              </a:rPr>
              <a:t>гр.05:15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граф в строках из ф.61,таб.1000,</a:t>
            </a:r>
            <a:r>
              <a:rPr lang="ru-RU" b="1" dirty="0">
                <a:solidFill>
                  <a:srgbClr val="C00000"/>
                </a:solidFill>
              </a:rPr>
              <a:t>стр.4+16+20+30+40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ВИЧ с проявлениями в виде инфекционных и паразитарных болезней</a:t>
            </a:r>
          </a:p>
          <a:p>
            <a:pPr algn="just"/>
            <a:r>
              <a:rPr lang="ru-RU" b="1" u="sng" dirty="0"/>
              <a:t>(В20):</a:t>
            </a:r>
          </a:p>
          <a:p>
            <a:pPr algn="just"/>
            <a:r>
              <a:rPr lang="ru-RU" b="1" dirty="0"/>
              <a:t>Сумма строк ф.61,таб.1000,</a:t>
            </a:r>
            <a:r>
              <a:rPr lang="ru-RU" b="1" dirty="0">
                <a:solidFill>
                  <a:srgbClr val="C00000"/>
                </a:solidFill>
              </a:rPr>
              <a:t>стр.3+4,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 или равна</a:t>
            </a:r>
            <a:r>
              <a:rPr lang="ru-RU" b="1" dirty="0"/>
              <a:t> сумме строк из ф.61,таб.1000,</a:t>
            </a:r>
            <a:r>
              <a:rPr lang="ru-RU" b="1" dirty="0">
                <a:solidFill>
                  <a:srgbClr val="C00000"/>
                </a:solidFill>
              </a:rPr>
              <a:t>стр.5:14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/>
              <a:t> </a:t>
            </a:r>
            <a:r>
              <a:rPr lang="ru-RU" b="1" u="sng" dirty="0"/>
              <a:t>Для ВИЧ с проявлениями в виде злокачественных новообразований (В21):</a:t>
            </a:r>
          </a:p>
          <a:p>
            <a:pPr algn="just"/>
            <a:r>
              <a:rPr lang="ru-RU" b="1" dirty="0"/>
              <a:t>Сумма строк ф.61,таб.1000,</a:t>
            </a:r>
            <a:r>
              <a:rPr lang="ru-RU" b="1" dirty="0">
                <a:solidFill>
                  <a:srgbClr val="C00000"/>
                </a:solidFill>
              </a:rPr>
              <a:t>стр.15+16,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 или равна</a:t>
            </a:r>
            <a:r>
              <a:rPr lang="ru-RU" b="1" dirty="0"/>
              <a:t> сумме строк из ф.61,таб.1000,</a:t>
            </a:r>
            <a:r>
              <a:rPr lang="ru-RU" b="1" dirty="0">
                <a:solidFill>
                  <a:srgbClr val="C00000"/>
                </a:solidFill>
              </a:rPr>
              <a:t>стр.17:18</a:t>
            </a:r>
            <a:r>
              <a:rPr lang="ru-RU" b="1" dirty="0"/>
              <a:t>,гр.05:15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358495"/>
            <a:ext cx="834234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ВИЧ с проявлениями в виде других уточненных болезней (В22):</a:t>
            </a:r>
          </a:p>
          <a:p>
            <a:pPr algn="just"/>
            <a:r>
              <a:rPr lang="ru-RU" b="1" dirty="0"/>
              <a:t>Сумма строк ф.61,таб.1000,</a:t>
            </a:r>
            <a:r>
              <a:rPr lang="ru-RU" b="1" dirty="0">
                <a:solidFill>
                  <a:srgbClr val="C00000"/>
                </a:solidFill>
              </a:rPr>
              <a:t>стр.19+20,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строк из ф.61,таб.1000,</a:t>
            </a:r>
            <a:r>
              <a:rPr lang="ru-RU" b="1" dirty="0">
                <a:solidFill>
                  <a:srgbClr val="C00000"/>
                </a:solidFill>
              </a:rPr>
              <a:t>стр.21:28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ВИЧ с проявлениями в виде других состояний (В23):</a:t>
            </a:r>
          </a:p>
          <a:p>
            <a:pPr algn="just"/>
            <a:r>
              <a:rPr lang="ru-RU" b="1" dirty="0"/>
              <a:t>Сумма строк ф.61,таб.1000,</a:t>
            </a:r>
            <a:r>
              <a:rPr lang="ru-RU" b="1" dirty="0">
                <a:solidFill>
                  <a:srgbClr val="C00000"/>
                </a:solidFill>
              </a:rPr>
              <a:t>стр.29+30,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равна</a:t>
            </a:r>
            <a:r>
              <a:rPr lang="ru-RU" b="1" dirty="0"/>
              <a:t> сумме строк из ф.61,таб.1000,</a:t>
            </a:r>
            <a:r>
              <a:rPr lang="ru-RU" b="1" dirty="0">
                <a:solidFill>
                  <a:srgbClr val="C00000"/>
                </a:solidFill>
              </a:rPr>
              <a:t>стр.31:38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сельских жителей (мужчины)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стр.1,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стр.41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u="sng" dirty="0"/>
              <a:t>Для сельских жителей (женщины) (В20-В24):</a:t>
            </a:r>
          </a:p>
          <a:p>
            <a:pPr algn="just"/>
            <a:r>
              <a:rPr lang="ru-RU" b="1" dirty="0"/>
              <a:t>Строка ф.61,таб.1000,</a:t>
            </a:r>
            <a:r>
              <a:rPr lang="ru-RU" b="1" dirty="0">
                <a:solidFill>
                  <a:srgbClr val="C00000"/>
                </a:solidFill>
              </a:rPr>
              <a:t>стр.2,</a:t>
            </a:r>
            <a:r>
              <a:rPr lang="ru-RU" b="1" dirty="0"/>
              <a:t>гр.05:15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/>
              <a:t>должна быть </a:t>
            </a:r>
            <a:r>
              <a:rPr lang="ru-RU" b="1" u="sng" dirty="0"/>
              <a:t>больше</a:t>
            </a:r>
            <a:r>
              <a:rPr lang="ru-RU" b="1" dirty="0"/>
              <a:t> строки из ф.61,таб.1000,</a:t>
            </a:r>
            <a:r>
              <a:rPr lang="ru-RU" b="1" dirty="0">
                <a:solidFill>
                  <a:srgbClr val="C00000"/>
                </a:solidFill>
              </a:rPr>
              <a:t>стр.42</a:t>
            </a:r>
            <a:r>
              <a:rPr lang="ru-RU" b="1" dirty="0"/>
              <a:t>,гр.05:15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1670</TotalTime>
  <Words>4174</Words>
  <Application>Microsoft Office PowerPoint</Application>
  <PresentationFormat>Экран (4:3)</PresentationFormat>
  <Paragraphs>835</Paragraphs>
  <Slides>35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Шаблон презентации ЦНИИОИЗ</vt:lpstr>
      <vt:lpstr>1_Шаблон презентации ЦНИИОИЗ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stat</dc:creator>
  <cp:lastModifiedBy>stat</cp:lastModifiedBy>
  <cp:revision>131</cp:revision>
  <dcterms:created xsi:type="dcterms:W3CDTF">2017-12-06T11:47:10Z</dcterms:created>
  <dcterms:modified xsi:type="dcterms:W3CDTF">2017-12-11T17:19:49Z</dcterms:modified>
</cp:coreProperties>
</file>