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</p:sldMasterIdLst>
  <p:notesMasterIdLst>
    <p:notesMasterId r:id="rId34"/>
  </p:notesMasterIdLst>
  <p:handoutMasterIdLst>
    <p:handoutMasterId r:id="rId35"/>
  </p:handoutMasterIdLst>
  <p:sldIdLst>
    <p:sldId id="366" r:id="rId2"/>
    <p:sldId id="554" r:id="rId3"/>
    <p:sldId id="562" r:id="rId4"/>
    <p:sldId id="575" r:id="rId5"/>
    <p:sldId id="429" r:id="rId6"/>
    <p:sldId id="495" r:id="rId7"/>
    <p:sldId id="496" r:id="rId8"/>
    <p:sldId id="538" r:id="rId9"/>
    <p:sldId id="565" r:id="rId10"/>
    <p:sldId id="566" r:id="rId11"/>
    <p:sldId id="576" r:id="rId12"/>
    <p:sldId id="569" r:id="rId13"/>
    <p:sldId id="570" r:id="rId14"/>
    <p:sldId id="577" r:id="rId15"/>
    <p:sldId id="567" r:id="rId16"/>
    <p:sldId id="574" r:id="rId17"/>
    <p:sldId id="583" r:id="rId18"/>
    <p:sldId id="453" r:id="rId19"/>
    <p:sldId id="493" r:id="rId20"/>
    <p:sldId id="520" r:id="rId21"/>
    <p:sldId id="521" r:id="rId22"/>
    <p:sldId id="498" r:id="rId23"/>
    <p:sldId id="506" r:id="rId24"/>
    <p:sldId id="477" r:id="rId25"/>
    <p:sldId id="523" r:id="rId26"/>
    <p:sldId id="590" r:id="rId27"/>
    <p:sldId id="591" r:id="rId28"/>
    <p:sldId id="592" r:id="rId29"/>
    <p:sldId id="593" r:id="rId30"/>
    <p:sldId id="594" r:id="rId31"/>
    <p:sldId id="595" r:id="rId32"/>
    <p:sldId id="596" r:id="rId33"/>
  </p:sldIdLst>
  <p:sldSz cx="9144000" cy="6858000" type="screen4x3"/>
  <p:notesSz cx="6834188" cy="99790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8000"/>
    <a:srgbClr val="CCECFF"/>
    <a:srgbClr val="CCFFFF"/>
    <a:srgbClr val="FFF3CD"/>
    <a:srgbClr val="808000"/>
    <a:srgbClr val="CCCC00"/>
    <a:srgbClr val="FF99FF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50" autoAdjust="0"/>
    <p:restoredTop sz="86236" autoAdjust="0"/>
  </p:normalViewPr>
  <p:slideViewPr>
    <p:cSldViewPr>
      <p:cViewPr varScale="1">
        <p:scale>
          <a:sx n="81" d="100"/>
          <a:sy n="81" d="100"/>
        </p:scale>
        <p:origin x="-4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56"/>
    </p:cViewPr>
  </p:sorter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500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62275" cy="500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77375"/>
            <a:ext cx="2962275" cy="500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9477375"/>
            <a:ext cx="2962275" cy="500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78A9918-4339-4E2F-AAFE-707678F4F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500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0325" y="0"/>
            <a:ext cx="2962275" cy="500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7713"/>
            <a:ext cx="4992688" cy="3743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625" y="4740275"/>
            <a:ext cx="5468938" cy="4491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77375"/>
            <a:ext cx="2962275" cy="500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0325" y="9477375"/>
            <a:ext cx="2962275" cy="500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925" tIns="45962" rIns="91925" bIns="4596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7878D53-9274-4833-A042-47ECAB71F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2167F-45B7-4D36-980A-5135F908D5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39B5D-5D90-4F96-B680-841CF5C4E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7B972-5E94-4069-BC50-A335F78C9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2A4D4EF-C6F1-4625-B92F-E26BC6612C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97B36-3A24-4C6B-A060-FBD29F16D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7BDFD-D579-4433-A449-DAF85DE92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D22E5-8209-4E1C-877A-DA37E4527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0581178-E9D4-495D-9CD2-E056FDAC3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676E6-56BA-47F7-B57D-917772C53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50A0191-07E5-407C-9864-BF9584BFB8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C0E30B3-B381-4ACB-AD61-C6590A4F7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E9AB75F-C1DA-4374-AF01-9D73939DD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1" r:id="rId4"/>
    <p:sldLayoutId id="2147483690" r:id="rId5"/>
    <p:sldLayoutId id="2147483695" r:id="rId6"/>
    <p:sldLayoutId id="2147483689" r:id="rId7"/>
    <p:sldLayoutId id="2147483696" r:id="rId8"/>
    <p:sldLayoutId id="2147483697" r:id="rId9"/>
    <p:sldLayoutId id="2147483688" r:id="rId10"/>
    <p:sldLayoutId id="214748368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grigorova.n@serbsky.ru" TargetMode="External"/><Relationship Id="rId2" Type="http://schemas.openxmlformats.org/officeDocument/2006/relationships/hyperlink" Target="mailto:kirzhanova.v@serbsky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27075" y="368300"/>
            <a:ext cx="8416925" cy="23399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600" b="1" dirty="0" smtClean="0"/>
              <a:t>Составление статистических форм по наркологии за отчетный 2017 год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31800" y="3249613"/>
            <a:ext cx="7489825" cy="3284537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Киржанова Валентина Васильевна, д.м.н., зав. отд.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000" b="1" smtClean="0"/>
              <a:t>Григорова Наталья Ивановна, н.с.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altLang="ru-RU" sz="2000" smtClean="0"/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2000" smtClean="0"/>
              <a:t>Отделение эпидемиологии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altLang="ru-RU" sz="2000" smtClean="0"/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1600" smtClean="0"/>
              <a:t>ННЦ наркологии - филиал ФГБУ «НМИЦПН им. В.П.Сербского»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1600" smtClean="0"/>
              <a:t>Минздрава России   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endParaRPr lang="ru-RU" altLang="ru-RU" sz="1600" smtClean="0"/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1600" smtClean="0"/>
              <a:t>Москва, декабрь  2017 г.</a:t>
            </a:r>
          </a:p>
        </p:txBody>
      </p:sp>
      <p:sp>
        <p:nvSpPr>
          <p:cNvPr id="15363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7C1E6EF-F41E-489A-B853-D989114F7E42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6334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tx1"/>
                </a:solidFill>
                <a:latin typeface="+mn-lt"/>
              </a:rPr>
              <a:t>Продолжение 1 к таблице 2100</a:t>
            </a:r>
            <a:endParaRPr lang="ru-RU" b="1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7672388" cy="4913312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b="1" dirty="0" smtClean="0"/>
              <a:t>Основные принципы </a:t>
            </a:r>
            <a:r>
              <a:rPr lang="ru-RU" sz="1800" b="1" dirty="0"/>
              <a:t>формирования таблицы 2100 с 2016 г. изменены в соответствии с новым Порядком диспансерного наблюдения (Приложение № 6 </a:t>
            </a:r>
            <a:r>
              <a:rPr lang="ru-RU" sz="1800" b="1" dirty="0" smtClean="0"/>
              <a:t>к </a:t>
            </a:r>
            <a:r>
              <a:rPr lang="ru-RU" sz="1800" b="1" dirty="0"/>
              <a:t>письму </a:t>
            </a:r>
            <a:r>
              <a:rPr lang="ru-RU" sz="1800" b="1" dirty="0" smtClean="0"/>
              <a:t>МЗ РФ от </a:t>
            </a:r>
            <a:r>
              <a:rPr lang="ru-RU" sz="1800" b="1" dirty="0"/>
              <a:t>26.12.2016 № </a:t>
            </a:r>
            <a:r>
              <a:rPr lang="ru-RU" sz="1800" b="1" dirty="0" smtClean="0"/>
              <a:t>13-2/10/2-8390)</a:t>
            </a:r>
            <a:endParaRPr lang="ru-RU" sz="1800" b="1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1800" dirty="0"/>
              <a:t>В гр. 4 показывается  число наркологических пациентов, которые были взяты  под ДН в течение отчетного года:  1) пациенты с впервые в жизни установленным диагнозом наркологического расстройства; 2) переведенные из других наркологических (психоневрологических) организаций; 3) ранее обращавшиеся за наркологической помощью и впоследствии снятые  по какой-либо причине (стойкая ремиссия, в связи с переменой места жительства и т.п.) и вновь обратившиеся в связи с обострением </a:t>
            </a:r>
            <a:r>
              <a:rPr lang="ru-RU" sz="1800" dirty="0" smtClean="0"/>
              <a:t>заболевания или иными причинами. </a:t>
            </a:r>
            <a:endParaRPr lang="ru-RU" sz="1800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1800" dirty="0" smtClean="0"/>
              <a:t>В </a:t>
            </a:r>
            <a:r>
              <a:rPr lang="ru-RU" sz="1800" dirty="0"/>
              <a:t>гр. 5 включаются сведения о числе пациентов, которым диагноз наркологического расстройства был установлен впервые в жизни и которые выразили согласие на </a:t>
            </a:r>
            <a:r>
              <a:rPr lang="ru-RU" sz="1800" dirty="0" smtClean="0"/>
              <a:t>ДН.</a:t>
            </a:r>
          </a:p>
        </p:txBody>
      </p:sp>
      <p:sp>
        <p:nvSpPr>
          <p:cNvPr id="25603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DDA4783-3814-41A0-9BA9-AA3ADECE7ED4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6334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tx1"/>
                </a:solidFill>
                <a:latin typeface="+mn-lt"/>
              </a:rPr>
              <a:t>Продолжение 2 к таблице 2100</a:t>
            </a:r>
            <a:endParaRPr lang="ru-RU" b="1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7672388" cy="4913312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1800" dirty="0" smtClean="0"/>
              <a:t>В </a:t>
            </a:r>
            <a:r>
              <a:rPr lang="ru-RU" sz="1800" dirty="0"/>
              <a:t>гр. 6 показываются сведения о пациентах, снятых </a:t>
            </a:r>
            <a:r>
              <a:rPr lang="ru-RU" sz="1800" b="1" dirty="0"/>
              <a:t>с ДН </a:t>
            </a:r>
            <a:r>
              <a:rPr lang="ru-RU" sz="1800" dirty="0"/>
              <a:t>по причинам, регламентированным приказом МЗ РФ 1034н: </a:t>
            </a:r>
          </a:p>
          <a:p>
            <a:pPr marL="825750" indent="-28575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800" dirty="0"/>
              <a:t>подтвержденная стойкая ремиссия не менее трех лет у пациентов с диагнозом "синдром зависимости" (F1x.2); </a:t>
            </a:r>
          </a:p>
          <a:p>
            <a:pPr marL="825750" indent="-28575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800" dirty="0"/>
              <a:t>не менее года подтвержденной стойкой ремиссии у больных с диагнозом "употребление с вредными последствиями" (F1x.1);</a:t>
            </a:r>
          </a:p>
          <a:p>
            <a:pPr marL="825750" indent="-28575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800" dirty="0"/>
              <a:t>невозможность обеспечить осмотр больного, несмотря на все принимаемые меры, в течение 1 года;</a:t>
            </a:r>
          </a:p>
          <a:p>
            <a:pPr marL="825750" indent="-28575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800" dirty="0"/>
              <a:t>смерть пациента;</a:t>
            </a:r>
          </a:p>
          <a:p>
            <a:pPr marL="825750" indent="-28575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800" dirty="0"/>
              <a:t>осуждение пациента к лишению свободы на срок свыше 1 года;</a:t>
            </a:r>
          </a:p>
          <a:p>
            <a:pPr marL="825750" indent="-28575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800" dirty="0"/>
              <a:t>изменение пациентом постоянного места жительства с выездом за пределы обслуживаемой медицинской организации территории;</a:t>
            </a:r>
          </a:p>
          <a:p>
            <a:pPr marL="825750" indent="-285750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800" dirty="0"/>
              <a:t>письменного отказа пациента от диспансерного наблюдения</a:t>
            </a:r>
            <a:r>
              <a:rPr lang="ru-RU" sz="1800" dirty="0" smtClean="0"/>
              <a:t>.</a:t>
            </a:r>
          </a:p>
        </p:txBody>
      </p:sp>
      <p:sp>
        <p:nvSpPr>
          <p:cNvPr id="26627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F875687-ED3C-4728-9128-4FDF38F5C507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850188" cy="6334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tx1"/>
                </a:solidFill>
                <a:latin typeface="+mn-lt"/>
              </a:rPr>
              <a:t>Продолжение 3 к таблице 2100</a:t>
            </a:r>
            <a:endParaRPr lang="ru-RU" b="1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03350"/>
            <a:ext cx="7759700" cy="4870450"/>
          </a:xfrm>
        </p:spPr>
        <p:txBody>
          <a:bodyPr/>
          <a:lstStyle/>
          <a:p>
            <a:pPr eaLnBrk="1" hangingPunct="1"/>
            <a:r>
              <a:rPr lang="ru-RU" sz="1800" smtClean="0"/>
              <a:t>В гр. 7 ( из гр. 6) включаются сведения о снятых с ДН в связи с выздоровлением (длительным воздержанием).</a:t>
            </a:r>
          </a:p>
          <a:p>
            <a:pPr eaLnBrk="1" hangingPunct="1"/>
            <a:r>
              <a:rPr lang="ru-RU" sz="1800" smtClean="0"/>
              <a:t>В гр. 8 показывается число больных, которые продолжают находиться под ДН в данном учреждении на конец года. </a:t>
            </a:r>
          </a:p>
          <a:p>
            <a:pPr eaLnBrk="1" hangingPunct="1"/>
            <a:r>
              <a:rPr lang="ru-RU" sz="1800" smtClean="0"/>
              <a:t>В гр. 9 из общего числа больных, оставшихся под ДН на конец года (гр.8 т. 2100), следует показать число больных, имеющих группу инвалидности независимо от того, по психическому или соматическому заболеванию дана инвалидность. Строки 8-11 в гр.9 в соответствии с утверждённым Росстатом приказом №410 от 2013 г.</a:t>
            </a:r>
            <a:r>
              <a:rPr lang="ru-RU" smtClean="0"/>
              <a:t> </a:t>
            </a:r>
            <a:r>
              <a:rPr lang="ru-RU" sz="1800" smtClean="0"/>
              <a:t>заполнять не предусмотрено (закрещены). </a:t>
            </a:r>
            <a:r>
              <a:rPr lang="ru-RU" sz="1800" smtClean="0">
                <a:solidFill>
                  <a:srgbClr val="C00000"/>
                </a:solidFill>
              </a:rPr>
              <a:t>Просьба не заполнять эти строки!</a:t>
            </a:r>
          </a:p>
          <a:p>
            <a:pPr eaLnBrk="1" hangingPunct="1"/>
            <a:r>
              <a:rPr lang="ru-RU" sz="1800" smtClean="0"/>
              <a:t>В гр. 10 и 11 из общего числа больных, оставшихся под ДН на конец года, следует показать детей в возрасте 0-14 лет (графа 10) и детей-подростков 15-17 лет включительно (графа 11).</a:t>
            </a:r>
          </a:p>
        </p:txBody>
      </p:sp>
      <p:sp>
        <p:nvSpPr>
          <p:cNvPr id="27651" name="Номер слайда 5"/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B86384B-BA99-462E-A81C-A92B558DFA98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404813"/>
            <a:ext cx="8326438" cy="13589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b="1" dirty="0" smtClean="0">
                <a:latin typeface="+mn-lt"/>
              </a:rPr>
              <a:t/>
            </a:r>
            <a:br>
              <a:rPr lang="ru-RU" altLang="ru-RU" sz="2400" b="1" dirty="0" smtClean="0">
                <a:latin typeface="+mn-lt"/>
              </a:rPr>
            </a:br>
            <a:r>
              <a:rPr lang="ru-RU" altLang="ru-RU" sz="2800" b="1" dirty="0" smtClean="0">
                <a:solidFill>
                  <a:schemeClr val="tx1"/>
                </a:solidFill>
                <a:latin typeface="+mn-lt"/>
              </a:rPr>
              <a:t>Продолжение 4 к таблице 2100: проверочные алгоритмы проверки остаются без изменения по сравнению с 2015 годом:</a:t>
            </a:r>
            <a:endParaRPr lang="ru-RU" altLang="ru-RU" sz="2400" b="1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98650"/>
            <a:ext cx="8056563" cy="4591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0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0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/>
              <a:t>Внутритабличная проверка:</a:t>
            </a:r>
          </a:p>
          <a:p>
            <a:pPr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ru-RU" altLang="ru-RU" sz="2000" b="1" smtClean="0"/>
              <a:t>    </a:t>
            </a:r>
            <a:r>
              <a:rPr lang="ru-RU" altLang="ru-RU" sz="2000" smtClean="0"/>
              <a:t>строка 2 = строки 3+4+5 по всем графам; </a:t>
            </a:r>
          </a:p>
          <a:p>
            <a:pPr eaLnBrk="1" hangingPunct="1">
              <a:lnSpc>
                <a:spcPct val="90000"/>
              </a:lnSpc>
              <a:buFont typeface="Courier New" pitchFamily="49" charset="0"/>
              <a:buChar char="o"/>
            </a:pPr>
            <a:r>
              <a:rPr lang="ru-RU" altLang="ru-RU" sz="2000" smtClean="0"/>
              <a:t>    строка 11 </a:t>
            </a:r>
            <a:r>
              <a:rPr lang="ru-RU" altLang="ru-RU" sz="2000" b="1" smtClean="0"/>
              <a:t>=</a:t>
            </a:r>
            <a:r>
              <a:rPr lang="ru-RU" altLang="ru-RU" sz="2000" smtClean="0"/>
              <a:t> строки 1</a:t>
            </a:r>
            <a:r>
              <a:rPr lang="ru-RU" altLang="ru-RU" sz="2000" b="1" smtClean="0"/>
              <a:t>+</a:t>
            </a:r>
            <a:r>
              <a:rPr lang="ru-RU" altLang="ru-RU" sz="2000" smtClean="0"/>
              <a:t>2</a:t>
            </a:r>
            <a:r>
              <a:rPr lang="ru-RU" altLang="ru-RU" sz="2000" b="1" smtClean="0"/>
              <a:t>+</a:t>
            </a:r>
            <a:r>
              <a:rPr lang="ru-RU" altLang="ru-RU" sz="2000" smtClean="0"/>
              <a:t>6</a:t>
            </a:r>
            <a:r>
              <a:rPr lang="ru-RU" altLang="ru-RU" sz="2000" b="1" smtClean="0"/>
              <a:t>+</a:t>
            </a:r>
            <a:r>
              <a:rPr lang="ru-RU" altLang="ru-RU" sz="2000" smtClean="0"/>
              <a:t>7</a:t>
            </a:r>
            <a:r>
              <a:rPr lang="ru-RU" altLang="ru-RU" sz="2000" b="1" smtClean="0"/>
              <a:t>+</a:t>
            </a:r>
            <a:r>
              <a:rPr lang="ru-RU" altLang="ru-RU" sz="2000" smtClean="0"/>
              <a:t>8</a:t>
            </a:r>
            <a:r>
              <a:rPr lang="ru-RU" altLang="ru-RU" sz="2000" b="1" smtClean="0"/>
              <a:t>+</a:t>
            </a:r>
            <a:r>
              <a:rPr lang="ru-RU" altLang="ru-RU" sz="2000" smtClean="0"/>
              <a:t>9</a:t>
            </a:r>
            <a:r>
              <a:rPr lang="ru-RU" altLang="ru-RU" sz="2000" b="1" smtClean="0"/>
              <a:t>+</a:t>
            </a:r>
            <a:r>
              <a:rPr lang="ru-RU" altLang="ru-RU" sz="2000" smtClean="0"/>
              <a:t>10 по всем графам, </a:t>
            </a:r>
            <a:r>
              <a:rPr lang="ru-RU" altLang="ru-RU" sz="2000" smtClean="0">
                <a:solidFill>
                  <a:srgbClr val="FF0000"/>
                </a:solidFill>
              </a:rPr>
              <a:t>кроме   графы 9.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0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000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/>
              <a:t>Алгоритм межгодовой  проверки движения по стр.11 :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000" smtClean="0"/>
              <a:t>гр.8 стр. 11 за 2016 год + гр. 4 стр.11 2017 г. - гр. 6 стр.11 2017 г. = гр. 8 стр.11 2017 г.</a:t>
            </a:r>
          </a:p>
          <a:p>
            <a:pPr eaLnBrk="1" hangingPunct="1">
              <a:lnSpc>
                <a:spcPct val="80000"/>
              </a:lnSpc>
            </a:pPr>
            <a:endParaRPr lang="ru-RU" altLang="ru-RU" sz="2000" smtClean="0"/>
          </a:p>
        </p:txBody>
      </p:sp>
      <p:sp>
        <p:nvSpPr>
          <p:cNvPr id="28675" name="Номер слайда 5"/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C6D7DDC-F559-43A2-91FE-D8B3B0376366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404813"/>
            <a:ext cx="8326438" cy="45878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z="2200" b="1" cap="none" smtClean="0"/>
              <a:t/>
            </a:r>
            <a:br>
              <a:rPr lang="ru-RU" altLang="ru-RU" sz="2200" b="1" cap="none" smtClean="0"/>
            </a:br>
            <a:r>
              <a:rPr lang="ru-RU" altLang="ru-RU" sz="2400" b="1" cap="none" smtClean="0">
                <a:solidFill>
                  <a:schemeClr val="tx1"/>
                </a:solidFill>
              </a:rPr>
              <a:t>ПРОДОЛЖЕНИЕ 5 К ТАБЛИЦЕ 2100: АЛГОРИТМЫ ПРОВЕРКИ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54088"/>
            <a:ext cx="8281988" cy="5761037"/>
          </a:xfrm>
        </p:spPr>
        <p:txBody>
          <a:bodyPr/>
          <a:lstStyle/>
          <a:p>
            <a:pPr marL="457200" indent="-457200">
              <a:lnSpc>
                <a:spcPct val="80000"/>
              </a:lnSpc>
            </a:pPr>
            <a:r>
              <a:rPr lang="ru-RU" altLang="ru-RU" sz="1800" smtClean="0"/>
              <a:t>Что делать с пациентами, которые на конец 2015 г. находились на </a:t>
            </a:r>
            <a:r>
              <a:rPr lang="ru-RU" altLang="ru-RU" sz="1800" b="1" smtClean="0"/>
              <a:t>профилактическом учете с диагнозом «пагубное употребление», </a:t>
            </a:r>
            <a:r>
              <a:rPr lang="ru-RU" altLang="ru-RU" sz="1800" smtClean="0"/>
              <a:t>не были осмотрены (или сняты) в течение 2016 г. и были включены в отчет за 2016 г. в гр.8 т.2100?</a:t>
            </a:r>
          </a:p>
          <a:p>
            <a:pPr marL="457200" indent="-457200">
              <a:lnSpc>
                <a:spcPct val="80000"/>
              </a:lnSpc>
            </a:pPr>
            <a:r>
              <a:rPr lang="ru-RU" altLang="ru-RU" sz="1800" smtClean="0"/>
              <a:t>Возможны следующие варианты:</a:t>
            </a:r>
          </a:p>
          <a:p>
            <a:pPr marL="742950" lvl="1" indent="-285750">
              <a:lnSpc>
                <a:spcPct val="80000"/>
              </a:lnSpc>
            </a:pPr>
            <a:r>
              <a:rPr lang="ru-RU" altLang="ru-RU" sz="1800" smtClean="0"/>
              <a:t>Вариант 1. Пациент не явился на осмотр в 2017 г. Такой пациент снимается с наблюдения по одной из причин, регламентированной приказом 1034н МЗ РФ, </a:t>
            </a:r>
            <a:r>
              <a:rPr lang="ru-RU" altLang="ru-RU" sz="1800" b="1" smtClean="0"/>
              <a:t>но в гр.6 т.2100 (снятые) не показывается</a:t>
            </a:r>
            <a:r>
              <a:rPr lang="ru-RU" altLang="ru-RU" sz="1800" smtClean="0"/>
              <a:t>.</a:t>
            </a:r>
          </a:p>
          <a:p>
            <a:pPr marL="742950" lvl="1" indent="-285750">
              <a:lnSpc>
                <a:spcPct val="80000"/>
              </a:lnSpc>
            </a:pPr>
            <a:r>
              <a:rPr lang="ru-RU" altLang="ru-RU" sz="1800" smtClean="0"/>
              <a:t>Вариант 2. Пациент явился, был осмотрен в 2017 г. и дал согласие на ДН. Он должен быть взят под ДН и в таком случае включается в гр.4 т.2100 (как взятый впервые в данном году) и в гр.8 т.2100 (как состоящий под ДН на конец года), </a:t>
            </a:r>
            <a:r>
              <a:rPr lang="ru-RU" altLang="ru-RU" sz="1800" b="1" smtClean="0"/>
              <a:t>но не включается в гр.5. </a:t>
            </a:r>
            <a:endParaRPr lang="ru-RU" altLang="ru-RU" sz="1800" smtClean="0"/>
          </a:p>
          <a:p>
            <a:pPr marL="742950" lvl="1" indent="-285750">
              <a:lnSpc>
                <a:spcPct val="80000"/>
              </a:lnSpc>
            </a:pPr>
            <a:r>
              <a:rPr lang="ru-RU" altLang="ru-RU" sz="1800" smtClean="0"/>
              <a:t>Вариант 3. Пациент явился, был осмотрен в 2017 г. и не дал согласие на ДН. Такой пациент снимается с учета в соответствии с Приказом №1034н, </a:t>
            </a:r>
            <a:r>
              <a:rPr lang="ru-RU" altLang="ru-RU" sz="1800" b="1" smtClean="0"/>
              <a:t>но в гр.6 т.2100 (снятые) не показывается.</a:t>
            </a:r>
            <a:endParaRPr lang="ru-RU" altLang="ru-RU" sz="1800" smtClean="0"/>
          </a:p>
          <a:p>
            <a:pPr marL="457200" indent="-457200">
              <a:lnSpc>
                <a:spcPct val="80000"/>
              </a:lnSpc>
            </a:pPr>
            <a:r>
              <a:rPr lang="ru-RU" altLang="ru-RU" sz="1800" smtClean="0"/>
              <a:t>Внимание! За счет пациентов бывшей профилактической группы, которые были сняты заочно в 2017 г. или в связи с отказом от ДН (варианты 1 и 3) баланс с прошлым годом может не</a:t>
            </a:r>
            <a:r>
              <a:rPr lang="ru-RU" altLang="ru-RU" sz="1800" b="1" smtClean="0"/>
              <a:t> соблюдаться </a:t>
            </a:r>
            <a:r>
              <a:rPr lang="ru-RU" altLang="ru-RU" sz="1800" smtClean="0"/>
              <a:t>на число таких пациентов.</a:t>
            </a:r>
            <a:endParaRPr lang="ru-RU" altLang="ru-RU" sz="1800" b="1" smtClean="0"/>
          </a:p>
          <a:p>
            <a:pPr marL="457200" indent="-457200">
              <a:lnSpc>
                <a:spcPct val="80000"/>
              </a:lnSpc>
            </a:pPr>
            <a:r>
              <a:rPr lang="ru-RU" altLang="ru-RU" sz="1800" b="1" smtClean="0"/>
              <a:t>Данные о числе таких пациентов должны быть указаны в пояснительной записке к отчету</a:t>
            </a:r>
            <a:r>
              <a:rPr lang="ru-RU" altLang="ru-RU" sz="1800" smtClean="0"/>
              <a:t>. </a:t>
            </a:r>
          </a:p>
        </p:txBody>
      </p:sp>
      <p:sp>
        <p:nvSpPr>
          <p:cNvPr id="29699" name="Номер слайда 5"/>
          <p:cNvSpPr>
            <a:spLocks noGrp="1"/>
          </p:cNvSpPr>
          <p:nvPr>
            <p:ph type="sldNum" sz="quarter" idx="11"/>
          </p:nvPr>
        </p:nvSpPr>
        <p:spPr bwMode="auto">
          <a:xfrm>
            <a:off x="6553200" y="6245225"/>
            <a:ext cx="2133600" cy="47625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97BD23A-6110-4FE8-8C32-3B2556C036ED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404813"/>
            <a:ext cx="8326438" cy="7747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b="1" dirty="0" smtClean="0">
                <a:latin typeface="+mn-lt"/>
              </a:rPr>
              <a:t/>
            </a:r>
            <a:br>
              <a:rPr lang="ru-RU" altLang="ru-RU" sz="2400" b="1" dirty="0" smtClean="0">
                <a:latin typeface="+mn-lt"/>
              </a:rPr>
            </a:br>
            <a:r>
              <a:rPr lang="ru-RU" altLang="ru-RU" sz="2800" b="1" dirty="0" smtClean="0">
                <a:solidFill>
                  <a:schemeClr val="tx1"/>
                </a:solidFill>
                <a:latin typeface="+mn-lt"/>
              </a:rPr>
              <a:t>Продолжение 6 к таблице 2100: диагностические переходы</a:t>
            </a:r>
            <a:endParaRPr lang="ru-RU" altLang="ru-RU" sz="2400" b="1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85875"/>
            <a:ext cx="8507413" cy="52927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altLang="ru-RU" dirty="0" smtClean="0"/>
              <a:t>В таблице 2100 могут быть диагностические переходы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altLang="ru-RU" dirty="0" smtClean="0"/>
              <a:t>Диагностические </a:t>
            </a:r>
            <a:r>
              <a:rPr lang="ru-RU" altLang="ru-RU" dirty="0"/>
              <a:t>переходы должны быть </a:t>
            </a:r>
            <a:r>
              <a:rPr lang="ru-RU" altLang="ru-RU" dirty="0" smtClean="0"/>
              <a:t>логичными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altLang="ru-RU" b="1" dirty="0" smtClean="0"/>
              <a:t>Основные диагностические переходы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altLang="ru-RU" dirty="0" smtClean="0"/>
              <a:t>АП → синдром зависимости от алкоголя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altLang="ru-RU" dirty="0" smtClean="0"/>
              <a:t>Синдром </a:t>
            </a:r>
            <a:r>
              <a:rPr lang="ru-RU" altLang="ru-RU" dirty="0"/>
              <a:t>зависимости от </a:t>
            </a:r>
            <a:r>
              <a:rPr lang="ru-RU" altLang="ru-RU" dirty="0" smtClean="0"/>
              <a:t>алкоголя → АП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altLang="ru-RU" dirty="0" smtClean="0"/>
              <a:t>Пагубное </a:t>
            </a:r>
            <a:r>
              <a:rPr lang="ru-RU" altLang="ru-RU" dirty="0"/>
              <a:t>употребление  → </a:t>
            </a:r>
            <a:r>
              <a:rPr lang="ru-RU" altLang="ru-RU" dirty="0" smtClean="0"/>
              <a:t>синдром </a:t>
            </a:r>
            <a:r>
              <a:rPr lang="ru-RU" altLang="ru-RU" dirty="0"/>
              <a:t>зависимости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altLang="ru-RU" b="1" dirty="0" smtClean="0"/>
              <a:t>Крайне редко, </a:t>
            </a:r>
            <a:r>
              <a:rPr lang="ru-RU" altLang="ru-RU" b="1" dirty="0"/>
              <a:t>и только в случае диагностических </a:t>
            </a:r>
            <a:r>
              <a:rPr lang="ru-RU" altLang="ru-RU" b="1" dirty="0" smtClean="0"/>
              <a:t>ошибок</a:t>
            </a:r>
            <a:r>
              <a:rPr lang="ru-RU" altLang="ru-RU" dirty="0" smtClean="0"/>
              <a:t> синдром зависимости → пагубное употребление. </a:t>
            </a:r>
            <a:endParaRPr lang="ru-RU" alt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alt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CF975B4-9D98-4A46-871D-C746554A364F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404813"/>
            <a:ext cx="8326438" cy="7747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b="1" dirty="0" smtClean="0">
                <a:latin typeface="+mn-lt"/>
              </a:rPr>
              <a:t/>
            </a:r>
            <a:br>
              <a:rPr lang="ru-RU" altLang="ru-RU" sz="2400" b="1" dirty="0" smtClean="0">
                <a:latin typeface="+mn-lt"/>
              </a:rPr>
            </a:br>
            <a:r>
              <a:rPr lang="ru-RU" altLang="ru-RU" sz="2800" b="1" dirty="0" smtClean="0">
                <a:solidFill>
                  <a:schemeClr val="tx1"/>
                </a:solidFill>
                <a:latin typeface="+mn-lt"/>
              </a:rPr>
              <a:t>Продолжение 7 к таблице 2100: дополнительная информация</a:t>
            </a:r>
            <a:endParaRPr lang="ru-RU" altLang="ru-RU" sz="2400" b="1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7878763" cy="4949825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 typeface="Courier New" pitchFamily="49" charset="0"/>
              <a:buChar char="o"/>
            </a:pPr>
            <a:r>
              <a:rPr lang="ru-RU" altLang="ru-RU" b="1" smtClean="0"/>
              <a:t>Пациент, состоящий под ДН с диагнозом «алкогольный психоз» не может быть снят с ДН в связи с выздоровлением (длительным воздержанием). </a:t>
            </a:r>
          </a:p>
          <a:p>
            <a:pPr eaLnBrk="1" hangingPunct="1">
              <a:lnSpc>
                <a:spcPct val="110000"/>
              </a:lnSpc>
              <a:buFont typeface="Courier New" pitchFamily="49" charset="0"/>
              <a:buChar char="o"/>
            </a:pPr>
            <a:r>
              <a:rPr lang="ru-RU" altLang="ru-RU" smtClean="0"/>
              <a:t>Через год после диагностированного психоза пациенту следует изменить диагноз на «синдром зависимости от алкоголя (алкоголизм)». </a:t>
            </a:r>
          </a:p>
          <a:p>
            <a:pPr eaLnBrk="1" hangingPunct="1">
              <a:lnSpc>
                <a:spcPct val="110000"/>
              </a:lnSpc>
              <a:buFont typeface="Courier New" pitchFamily="49" charset="0"/>
              <a:buChar char="o"/>
            </a:pPr>
            <a:r>
              <a:rPr lang="ru-RU" altLang="ru-RU" smtClean="0"/>
              <a:t>Снятие таких пациентов с ДН осуществляется в соответствии с действующим Порядком диспансерного наблюдения.     </a:t>
            </a:r>
          </a:p>
          <a:p>
            <a:pPr eaLnBrk="1" hangingPunct="1">
              <a:lnSpc>
                <a:spcPct val="80000"/>
              </a:lnSpc>
            </a:pPr>
            <a:endParaRPr lang="ru-RU" altLang="ru-RU" sz="2000" smtClean="0"/>
          </a:p>
        </p:txBody>
      </p:sp>
      <p:sp>
        <p:nvSpPr>
          <p:cNvPr id="31747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0499016-02FC-4949-8C6F-15D70D92003E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404813"/>
            <a:ext cx="8326438" cy="11795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b="1" dirty="0" smtClean="0">
                <a:latin typeface="+mn-lt"/>
              </a:rPr>
              <a:t/>
            </a:r>
            <a:br>
              <a:rPr lang="ru-RU" altLang="ru-RU" sz="2400" b="1" dirty="0" smtClean="0">
                <a:latin typeface="+mn-lt"/>
              </a:rPr>
            </a:br>
            <a:r>
              <a:rPr lang="ru-RU" altLang="ru-RU" sz="2800" b="1" dirty="0" smtClean="0">
                <a:solidFill>
                  <a:schemeClr val="tx1"/>
                </a:solidFill>
                <a:latin typeface="+mn-lt"/>
              </a:rPr>
              <a:t>Продолжение 8 к таблице 2100: </a:t>
            </a:r>
            <a:r>
              <a:rPr lang="ru-RU" altLang="ru-RU" sz="2800" b="1" dirty="0" smtClean="0">
                <a:solidFill>
                  <a:srgbClr val="FF0000"/>
                </a:solidFill>
                <a:latin typeface="+mn-lt"/>
              </a:rPr>
              <a:t>изменение ранее действовавших алгоритмов проверок</a:t>
            </a:r>
            <a:endParaRPr lang="ru-RU" altLang="ru-RU" sz="24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54200"/>
            <a:ext cx="7878763" cy="47244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 typeface="Courier New" pitchFamily="49" charset="0"/>
              <a:buChar char="o"/>
            </a:pPr>
            <a:r>
              <a:rPr lang="ru-RU" altLang="ru-RU" b="1" smtClean="0"/>
              <a:t>Изменена межформенная проверка т.2000 ф.№11 и т.2100 ф.№37</a:t>
            </a:r>
            <a:r>
              <a:rPr lang="ru-RU" altLang="ru-RU" smtClean="0"/>
              <a:t>:  число пациентов с впервые в жизни установленным диагнозом наркологического расстройства в т.2000 ф.№11 по соответствующим диагностическим группам больше (в отдельных случаях на малых цифрах может наблюдаться равенство) числа пациентов, взятых под ДН (гр.5 т.2100 ф.№37).</a:t>
            </a:r>
          </a:p>
          <a:p>
            <a:pPr eaLnBrk="1" hangingPunct="1">
              <a:lnSpc>
                <a:spcPct val="80000"/>
              </a:lnSpc>
            </a:pPr>
            <a:endParaRPr lang="ru-RU" altLang="ru-RU" smtClean="0"/>
          </a:p>
        </p:txBody>
      </p:sp>
      <p:sp>
        <p:nvSpPr>
          <p:cNvPr id="32771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A336E95-BF5E-4CDF-8A94-5BF5C4A4089F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 bwMode="auto">
          <a:xfrm>
            <a:off x="385763" y="142875"/>
            <a:ext cx="8229600" cy="11255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200" b="1" cap="none" smtClean="0"/>
              <a:t>РАЗДЕЛ II. (2200) ДЕЯТЕЛЬНОСТЬ  ВРАЧЕЙ, ОСУЩЕСТВЛЯЮЩИХ АМБУЛАТОРНУЮ ПОМОЩЬ ПАЦИЕНТАМ НАРКОЛОГИЧЕСКОГО ПРОФИЛЯ</a:t>
            </a:r>
          </a:p>
        </p:txBody>
      </p:sp>
      <p:sp>
        <p:nvSpPr>
          <p:cNvPr id="33794" name="Объект 2"/>
          <p:cNvSpPr>
            <a:spLocks noGrp="1"/>
          </p:cNvSpPr>
          <p:nvPr>
            <p:ph sz="quarter" idx="1"/>
          </p:nvPr>
        </p:nvSpPr>
        <p:spPr>
          <a:xfrm>
            <a:off x="457200" y="1403350"/>
            <a:ext cx="8229600" cy="5040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/>
              <a:t>	</a:t>
            </a:r>
            <a:r>
              <a:rPr lang="ru-RU" sz="2200" b="1" smtClean="0"/>
              <a:t>Формирование таблицы 2200 осуществляется на основании ф.№39</a:t>
            </a:r>
            <a:r>
              <a:rPr lang="ru-RU" sz="1800" b="1" smtClean="0"/>
              <a:t>/у-02</a:t>
            </a:r>
            <a:r>
              <a:rPr lang="ru-RU" sz="1800" smtClean="0"/>
              <a:t> </a:t>
            </a:r>
            <a:r>
              <a:rPr lang="ru-RU" sz="2200" b="1" smtClean="0"/>
              <a:t> или ф.№025-1/у </a:t>
            </a:r>
          </a:p>
          <a:p>
            <a:pPr eaLnBrk="1" hangingPunct="1">
              <a:buFontTx/>
              <a:buNone/>
            </a:pPr>
            <a:r>
              <a:rPr lang="ru-RU" sz="2000" b="1" smtClean="0"/>
              <a:t>В строке 1 </a:t>
            </a:r>
            <a:r>
              <a:rPr lang="ru-RU" sz="2000" smtClean="0"/>
              <a:t>показываются занятые должности и посещения к психиатрам-наркологам, осуществляющих наблюдение и лечение пациентов (</a:t>
            </a:r>
            <a:r>
              <a:rPr lang="ru-RU" sz="2000" b="1" smtClean="0"/>
              <a:t>как взрослых, так и детей до 18 лет</a:t>
            </a:r>
            <a:r>
              <a:rPr lang="ru-RU" sz="2000" smtClean="0"/>
              <a:t>) на закрепленных участках или в районах обслуживания.</a:t>
            </a:r>
          </a:p>
          <a:p>
            <a:pPr eaLnBrk="1" hangingPunct="1"/>
            <a:r>
              <a:rPr lang="ru-RU" sz="2000" b="1" smtClean="0"/>
              <a:t>В строке 2 </a:t>
            </a:r>
            <a:r>
              <a:rPr lang="ru-RU" sz="2000" smtClean="0"/>
              <a:t>показываются занятые должности и посещения </a:t>
            </a:r>
            <a:r>
              <a:rPr lang="ru-RU" sz="2000" b="1" smtClean="0"/>
              <a:t>психиатров-наркологов</a:t>
            </a:r>
            <a:r>
              <a:rPr lang="ru-RU" sz="2000" smtClean="0"/>
              <a:t>, работающих в наркологических детско-подростковых кабинетах и осуществляющих наблюдение и лечение детей до 18 лет на закрепленных участках или в районах обслуживания. Сведения о деятельности этих врачей не следует дублировать в строке 1. </a:t>
            </a:r>
            <a:endParaRPr lang="en-US" sz="2000" smtClean="0"/>
          </a:p>
          <a:p>
            <a:pPr eaLnBrk="1" hangingPunct="1"/>
            <a:endParaRPr lang="ru-RU" sz="2000" smtClean="0"/>
          </a:p>
          <a:p>
            <a:pPr eaLnBrk="1" hangingPunct="1"/>
            <a:endParaRPr lang="ru-RU" sz="2000" smtClean="0"/>
          </a:p>
          <a:p>
            <a:pPr eaLnBrk="1" hangingPunct="1"/>
            <a:endParaRPr lang="ru-RU" sz="2000" smtClean="0"/>
          </a:p>
        </p:txBody>
      </p:sp>
      <p:sp>
        <p:nvSpPr>
          <p:cNvPr id="33795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F042D16-BA76-42DE-95EA-9E0105C0192C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03238"/>
            <a:ext cx="8229600" cy="63023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800" cap="none" smtClean="0"/>
              <a:t>	(</a:t>
            </a:r>
            <a:r>
              <a:rPr lang="ru-RU" sz="2800" b="1" cap="none" smtClean="0"/>
              <a:t>2200) ПРОДОЛЖЕНИЕ 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133475"/>
            <a:ext cx="8229600" cy="4992688"/>
          </a:xfrm>
        </p:spPr>
        <p:txBody>
          <a:bodyPr>
            <a:normAutofit fontScale="850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/>
              <a:t>В строки 1 и 2 </a:t>
            </a:r>
            <a:r>
              <a:rPr lang="ru-RU" b="1" dirty="0">
                <a:solidFill>
                  <a:srgbClr val="FF0000"/>
                </a:solidFill>
              </a:rPr>
              <a:t>не включаются </a:t>
            </a:r>
            <a:r>
              <a:rPr lang="ru-RU" b="1" dirty="0"/>
              <a:t>занятые должности наркологов, работающие в </a:t>
            </a:r>
            <a:r>
              <a:rPr lang="ru-RU" b="1" dirty="0" smtClean="0"/>
              <a:t>дневных стационарах, </a:t>
            </a:r>
            <a:r>
              <a:rPr lang="ru-RU" b="1" dirty="0"/>
              <a:t>в кабинетах платных услуг, в кабинетах анонимного лечения, в кабинетах экспертизы,  </a:t>
            </a:r>
            <a:r>
              <a:rPr lang="ru-RU" b="1" dirty="0" smtClean="0"/>
              <a:t>а также заведующих </a:t>
            </a:r>
            <a:r>
              <a:rPr lang="ru-RU" b="1" dirty="0"/>
              <a:t>отделениями, </a:t>
            </a:r>
            <a:r>
              <a:rPr lang="ru-RU" b="1" dirty="0" smtClean="0"/>
              <a:t>консультантов и иных наркологов, которые не ведут приема по территориальному принципу. </a:t>
            </a:r>
            <a:endParaRPr lang="ru-RU" b="1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В строке 3 </a:t>
            </a:r>
            <a:r>
              <a:rPr lang="ru-RU" dirty="0" smtClean="0"/>
              <a:t>показываются занятые должности и посещения психотерапевтов, работающих в  амбулаторных наркологических учреждениях и подразделениях и ведущих амбулаторный прием пациентов наркологического профиля.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В строке 4 </a:t>
            </a:r>
            <a:r>
              <a:rPr lang="ru-RU" dirty="0" smtClean="0"/>
              <a:t>показываются занятые должности психиатров-наркологов, осуществляющих амбулаторное  анонимное лечение и  (или) реабилитацию, а также их деятельность.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В строку 4 не включаются </a:t>
            </a:r>
            <a:r>
              <a:rPr lang="ru-RU" dirty="0" smtClean="0"/>
              <a:t>занятые должности и деятельность наркологов в кабинетах платных услуг.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600" dirty="0" smtClean="0"/>
              <a:t>                                                                                                                                      </a:t>
            </a:r>
            <a:endParaRPr lang="ru-RU" dirty="0" smtClean="0"/>
          </a:p>
        </p:txBody>
      </p:sp>
      <p:sp>
        <p:nvSpPr>
          <p:cNvPr id="34819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5B40FD9-5D4E-4C41-877A-2AA186A02711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 bwMode="auto">
          <a:xfrm>
            <a:off x="657225" y="188913"/>
            <a:ext cx="8229600" cy="193516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cap="none" smtClean="0">
                <a:solidFill>
                  <a:schemeClr val="tx1"/>
                </a:solidFill>
              </a:rPr>
              <a:t>ФОРМА 11</a:t>
            </a:r>
            <a:br>
              <a:rPr lang="ru-RU" altLang="ru-RU" cap="none" smtClean="0">
                <a:solidFill>
                  <a:schemeClr val="tx1"/>
                </a:solidFill>
              </a:rPr>
            </a:br>
            <a:r>
              <a:rPr lang="ru-RU" altLang="ru-RU" cap="none" smtClean="0">
                <a:solidFill>
                  <a:schemeClr val="tx1"/>
                </a:solidFill>
              </a:rPr>
              <a:t>«СВЕДЕНИЯ О ЗАБОЛЕВАНИЯХ НАРКОЛОГИЧЕСКИМИ РАССТРОЙСТВАМИ»</a:t>
            </a:r>
            <a:endParaRPr lang="ru-RU" cap="none" smtClean="0">
              <a:solidFill>
                <a:schemeClr val="tx1"/>
              </a:solidFill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14563"/>
            <a:ext cx="8229600" cy="382428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Courier New" pitchFamily="49" charset="0"/>
              <a:buChar char="o"/>
            </a:pPr>
            <a:r>
              <a:rPr lang="ru-RU" altLang="ru-RU" sz="2600" smtClean="0"/>
              <a:t>Форма 11 имеет в своем составе 3 таблицы: 1000, 2000 и 4000.</a:t>
            </a:r>
          </a:p>
          <a:p>
            <a:pPr eaLnBrk="1" hangingPunct="1">
              <a:spcBef>
                <a:spcPct val="0"/>
              </a:spcBef>
              <a:buFont typeface="Courier New" pitchFamily="49" charset="0"/>
              <a:buChar char="o"/>
            </a:pPr>
            <a:r>
              <a:rPr lang="ru-RU" altLang="ru-RU" sz="2600" smtClean="0"/>
              <a:t>Таблицы 1000 и 2000 заполняется на основании данных ф.№030-1/у-02 или ф.№025-1/у.</a:t>
            </a:r>
          </a:p>
          <a:p>
            <a:pPr eaLnBrk="1" hangingPunct="1">
              <a:spcBef>
                <a:spcPct val="0"/>
              </a:spcBef>
              <a:buFont typeface="Courier New" pitchFamily="49" charset="0"/>
              <a:buChar char="o"/>
            </a:pPr>
            <a:r>
              <a:rPr lang="ru-RU" altLang="ru-RU" sz="2600" smtClean="0"/>
              <a:t> Таблица 4000 может быть заполнена на основании данных ф.№030-1/у-02 или на основании данных из амбулаторной и/б.</a:t>
            </a:r>
          </a:p>
          <a:p>
            <a:pPr eaLnBrk="1" hangingPunct="1">
              <a:spcBef>
                <a:spcPct val="0"/>
              </a:spcBef>
              <a:buFont typeface="Courier New" pitchFamily="49" charset="0"/>
              <a:buChar char="o"/>
            </a:pPr>
            <a:r>
              <a:rPr lang="ru-RU" altLang="ru-RU" sz="2600" smtClean="0">
                <a:latin typeface="Arial" charset="0"/>
              </a:rPr>
              <a:t> </a:t>
            </a:r>
            <a:endParaRPr lang="ru-RU" altLang="ru-RU" sz="2600" smtClean="0"/>
          </a:p>
          <a:p>
            <a:pPr eaLnBrk="1" hangingPunct="1">
              <a:spcBef>
                <a:spcPct val="0"/>
              </a:spcBef>
              <a:buFont typeface="Courier New" pitchFamily="49" charset="0"/>
              <a:buChar char="o"/>
            </a:pPr>
            <a:endParaRPr lang="ru-RU" altLang="ru-RU" sz="2600" smtClean="0"/>
          </a:p>
        </p:txBody>
      </p:sp>
      <p:sp>
        <p:nvSpPr>
          <p:cNvPr id="16387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E8E002E-D10F-4B46-B669-0A2A83F9D977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142875"/>
            <a:ext cx="8229600" cy="90011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200" b="1" cap="none" smtClean="0">
                <a:solidFill>
                  <a:schemeClr val="tx1"/>
                </a:solidFill>
              </a:rPr>
              <a:t>ОСНОВНЫЕ  АЛГОРИТМЫ ПРОВЕРОК ТАБЛИЦЫ 2300 «СОСТАВ БОЛЬНЫХ В СТАЦИОНАРЕ»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06375" y="1133475"/>
            <a:ext cx="8480425" cy="54006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1700" b="1" smtClean="0"/>
              <a:t>Межгодовая  проверка движения:</a:t>
            </a:r>
            <a:r>
              <a:rPr lang="ru-RU" altLang="ru-RU" sz="1700" b="1" smtClean="0">
                <a:solidFill>
                  <a:srgbClr val="C00000"/>
                </a:solidFill>
              </a:rPr>
              <a:t> </a:t>
            </a:r>
            <a:r>
              <a:rPr lang="ru-RU" altLang="ru-RU" sz="1700" smtClean="0"/>
              <a:t>осталось на конец прошлого года (графа</a:t>
            </a:r>
            <a:r>
              <a:rPr lang="ru-RU" altLang="ru-RU" sz="1700" b="1" smtClean="0"/>
              <a:t> </a:t>
            </a:r>
            <a:r>
              <a:rPr lang="ru-RU" altLang="ru-RU" sz="1700" smtClean="0"/>
              <a:t>13)</a:t>
            </a:r>
            <a:r>
              <a:rPr lang="ru-RU" altLang="ru-RU" sz="1700" b="1" smtClean="0"/>
              <a:t> +</a:t>
            </a:r>
            <a:r>
              <a:rPr lang="ru-RU" altLang="ru-RU" sz="1700" smtClean="0"/>
              <a:t> поступило в отчетном году  (графа 4)</a:t>
            </a:r>
            <a:r>
              <a:rPr lang="ru-RU" altLang="ru-RU" sz="1700" b="1" smtClean="0"/>
              <a:t> –</a:t>
            </a:r>
            <a:r>
              <a:rPr lang="ru-RU" altLang="ru-RU" sz="1700" smtClean="0"/>
              <a:t> выбыло в отчетном году (графа 10)</a:t>
            </a:r>
            <a:r>
              <a:rPr lang="ru-RU" altLang="ru-RU" sz="1700" b="1" smtClean="0"/>
              <a:t> =</a:t>
            </a:r>
            <a:r>
              <a:rPr lang="ru-RU" altLang="ru-RU" sz="1700" smtClean="0"/>
              <a:t> осталось на конец отчетного года (графа 13).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smtClean="0"/>
              <a:t>Проверка движения с прошлым годом проводится по всем строкам.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smtClean="0"/>
              <a:t>Диагностические переходы возможны только за счет больных, которые остались в стационаре на конец прошлого года.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smtClean="0"/>
              <a:t>На уровне самостоятельного наркологического стационара проверка межгодового движения по </a:t>
            </a:r>
            <a:r>
              <a:rPr lang="ru-RU" sz="1700" b="1" smtClean="0"/>
              <a:t>сумме строк 18 и 22 </a:t>
            </a:r>
            <a:r>
              <a:rPr lang="ru-RU" sz="1700" smtClean="0"/>
              <a:t>должна давать нулевой результат. 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smtClean="0"/>
              <a:t>В случае, если наркологическое подразделение входит в состав психиатрической МО или многопрофильного стационара, то возможно нарушение движения больных за счет перехода в другую нозологию при переводе из наркологического отделения в другие и обратно. Просьба отразить в пояснительной записке  к отчету. 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smtClean="0"/>
              <a:t>Движение с прошлым годом по </a:t>
            </a:r>
            <a:r>
              <a:rPr lang="ru-RU" sz="1700" b="1" smtClean="0"/>
              <a:t>строкам 19-21 (женщины) </a:t>
            </a:r>
            <a:r>
              <a:rPr lang="ru-RU" sz="1700" smtClean="0"/>
              <a:t>должно координироваться с движением по итоговым строкам 18-22. В ряде регионов межгодовое движение по строкам 18-22 не нарушено, а по строкам 19-21 </a:t>
            </a:r>
            <a:r>
              <a:rPr lang="ru-RU" altLang="ru-RU" sz="1700" b="1" smtClean="0"/>
              <a:t>–</a:t>
            </a:r>
            <a:r>
              <a:rPr lang="ru-RU" sz="1700" smtClean="0"/>
              <a:t> нарушено, в таком случае необходимо пояснение, почему это произошло. </a:t>
            </a:r>
          </a:p>
          <a:p>
            <a:pPr eaLnBrk="1" hangingPunct="1">
              <a:lnSpc>
                <a:spcPct val="90000"/>
              </a:lnSpc>
            </a:pPr>
            <a:r>
              <a:rPr lang="ru-RU" sz="1700" smtClean="0"/>
              <a:t>Движение с прошлым годом по </a:t>
            </a:r>
            <a:r>
              <a:rPr lang="ru-RU" sz="1700" b="1" smtClean="0"/>
              <a:t>строке 23 (ПИН) </a:t>
            </a:r>
            <a:r>
              <a:rPr lang="ru-RU" sz="1700" smtClean="0"/>
              <a:t>должно координироваться с движением по строкам 6, 8 и 16 и итоговой строке 18.         </a:t>
            </a:r>
          </a:p>
          <a:p>
            <a:pPr eaLnBrk="1" hangingPunct="1">
              <a:lnSpc>
                <a:spcPct val="60000"/>
              </a:lnSpc>
            </a:pPr>
            <a:endParaRPr lang="ru-RU" sz="1700" smtClean="0"/>
          </a:p>
        </p:txBody>
      </p:sp>
      <p:sp>
        <p:nvSpPr>
          <p:cNvPr id="35843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02E2055-FA00-4CD7-B0C9-DD19C589B2F7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/>
              <a:t>(2300) Продолжение 1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 	</a:t>
            </a:r>
            <a:r>
              <a:rPr lang="ru-RU" b="1" dirty="0" smtClean="0">
                <a:solidFill>
                  <a:srgbClr val="C00000"/>
                </a:solidFill>
              </a:rPr>
              <a:t>Внимание!</a:t>
            </a:r>
          </a:p>
          <a:p>
            <a:pPr marL="0" indent="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/>
              <a:t>Психозы</a:t>
            </a:r>
            <a:r>
              <a:rPr lang="ru-RU" dirty="0" smtClean="0"/>
              <a:t>, развившиеся </a:t>
            </a:r>
            <a:r>
              <a:rPr lang="ru-RU" b="1" dirty="0" smtClean="0"/>
              <a:t>на фоне острой интоксикации</a:t>
            </a:r>
            <a:r>
              <a:rPr lang="ru-RU" dirty="0" smtClean="0"/>
              <a:t> должны быть показаны в соответствующих строках: 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алкогольные психозы –  в строке 1, 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психотические расстройства вследствие употребления наркотиков  – в строке 6,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 психотические расстройства вследствие употребления ненаркотических ПАВ – в строке 7.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Не следует показывать психозы, резвившиеся на фоне острой интоксикации в строках 15, 16 и 17, т.к. код по МКБ 10 в таких случаях устанавливается по более значимому заболеванию, каким является психоз.               </a:t>
            </a:r>
            <a:endParaRPr lang="ru-RU" sz="1600" dirty="0" smtClean="0"/>
          </a:p>
        </p:txBody>
      </p:sp>
      <p:sp>
        <p:nvSpPr>
          <p:cNvPr id="36867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69869AD-E304-48CD-8583-37FBE0D746FF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84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	(2300) продолжение 2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22288" y="819150"/>
            <a:ext cx="7964487" cy="57150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ru-RU" sz="2200" b="1" smtClean="0"/>
              <a:t>В строке 22 показываются сведения</a:t>
            </a:r>
            <a:r>
              <a:rPr lang="ru-RU" sz="2200" smtClean="0"/>
              <a:t>: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Char char="Ø"/>
            </a:pPr>
            <a:r>
              <a:rPr lang="ru-RU" sz="2200" smtClean="0"/>
              <a:t> о больных психическими расстройствами, госпитализированных на наркологические койки (код по МКБ-10 - </a:t>
            </a:r>
            <a:r>
              <a:rPr lang="en-US" sz="2200" smtClean="0"/>
              <a:t>F</a:t>
            </a:r>
            <a:r>
              <a:rPr lang="ru-RU" sz="2200" smtClean="0"/>
              <a:t>0</a:t>
            </a:r>
            <a:r>
              <a:rPr lang="en-US" sz="2200" smtClean="0"/>
              <a:t>0-F09; F20-F99</a:t>
            </a:r>
            <a:r>
              <a:rPr lang="ru-RU" sz="2200" smtClean="0"/>
              <a:t>)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Char char="Ø"/>
            </a:pPr>
            <a:r>
              <a:rPr lang="ru-RU" sz="2200" smtClean="0"/>
              <a:t>о пациентах, которые находились на наркологических койках с целью обследования и у которых наркологический диагноз не подтвердился (класс </a:t>
            </a:r>
            <a:r>
              <a:rPr lang="en-US" sz="2200" smtClean="0"/>
              <a:t>Z</a:t>
            </a:r>
            <a:r>
              <a:rPr lang="ru-RU" sz="2200" smtClean="0"/>
              <a:t>)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Char char="Ø"/>
            </a:pPr>
            <a:r>
              <a:rPr lang="ru-RU" sz="2200" smtClean="0"/>
              <a:t>о других пациентах с непрофильными заболеваниями, у которых отсутствует наркологическое расстройство.</a:t>
            </a:r>
          </a:p>
          <a:p>
            <a:pPr eaLnBrk="1" hangingPunct="1">
              <a:lnSpc>
                <a:spcPct val="70000"/>
              </a:lnSpc>
            </a:pPr>
            <a:r>
              <a:rPr lang="ru-RU" sz="2200" b="1" smtClean="0"/>
              <a:t>В таблице 2300 ф.№37 </a:t>
            </a:r>
            <a:r>
              <a:rPr lang="ru-RU" sz="2200" smtClean="0">
                <a:solidFill>
                  <a:srgbClr val="CC0000"/>
                </a:solidFill>
              </a:rPr>
              <a:t>умершие пациенты</a:t>
            </a:r>
            <a:r>
              <a:rPr lang="ru-RU" sz="2200" b="1" smtClean="0"/>
              <a:t> </a:t>
            </a:r>
            <a:r>
              <a:rPr lang="ru-RU" sz="2200" smtClean="0"/>
              <a:t>распределяются в соответствии </a:t>
            </a:r>
            <a:r>
              <a:rPr lang="ru-RU" sz="2200" smtClean="0">
                <a:solidFill>
                  <a:srgbClr val="CC0000"/>
                </a:solidFill>
              </a:rPr>
              <a:t>с основным наркологическим диагнозом</a:t>
            </a:r>
            <a:r>
              <a:rPr lang="ru-RU" sz="2200" smtClean="0"/>
              <a:t>, по поводу которого они проходили лечение в наркологическом (психиатрическом) стационаре. </a:t>
            </a:r>
          </a:p>
          <a:p>
            <a:pPr eaLnBrk="1" hangingPunct="1">
              <a:lnSpc>
                <a:spcPct val="70000"/>
              </a:lnSpc>
            </a:pPr>
            <a:r>
              <a:rPr lang="ru-RU" sz="2200" smtClean="0"/>
              <a:t>В отличие от ф.№37, </a:t>
            </a:r>
            <a:r>
              <a:rPr lang="ru-RU" sz="2200" b="1" smtClean="0"/>
              <a:t>в ф.№14 </a:t>
            </a:r>
            <a:r>
              <a:rPr lang="ru-RU" sz="2200" smtClean="0"/>
              <a:t>«Сведения о деятельности подразделений медицинской организации, оказывающих медицинскую помощь в стационарных условиях»</a:t>
            </a:r>
            <a:r>
              <a:rPr lang="ru-RU" sz="2200" b="1" smtClean="0"/>
              <a:t> </a:t>
            </a:r>
            <a:r>
              <a:rPr lang="ru-RU" sz="2200" smtClean="0">
                <a:solidFill>
                  <a:srgbClr val="CC0000"/>
                </a:solidFill>
              </a:rPr>
              <a:t>умершие пациенты</a:t>
            </a:r>
            <a:r>
              <a:rPr lang="ru-RU" sz="2200" smtClean="0"/>
              <a:t> распределяются по другому принципу - в соответствии </a:t>
            </a:r>
            <a:r>
              <a:rPr lang="ru-RU" sz="2200" smtClean="0">
                <a:solidFill>
                  <a:srgbClr val="CC0000"/>
                </a:solidFill>
              </a:rPr>
              <a:t>с основной причиной смерти</a:t>
            </a:r>
            <a:r>
              <a:rPr lang="ru-RU" sz="2200" smtClean="0"/>
              <a:t>.</a:t>
            </a:r>
          </a:p>
        </p:txBody>
      </p:sp>
      <p:sp>
        <p:nvSpPr>
          <p:cNvPr id="37891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A013332-B866-4C01-8601-521A64842A52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altLang="ru-RU" sz="1400"/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01675" y="274638"/>
            <a:ext cx="7527925" cy="7096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/>
              <a:t>(2300) Продолжение 4</a:t>
            </a:r>
            <a:endParaRPr lang="ru-RU" altLang="ru-RU" sz="2800" b="1" dirty="0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5763" y="1089025"/>
            <a:ext cx="7843837" cy="5037138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ru-RU" altLang="ru-RU" sz="2100" smtClean="0"/>
              <a:t>В строку 23 включены сведения о потребителях инъекционных наркотиков (ПИН). Следует отметить, что употребление наркотиков инъекционным способом – это не диагноз, а способ употребления ПАВ. Поэтому заполнение строки 23 имеет особенности. </a:t>
            </a:r>
          </a:p>
          <a:p>
            <a:pPr eaLnBrk="1" hangingPunct="1">
              <a:lnSpc>
                <a:spcPct val="70000"/>
              </a:lnSpc>
            </a:pPr>
            <a:r>
              <a:rPr lang="ru-RU" altLang="ru-RU" sz="2100" smtClean="0"/>
              <a:t>При составлении отчета следует иметь ввиду, что ПИН при снижении доступности наркотика, употребляемого ими инъекционным способом, могут переходить на другие ПАВ, как правило, на алкоголь. В результате этого у больного возможно развитие алкогольного психоза, и в таблице 2300 его следует показывать как пациента с АП в строке 1. При этом, если на основании осмотра и лабораторных исследований подтверждается употребление наркотиков инъекционным способом, такой пациент должен быть показан также в строке 23.</a:t>
            </a:r>
          </a:p>
          <a:p>
            <a:pPr eaLnBrk="1" hangingPunct="1">
              <a:lnSpc>
                <a:spcPct val="70000"/>
              </a:lnSpc>
            </a:pPr>
            <a:r>
              <a:rPr lang="ru-RU" altLang="ru-RU" sz="2100" b="1" smtClean="0">
                <a:solidFill>
                  <a:srgbClr val="FF0000"/>
                </a:solidFill>
              </a:rPr>
              <a:t>Информация для психиатрических учреждений!</a:t>
            </a:r>
            <a:r>
              <a:rPr lang="ru-RU" altLang="ru-RU" sz="2100" smtClean="0"/>
              <a:t> Следует отметить, что ПИН, госпитализированные на психиатрические койки с основным диагнозом психического расстройства и сопутствующим диагнозом «наркомания» (коды по МКБ-10 F11-F19) в строки 22-23 таблицы 2300 формы №37 </a:t>
            </a:r>
            <a:r>
              <a:rPr lang="ru-RU" altLang="ru-RU" sz="2100" b="1" smtClean="0"/>
              <a:t>не включаются.</a:t>
            </a:r>
          </a:p>
        </p:txBody>
      </p:sp>
      <p:sp>
        <p:nvSpPr>
          <p:cNvPr id="3891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B9B798A-7921-4D2A-86AB-47B310C2F76A}" type="slidenum">
              <a:rPr lang="ru-RU" smtClean="0"/>
              <a:pPr/>
              <a:t>23</a:t>
            </a:fld>
            <a:endParaRPr lang="ru-RU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 bwMode="auto">
          <a:xfrm>
            <a:off x="431800" y="368300"/>
            <a:ext cx="8229600" cy="18462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200" b="1" cap="none" smtClean="0"/>
              <a:t>РАЗДЕЛ </a:t>
            </a:r>
            <a:r>
              <a:rPr lang="en-US" sz="2200" b="1" cap="none" smtClean="0"/>
              <a:t>VII</a:t>
            </a:r>
            <a:r>
              <a:rPr lang="ru-RU" sz="2200" b="1" cap="none" smtClean="0"/>
              <a:t>.</a:t>
            </a:r>
            <a:r>
              <a:rPr lang="en-US" sz="2200" b="1" cap="none" smtClean="0"/>
              <a:t> </a:t>
            </a:r>
            <a:r>
              <a:rPr lang="ru-RU" sz="2200" b="1" cap="none" smtClean="0"/>
              <a:t>(2700) СВЕДЕНИЯ О РЕАБИЛИТАЦИОННЫХ ЦЕНТРАХ  И ОТДЕЛЕНИЯХ МЕДИКО-СОЦИАЛЬНОЙ РЕАБИЛИТАЦИИ ДЛЯ НАРКОЛОГИЧЕСКИХ ПАЦИЕНТОВ</a:t>
            </a:r>
          </a:p>
        </p:txBody>
      </p:sp>
      <p:sp>
        <p:nvSpPr>
          <p:cNvPr id="39938" name="Объект 2"/>
          <p:cNvSpPr>
            <a:spLocks noGrp="1"/>
          </p:cNvSpPr>
          <p:nvPr>
            <p:ph sz="quarter" idx="1"/>
          </p:nvPr>
        </p:nvSpPr>
        <p:spPr>
          <a:xfrm>
            <a:off x="611188" y="2214563"/>
            <a:ext cx="8229600" cy="40941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smtClean="0"/>
              <a:t>	</a:t>
            </a:r>
            <a:r>
              <a:rPr lang="ru-RU" b="1" smtClean="0"/>
              <a:t>Межгодовая проверка</a:t>
            </a:r>
          </a:p>
          <a:p>
            <a:pPr eaLnBrk="1" hangingPunct="1"/>
            <a:r>
              <a:rPr lang="ru-RU" smtClean="0"/>
              <a:t>С 2014 года по таблице заложены межгодовые проверки по всем строкам и графам таблицы.</a:t>
            </a:r>
          </a:p>
          <a:p>
            <a:pPr eaLnBrk="1" hangingPunct="1"/>
            <a:r>
              <a:rPr lang="ru-RU" smtClean="0"/>
              <a:t>В связи  с пристальным вниманием Минздрава России к реабилитационному процессу в наркологии убедительная просьба изменения в структуре реабилитационной сети пояснять </a:t>
            </a:r>
            <a:r>
              <a:rPr lang="ru-RU" b="1" smtClean="0"/>
              <a:t>письменно</a:t>
            </a:r>
            <a:r>
              <a:rPr lang="ru-RU" smtClean="0"/>
              <a:t> в приложении к отчетам (копию приказа по учреждению по изменению числа отделений, коечного фонда и т.п.).</a:t>
            </a:r>
          </a:p>
        </p:txBody>
      </p:sp>
      <p:sp>
        <p:nvSpPr>
          <p:cNvPr id="39939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77400FA-4065-421F-9BFC-01E972895999}" type="slidenum">
              <a:rPr lang="ru-RU" smtClean="0"/>
              <a:pPr/>
              <a:t>24</a:t>
            </a:fld>
            <a:endParaRPr lang="ru-RU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84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/>
              <a:t>(2700) </a:t>
            </a:r>
            <a:r>
              <a:rPr lang="ru-RU" sz="2800" b="1" dirty="0" smtClean="0"/>
              <a:t>Продолжение 2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06375" y="908050"/>
            <a:ext cx="8731250" cy="54911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700" b="1" smtClean="0"/>
              <a:t>	</a:t>
            </a:r>
            <a:r>
              <a:rPr lang="ru-RU" sz="1800" b="1" smtClean="0"/>
              <a:t>Приказ Министерства здравоохранения РФ от 16 декабря 2014 г. № 843н  «О внесении изменений в номенклатуру коечного фонда по профилям медицинской помощи», утвержденную приказом Министерства здравоохранения и социального развития Российской Федерации от 17 мая 2012 г.</a:t>
            </a:r>
          </a:p>
          <a:p>
            <a:pPr eaLnBrk="1" hangingPunct="1">
              <a:buFontTx/>
              <a:buNone/>
            </a:pPr>
            <a:r>
              <a:rPr lang="ru-RU" sz="1800" smtClean="0"/>
              <a:t>	В соответствии с этим приказом отдельно выделен  профиль койки «реабилитационные наркологические".</a:t>
            </a:r>
          </a:p>
          <a:p>
            <a:pPr eaLnBrk="1" hangingPunct="1">
              <a:buFontTx/>
              <a:buNone/>
            </a:pPr>
            <a:r>
              <a:rPr lang="ru-RU" sz="1800" smtClean="0">
                <a:solidFill>
                  <a:srgbClr val="008000"/>
                </a:solidFill>
              </a:rPr>
              <a:t>	</a:t>
            </a:r>
            <a:r>
              <a:rPr lang="ru-RU" sz="1800" b="1" smtClean="0">
                <a:solidFill>
                  <a:srgbClr val="C00000"/>
                </a:solidFill>
              </a:rPr>
              <a:t>Внимание!</a:t>
            </a:r>
          </a:p>
          <a:p>
            <a:pPr eaLnBrk="1" hangingPunct="1"/>
            <a:r>
              <a:rPr lang="ru-RU" sz="1800" smtClean="0"/>
              <a:t>Все </a:t>
            </a:r>
            <a:r>
              <a:rPr lang="ru-RU" sz="1800" smtClean="0">
                <a:solidFill>
                  <a:srgbClr val="CC0000"/>
                </a:solidFill>
              </a:rPr>
              <a:t>наркологические </a:t>
            </a:r>
            <a:r>
              <a:rPr lang="ru-RU" sz="1800" smtClean="0"/>
              <a:t>койки в реабилитационных отделениях должны быть перепрофилированы на </a:t>
            </a:r>
            <a:r>
              <a:rPr lang="ru-RU" sz="1800" smtClean="0">
                <a:solidFill>
                  <a:srgbClr val="CC0000"/>
                </a:solidFill>
              </a:rPr>
              <a:t>реабилитационные наркологические</a:t>
            </a:r>
            <a:r>
              <a:rPr lang="ru-RU" sz="1800" smtClean="0"/>
              <a:t>.</a:t>
            </a:r>
          </a:p>
          <a:p>
            <a:pPr eaLnBrk="1" hangingPunct="1"/>
            <a:r>
              <a:rPr lang="ru-RU" sz="1800" smtClean="0"/>
              <a:t>В связи изменением номенклатуры коечного фонда суммарное число наркологических реабилитационных коек (строки 1, 2, 3 по графе 5 таблицы 2700 ф.№37) должно быть равно числу наркологических реабилитационных коек на конец года в ф.№30 (проверки в следующем разделе).</a:t>
            </a:r>
            <a:endParaRPr lang="en-US" sz="1800" smtClean="0"/>
          </a:p>
          <a:p>
            <a:pPr eaLnBrk="1" hangingPunct="1"/>
            <a:r>
              <a:rPr lang="ru-RU" sz="1800" smtClean="0"/>
              <a:t>Если равенство не выполняется, в пояснительной записке указать причину, по которой койки не были перепрофилированы.</a:t>
            </a:r>
          </a:p>
        </p:txBody>
      </p:sp>
      <p:sp>
        <p:nvSpPr>
          <p:cNvPr id="40963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7884E16-CA7A-4253-9C3C-0E1296BD965C}" type="slidenum">
              <a:rPr lang="ru-RU" smtClean="0"/>
              <a:pPr/>
              <a:t>25</a:t>
            </a:fld>
            <a:endParaRPr lang="ru-RU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/>
              <a:t>Межформенные</a:t>
            </a:r>
            <a:r>
              <a:rPr lang="ru-RU" dirty="0" smtClean="0"/>
              <a:t> проверки</a:t>
            </a:r>
            <a:endParaRPr lang="ru-RU" dirty="0"/>
          </a:p>
        </p:txBody>
      </p:sp>
      <p:sp>
        <p:nvSpPr>
          <p:cNvPr id="4198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 bwMode="auto">
          <a:xfrm>
            <a:off x="385763" y="368300"/>
            <a:ext cx="7986712" cy="112871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b="1" cap="none" smtClean="0">
                <a:solidFill>
                  <a:schemeClr val="tx1"/>
                </a:solidFill>
              </a:rPr>
              <a:t>АЛГОРИТМЫ ПРОВЕРКИ СООТВЕТСТВИЯ Ф. №11 И Ф.№12 ПО СТРОКЕ 6.1 НА УРОВНЕ НАРКОЛОГИЧЕСКОГО УЧРЕЖДЕНИЯ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b="1" dirty="0"/>
              <a:t>По зарегистрированным заболеваниям</a:t>
            </a:r>
            <a:r>
              <a:rPr lang="ru-RU" sz="2000" dirty="0"/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/>
              <a:t>Стр. 1 гр. 4 табл. 1000 ф.№11 = сумме строк 6.1 по гр.4 таблиц 1000, 2000, 3000 ф. №12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/>
              <a:t>Стр. 1 гр. 6 табл. 1000 ф.№11 =  строка 6.1 по гр.4 табл. 1000 ф. №12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/>
              <a:t>Стр. 1 гр. 7 табл. 1000 ф.№11 = строка 6.1 по гр.4 табл. 2000 ф. №12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b="1" dirty="0"/>
              <a:t>По заболеваниям, установленным впервые в жизни: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/>
              <a:t>Стр.1 гр.4 табл. 2000 ф.№11 = сумме строк 6.1 по гр.9 таблиц 1000, 2000, 3000 ф. №12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/>
              <a:t>Стр.1 гр.6 табл. 2000 ф.№11 = строка 6.1 по гр.9 табл. 1000 ф. №12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/>
              <a:t>Стр. 1 гр. 7 табл. 2000 ф.№11 = строка 6.1 по гр.9 табл. 2000 ф. №</a:t>
            </a:r>
            <a:r>
              <a:rPr lang="ru-RU" sz="2000" dirty="0" smtClean="0"/>
              <a:t>12</a:t>
            </a:r>
            <a:endParaRPr lang="ru-RU" sz="2000" dirty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7DCA128-0B58-49C6-84FF-AFD3A3C53510}" type="slidenum">
              <a:rPr lang="ru-RU" smtClean="0"/>
              <a:pPr/>
              <a:t>27</a:t>
            </a:fld>
            <a:endParaRPr lang="ru-RU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b="1" cap="none" smtClean="0">
                <a:solidFill>
                  <a:schemeClr val="tx1"/>
                </a:solidFill>
              </a:rPr>
              <a:t>КАК ПОКАЗЫВАТЬ ПАЦИЕНТОВ, СОСТОЯЩИХ ПОД ДИСПАНСЕРНЫМ НАБЛЮДЕНИЕМ В ФОРМЕ №12?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В соответствии с приказом Министерства здравоохранения Российской Федерации от 21 декабря 2012 г. N 1344н «Об утверждении Порядка проведения диспансерного наблюдения» настоящий </a:t>
            </a:r>
            <a:r>
              <a:rPr lang="ru-RU" dirty="0" smtClean="0"/>
              <a:t>«порядок </a:t>
            </a:r>
            <a:r>
              <a:rPr lang="ru-RU" dirty="0"/>
              <a:t>не применяется в случаях, если нормативными правовыми актами Российской Федерации установлен иной порядок проведения диспансерного наблюдения при отдельных заболеваниях (состояниях</a:t>
            </a:r>
            <a:r>
              <a:rPr lang="ru-RU" dirty="0" smtClean="0"/>
              <a:t>)».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ДН пациентов </a:t>
            </a:r>
            <a:r>
              <a:rPr lang="ru-RU" dirty="0"/>
              <a:t>с психическими расстройствами и (или) расстройствами поведения, связанными с употреблением психоактивных веществ (коды в соответствии с МКБ-10 F10-F19), их взятие и снятие с </a:t>
            </a:r>
            <a:r>
              <a:rPr lang="ru-RU" dirty="0" smtClean="0"/>
              <a:t>ДН регламентируется Порядком </a:t>
            </a:r>
            <a:r>
              <a:rPr lang="ru-RU" dirty="0"/>
              <a:t>диспансерного наблюдения пациентов наркологического профиля (Приложение № 2 к приказу Минздрава России от 30 декабря 2015 г. №1034н «Об утверждении Порядка оказания медицинской помощи по профилю «психиатрия-наркология» и Порядка диспансерного наблюдения за лицами с психическими расстройствами и (или) расстройствами поведения, связанными с употреблением психоактивных </a:t>
            </a:r>
            <a:r>
              <a:rPr lang="ru-RU" dirty="0" smtClean="0"/>
              <a:t>веществ».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Таким образом, число </a:t>
            </a:r>
            <a:r>
              <a:rPr lang="ru-RU" b="1" dirty="0"/>
              <a:t>и движение пациентов, находящихся под диспансерным наблюдением в строке 6.1 формы №12, должно </a:t>
            </a:r>
            <a:r>
              <a:rPr lang="ru-RU" b="1" dirty="0" smtClean="0"/>
              <a:t>полностью соответствовать </a:t>
            </a:r>
            <a:r>
              <a:rPr lang="ru-RU" b="1" dirty="0"/>
              <a:t>движению </a:t>
            </a:r>
            <a:r>
              <a:rPr lang="ru-RU" b="1" dirty="0" smtClean="0"/>
              <a:t>в таблице 2100 формы </a:t>
            </a:r>
            <a:r>
              <a:rPr lang="ru-RU" b="1" dirty="0"/>
              <a:t>№</a:t>
            </a:r>
            <a:r>
              <a:rPr lang="ru-RU" b="1" dirty="0" smtClean="0"/>
              <a:t>37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4035" name="Номер слайда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8190AE3-E623-4A87-95E4-3AC81E748A16}" type="slidenum">
              <a:rPr lang="ru-RU" smtClean="0"/>
              <a:pPr/>
              <a:t>28</a:t>
            </a:fld>
            <a:endParaRPr lang="ru-RU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88913"/>
            <a:ext cx="7467600" cy="12604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300" b="1" cap="none" smtClean="0">
                <a:solidFill>
                  <a:schemeClr val="tx1"/>
                </a:solidFill>
              </a:rPr>
              <a:t>АЛГОРИТМЫ ПРОВЕРКИ СООТВЕТСТВИЯ Ф.№37 И Ф.№12 ПО СТРОКЕ 6.1 НА УРОВНЕ НАРКОЛОГИЧЕСКОГО УЧРЕЖДЕНИЯ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538288"/>
            <a:ext cx="8229600" cy="5086350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Гр. 5 стр. 11 табл. 2100 ф.№37 = гр. 10 по сумме строк 6.1 таблиц 1000, 2000, 3000 ф. №12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Гр. 6 стр. 11 табл. 2100 ф.№37 = гр. 14 по сумме строк 6.1 таблиц 1000, 2000, 3000 ф. №12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Гр. 8 стр. 11 табл. 2100 ф.№37 = гр. 15 по сумме строк 6.1 таблиц 1000, 2000, 3000 ф. №12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Гр. 10 стр. 11 табл. 2100 ф.№37 = гр. 15 по строке 6.1 табл. 1000 ф. №12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Гр. 11 стр. 11 табл. 2100 ф.№37 = гр. 15 по строке 6.1 табл. 2000 ф. №12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Гр.8 стр.11 табл. 2100 ф.№37 предыдущего года + гр.4 стр.11 табл.2100 ф.№37 отчетного года = сумма стр.6.1 по гр. 8 таблиц 1000+2000+3000 ф.№12.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Движение </a:t>
            </a:r>
            <a:r>
              <a:rPr lang="ru-RU" dirty="0"/>
              <a:t>в форме № 12 по строкам 6.1 в таблицах 1000, 2000 и 3000 (по детям, подросткам и взрослым 18 лет и старше) в отдельности из-за возрастных переходов может не соблюдаться. Однако по сумме строк 6.1 в таблицах 1000, 2000 и 3000 формы №12 баланс не должен быть нарушен.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Если в форме №37 в таблице 2100 по строке 11 по какой-либо объективной причине (например, </a:t>
            </a:r>
            <a:r>
              <a:rPr lang="ru-RU" dirty="0" err="1" smtClean="0"/>
              <a:t>перерайонирование</a:t>
            </a:r>
            <a:r>
              <a:rPr lang="ru-RU" dirty="0" smtClean="0"/>
              <a:t>, снятие с профилактического наблюдения больных профгруппы) </a:t>
            </a:r>
            <a:r>
              <a:rPr lang="ru-RU" dirty="0"/>
              <a:t>межгодовое движение не соблюдено – это должно найти отражение и в форме №12, а также указано в пояснительной записке к отчетной форме №37. </a:t>
            </a:r>
          </a:p>
        </p:txBody>
      </p:sp>
      <p:sp>
        <p:nvSpPr>
          <p:cNvPr id="45059" name="Номер слайда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CF6631F-37C4-457E-B62D-38B396510A10}" type="slidenum">
              <a:rPr lang="ru-RU" smtClean="0"/>
              <a:pPr/>
              <a:t>29</a:t>
            </a:fld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Рекомендации по составлению ф.№11 в первичном звене наркологической службы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sz="quarter" idx="1"/>
          </p:nvPr>
        </p:nvSpPr>
        <p:spPr>
          <a:xfrm>
            <a:off x="476250" y="1358900"/>
            <a:ext cx="7696200" cy="517525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1800" b="1" smtClean="0"/>
              <a:t>Регистрация пациента осуществляется при первом в данном году обращении пациента за наркологической помощью (ф.№030-1/у-02 или ф.№025-1/у)</a:t>
            </a:r>
          </a:p>
          <a:p>
            <a:pPr marL="0" indent="0" eaLnBrk="1" hangingPunct="1"/>
            <a:r>
              <a:rPr lang="ru-RU" sz="1800" smtClean="0"/>
              <a:t>В ф.№11 включаются пациенты, обратившиеся за наркологической помощью впервые в данном году (включая обратившихся впервые в жизни) и проживающие на территории, закрепленной для обслуживания за данным амбулаторным наркологическим (психиатрическим) учреждением, а также  отделением или кабинетом многопрофильной больницы (поликлиники). </a:t>
            </a:r>
          </a:p>
          <a:p>
            <a:pPr marL="0" indent="0" eaLnBrk="1" hangingPunct="1"/>
            <a:r>
              <a:rPr lang="ru-RU" sz="1800" smtClean="0"/>
              <a:t>В таблице 1000 сведения показываются </a:t>
            </a:r>
            <a:r>
              <a:rPr lang="ru-RU" sz="1800" b="1" smtClean="0"/>
              <a:t>обо всех пациентах </a:t>
            </a:r>
            <a:r>
              <a:rPr lang="ru-RU" sz="1800" smtClean="0"/>
              <a:t>наркологического профиля, которым в течение отчетного года была оказана амбулаторная лечебная, консультативно-лечебная, реабилитационная помощь. </a:t>
            </a:r>
          </a:p>
          <a:p>
            <a:pPr marL="0" indent="0" eaLnBrk="1" hangingPunct="1"/>
            <a:r>
              <a:rPr lang="ru-RU" sz="1800" b="1" smtClean="0"/>
              <a:t>Особенности регистрации: </a:t>
            </a:r>
            <a:r>
              <a:rPr lang="ru-RU" sz="1800" smtClean="0"/>
              <a:t>один пациент в течение отчетного года может быть зарегистрирован только с одним наркологическим заболеванием и только один раз показан в форме №11 (по заключительному диагнозу).</a:t>
            </a:r>
          </a:p>
        </p:txBody>
      </p:sp>
      <p:sp>
        <p:nvSpPr>
          <p:cNvPr id="17411" name="Номер слайда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CF7933F-224E-430F-8718-06A58A11BFD0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2636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b="1" cap="none" smtClean="0">
                <a:solidFill>
                  <a:schemeClr val="tx1"/>
                </a:solidFill>
              </a:rPr>
              <a:t>АЛГОРИТМ СООТВЕТСТВИЯ ТАБЛ. 2300 Ф.№37 И ТАБЛ. 2000 Ф. №14 НА УРОВНЕ НАРКОЛОГИЧЕСКОГО УЧРЕЖДЕНИЯ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Число выбывших </a:t>
            </a:r>
            <a:r>
              <a:rPr lang="ru-RU" dirty="0"/>
              <a:t>наркологических больных </a:t>
            </a:r>
            <a:r>
              <a:rPr lang="ru-RU" dirty="0" smtClean="0"/>
              <a:t>в табл. 2300 ф</a:t>
            </a:r>
            <a:r>
              <a:rPr lang="ru-RU" dirty="0"/>
              <a:t>.№37  должно координироваться с числом выписанных в ф.14 («Сведения о деятельности стационара»). При проверке этих показателей следует иметь в виду, что в ф. №37 показываются все выбывшие больные, включая умерших и переведенных в другие стационары, а в ф. 14 – выписанные показываются без умерших и переведенных.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/>
              <a:t>Алгоритмы </a:t>
            </a:r>
            <a:r>
              <a:rPr lang="ru-RU" b="1" dirty="0" err="1"/>
              <a:t>межформенной</a:t>
            </a:r>
            <a:r>
              <a:rPr lang="ru-RU" b="1" dirty="0"/>
              <a:t> проверки для самостоятельного наркологического учреждения: </a:t>
            </a:r>
            <a:endParaRPr lang="ru-RU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/>
              <a:t>ф</a:t>
            </a:r>
            <a:r>
              <a:rPr lang="ru-RU" dirty="0"/>
              <a:t>.№37 таблица 2300 число выбывших (</a:t>
            </a:r>
            <a:r>
              <a:rPr lang="ru-RU" dirty="0" smtClean="0"/>
              <a:t>стр. 18+ 22 по гр.10</a:t>
            </a:r>
            <a:r>
              <a:rPr lang="ru-RU" dirty="0"/>
              <a:t>) = ф.№14 </a:t>
            </a:r>
            <a:r>
              <a:rPr lang="ru-RU" dirty="0" smtClean="0"/>
              <a:t>табл.2000 число </a:t>
            </a:r>
            <a:r>
              <a:rPr lang="ru-RU" dirty="0"/>
              <a:t>выписанных </a:t>
            </a:r>
            <a:r>
              <a:rPr lang="ru-RU" dirty="0" smtClean="0"/>
              <a:t>и умерших взрослых (сумма строк 1.0+21.0 по сумме </a:t>
            </a:r>
            <a:r>
              <a:rPr lang="ru-RU" dirty="0"/>
              <a:t>граф </a:t>
            </a:r>
            <a:r>
              <a:rPr lang="ru-RU" dirty="0" smtClean="0"/>
              <a:t>4+8) </a:t>
            </a:r>
            <a:r>
              <a:rPr lang="ru-RU" dirty="0"/>
              <a:t>+ число выписанных и умерших </a:t>
            </a:r>
            <a:r>
              <a:rPr lang="ru-RU" dirty="0" smtClean="0"/>
              <a:t>детей до 18 лет </a:t>
            </a:r>
            <a:r>
              <a:rPr lang="ru-RU" dirty="0"/>
              <a:t>(</a:t>
            </a:r>
            <a:r>
              <a:rPr lang="ru-RU" dirty="0" smtClean="0"/>
              <a:t>сумма строк 1.0+21.0 по сумме </a:t>
            </a:r>
            <a:r>
              <a:rPr lang="ru-RU" dirty="0"/>
              <a:t>граф </a:t>
            </a:r>
            <a:r>
              <a:rPr lang="ru-RU" dirty="0" smtClean="0"/>
              <a:t>22+28) </a:t>
            </a:r>
            <a:r>
              <a:rPr lang="ru-RU" dirty="0"/>
              <a:t>+ число переведенных в другие стационары </a:t>
            </a:r>
            <a:r>
              <a:rPr lang="ru-RU" dirty="0" smtClean="0"/>
              <a:t>(</a:t>
            </a:r>
            <a:r>
              <a:rPr lang="ru-RU" dirty="0" err="1" smtClean="0"/>
              <a:t>подтабличная</a:t>
            </a:r>
            <a:r>
              <a:rPr lang="ru-RU" dirty="0" smtClean="0"/>
              <a:t> строка 2100 графа </a:t>
            </a:r>
            <a:r>
              <a:rPr lang="ru-RU" dirty="0"/>
              <a:t>1</a:t>
            </a:r>
            <a:r>
              <a:rPr lang="ru-RU" dirty="0" smtClean="0"/>
              <a:t>).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sp>
        <p:nvSpPr>
          <p:cNvPr id="46083" name="Номер слайда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567B9E8-B8FD-45B2-93AE-062858BF80E3}" type="slidenum">
              <a:rPr lang="ru-RU" smtClean="0"/>
              <a:pPr/>
              <a:t>30</a:t>
            </a:fld>
            <a:endParaRPr lang="ru-RU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287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400" b="1" cap="none" smtClean="0">
                <a:solidFill>
                  <a:schemeClr val="tx1"/>
                </a:solidFill>
              </a:rPr>
              <a:t>АЛГОРИТМ СООТВЕТСТВИЯ ТАБЛ.2300 Ф.№37 И ТАБЛ.3100 Ф.№30 НА УРОВНЕ НАРКОЛОГИЧЕСКОГО УЧРЕЖДЕНИЯ</a:t>
            </a:r>
          </a:p>
        </p:txBody>
      </p:sp>
      <p:sp>
        <p:nvSpPr>
          <p:cNvPr id="47106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100" b="1" smtClean="0"/>
              <a:t>Если в учреждении только наркологические койки:</a:t>
            </a:r>
          </a:p>
          <a:p>
            <a:pPr marL="0" indent="0" eaLnBrk="1" hangingPunct="1"/>
            <a:r>
              <a:rPr lang="ru-RU" sz="2100" smtClean="0"/>
              <a:t>По поступившим: ф. №37 табл. 2300 стр.18+22 по гр. 4 = ф.№30 табл. 3100 сумма стр.21  по гр.6</a:t>
            </a:r>
          </a:p>
          <a:p>
            <a:pPr marL="0" indent="0" eaLnBrk="1" hangingPunct="1"/>
            <a:r>
              <a:rPr lang="ru-RU" sz="2100" smtClean="0"/>
              <a:t>По выбывшим: ф.№37 табл. 2300 стр.18+22 по гр. 10 = ф.№30 табл. 3100 стр.21 (гр.10 + гр.13)</a:t>
            </a:r>
            <a:r>
              <a:rPr lang="ru-RU" sz="2100" smtClean="0">
                <a:latin typeface="Arial" charset="0"/>
              </a:rPr>
              <a:t>.</a:t>
            </a:r>
            <a:r>
              <a:rPr lang="ru-RU" sz="2100" smtClean="0"/>
              <a:t>                                                        Если в учреждении </a:t>
            </a:r>
            <a:r>
              <a:rPr lang="ru-RU" sz="2100" b="1" smtClean="0"/>
              <a:t>наркологические и реабилитационные наркологические койки</a:t>
            </a:r>
            <a:r>
              <a:rPr lang="ru-RU" sz="2100" smtClean="0"/>
              <a:t>, то проверка осуществляется по сумме больных, госпитализированных на наркологические (стр. 21) и реабилитационные наркологические (стр. 43.3) койки. По выбывшим пациентам проверка проводится аналогично.</a:t>
            </a:r>
          </a:p>
          <a:p>
            <a:pPr marL="0" indent="0" eaLnBrk="1" hangingPunct="1"/>
            <a:endParaRPr lang="ru-RU" sz="2100" smtClean="0"/>
          </a:p>
        </p:txBody>
      </p:sp>
      <p:sp>
        <p:nvSpPr>
          <p:cNvPr id="47107" name="Номер слайда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0CAB754-4CA2-4181-9C69-FDA4818BFB9C}" type="slidenum">
              <a:rPr lang="ru-RU" smtClean="0"/>
              <a:pPr/>
              <a:t>31</a:t>
            </a:fld>
            <a:endParaRPr lang="ru-RU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800" y="549275"/>
            <a:ext cx="8229600" cy="15303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1"/>
                </a:solidFill>
              </a:rPr>
              <a:t>Благодарим за </a:t>
            </a:r>
            <a:r>
              <a:rPr lang="ru-RU" sz="4400" dirty="0">
                <a:solidFill>
                  <a:schemeClr val="tx1"/>
                </a:solidFill>
              </a:rPr>
              <a:t>внимание</a:t>
            </a:r>
            <a:r>
              <a:rPr lang="ru-RU" sz="4400" dirty="0" smtClean="0">
                <a:solidFill>
                  <a:schemeClr val="tx1"/>
                </a:solidFill>
              </a:rPr>
              <a:t>!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393950"/>
            <a:ext cx="8229600" cy="3340100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5400" dirty="0" smtClean="0"/>
              <a:t>Контакты: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5400" dirty="0"/>
              <a:t>Email</a:t>
            </a:r>
            <a:r>
              <a:rPr lang="en-US" sz="5400" dirty="0" smtClean="0"/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5400" dirty="0" smtClean="0">
                <a:hlinkClick r:id="rId2"/>
              </a:rPr>
              <a:t>kirzhanova.v@serbsky.ru</a:t>
            </a:r>
            <a:endParaRPr lang="ru-RU" sz="5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5400" dirty="0" smtClean="0">
                <a:hlinkClick r:id="rId3"/>
              </a:rPr>
              <a:t>grigorova.n@serbsky.ru</a:t>
            </a:r>
            <a:endParaRPr lang="en-US" sz="5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sz="54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5400" dirty="0" smtClean="0"/>
              <a:t>Тел. 8 (499) 241 36 82</a:t>
            </a:r>
            <a:endParaRPr lang="ru-RU" sz="5400" dirty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C724EE9-8D34-4ED2-9A2D-924DCD23571C}" type="slidenum">
              <a:rPr lang="ru-RU" smtClean="0"/>
              <a:pPr/>
              <a:t>32</a:t>
            </a:fld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143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Рекомендации: продолжение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85763" y="1268413"/>
            <a:ext cx="7696200" cy="5175250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b="1" dirty="0" smtClean="0"/>
              <a:t>В таблицу 1000 включаются сведения о пациентах: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1800" dirty="0" smtClean="0"/>
              <a:t>посетивших </a:t>
            </a:r>
            <a:r>
              <a:rPr lang="ru-RU" sz="1800" dirty="0"/>
              <a:t>в течение года врача </a:t>
            </a:r>
            <a:r>
              <a:rPr lang="ru-RU" sz="1800" dirty="0" smtClean="0"/>
              <a:t>психиатра-нарколога;</a:t>
            </a:r>
            <a:endParaRPr lang="ru-RU" sz="1800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1800" dirty="0" smtClean="0"/>
              <a:t>посещаемых </a:t>
            </a:r>
            <a:r>
              <a:rPr lang="ru-RU" sz="1800" dirty="0"/>
              <a:t>на дому врачом </a:t>
            </a:r>
            <a:r>
              <a:rPr lang="ru-RU" sz="1800" dirty="0" smtClean="0"/>
              <a:t>психиатром-наркологом </a:t>
            </a:r>
            <a:r>
              <a:rPr lang="ru-RU" sz="1800" dirty="0"/>
              <a:t>в течение года;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1800" dirty="0" smtClean="0"/>
              <a:t>не </a:t>
            </a:r>
            <a:r>
              <a:rPr lang="ru-RU" sz="1800" dirty="0"/>
              <a:t>осмотренных в течение года врачом психиатром-наркологом (психиатром), из числа находившихся под наблюдением на начало года, но которые посещались средним </a:t>
            </a:r>
            <a:r>
              <a:rPr lang="ru-RU" sz="1800" dirty="0" smtClean="0"/>
              <a:t>медперсоналом </a:t>
            </a:r>
            <a:r>
              <a:rPr lang="ru-RU" sz="1800" dirty="0"/>
              <a:t>учреждения на </a:t>
            </a:r>
            <a:r>
              <a:rPr lang="ru-RU" sz="1800" dirty="0" smtClean="0"/>
              <a:t>дому.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b="1" dirty="0"/>
              <a:t>В таблицу 2000 включаются сведения о пациентах наркологического профиля</a:t>
            </a:r>
            <a:r>
              <a:rPr lang="ru-RU" sz="1800" dirty="0"/>
              <a:t>, которым в течение отчетного года был установлен диагноз наркологического расстройства (заболевания) впервые в </a:t>
            </a:r>
            <a:r>
              <a:rPr lang="ru-RU" sz="1800" dirty="0" smtClean="0"/>
              <a:t>жизни.</a:t>
            </a:r>
            <a:endParaRPr lang="ru-RU" sz="1800" dirty="0"/>
          </a:p>
        </p:txBody>
      </p:sp>
      <p:sp>
        <p:nvSpPr>
          <p:cNvPr id="18435" name="Номер слайда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ED20A5D-5C4D-4A05-AE7B-6547E14C74D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0487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b="1" dirty="0" smtClean="0"/>
              <a:t>Основные проверочные алгоритмы таблицы 1000</a:t>
            </a:r>
          </a:p>
        </p:txBody>
      </p:sp>
      <p:sp>
        <p:nvSpPr>
          <p:cNvPr id="19458" name="Rectangle 380"/>
          <p:cNvSpPr>
            <a:spLocks noGrp="1" noChangeArrowheads="1"/>
          </p:cNvSpPr>
          <p:nvPr>
            <p:ph sz="quarter" idx="1"/>
          </p:nvPr>
        </p:nvSpPr>
        <p:spPr>
          <a:xfrm>
            <a:off x="349250" y="1223963"/>
            <a:ext cx="8337550" cy="52197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/>
              <a:t>	</a:t>
            </a:r>
            <a:r>
              <a:rPr lang="ru-RU" b="1" smtClean="0"/>
              <a:t>Внутритабличная проверка: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строка 1 </a:t>
            </a:r>
            <a:r>
              <a:rPr lang="ru-RU" b="1" smtClean="0"/>
              <a:t>=</a:t>
            </a:r>
            <a:r>
              <a:rPr lang="ru-RU" smtClean="0"/>
              <a:t> строки 2</a:t>
            </a:r>
            <a:r>
              <a:rPr lang="ru-RU" b="1" smtClean="0"/>
              <a:t>+</a:t>
            </a:r>
            <a:r>
              <a:rPr lang="ru-RU" smtClean="0"/>
              <a:t>4</a:t>
            </a:r>
            <a:r>
              <a:rPr lang="ru-RU" b="1" smtClean="0"/>
              <a:t>+</a:t>
            </a:r>
            <a:r>
              <a:rPr lang="ru-RU" smtClean="0"/>
              <a:t>8</a:t>
            </a:r>
            <a:r>
              <a:rPr lang="ru-RU" b="1" smtClean="0"/>
              <a:t>+</a:t>
            </a:r>
            <a:r>
              <a:rPr lang="ru-RU" smtClean="0"/>
              <a:t>14</a:t>
            </a:r>
            <a:r>
              <a:rPr lang="ru-RU" b="1" smtClean="0"/>
              <a:t>+</a:t>
            </a:r>
            <a:r>
              <a:rPr lang="ru-RU" smtClean="0"/>
              <a:t>15</a:t>
            </a:r>
            <a:r>
              <a:rPr lang="ru-RU" b="1" smtClean="0"/>
              <a:t>+</a:t>
            </a:r>
            <a:r>
              <a:rPr lang="ru-RU" smtClean="0"/>
              <a:t>16</a:t>
            </a:r>
            <a:r>
              <a:rPr lang="ru-RU" b="1" smtClean="0"/>
              <a:t>+</a:t>
            </a:r>
            <a:r>
              <a:rPr lang="ru-RU" smtClean="0"/>
              <a:t>17 по всем графам;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строка 18 </a:t>
            </a:r>
            <a:r>
              <a:rPr lang="ru-RU" b="1" smtClean="0"/>
              <a:t>&lt;</a:t>
            </a:r>
            <a:r>
              <a:rPr lang="ru-RU" smtClean="0"/>
              <a:t> или = суммы строк 8</a:t>
            </a:r>
            <a:r>
              <a:rPr lang="ru-RU" b="1" smtClean="0"/>
              <a:t>+</a:t>
            </a:r>
            <a:r>
              <a:rPr lang="ru-RU" smtClean="0"/>
              <a:t>16;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графа 4 = сумме граф 6+7+8+9+10+11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«Зарегистрировано больных</a:t>
            </a:r>
            <a:r>
              <a:rPr lang="ru-RU" smtClean="0"/>
              <a:t> </a:t>
            </a:r>
            <a:r>
              <a:rPr lang="ru-RU" b="1" smtClean="0"/>
              <a:t>в течение года</a:t>
            </a:r>
            <a:r>
              <a:rPr lang="ru-RU" smtClean="0"/>
              <a:t>» </a:t>
            </a:r>
            <a:r>
              <a:rPr lang="ru-RU" b="1" smtClean="0"/>
              <a:t>больше или равно</a:t>
            </a:r>
            <a:r>
              <a:rPr lang="ru-RU" smtClean="0"/>
              <a:t> соответственных граф из «</a:t>
            </a:r>
            <a:r>
              <a:rPr lang="ru-RU" b="1" smtClean="0"/>
              <a:t>общего числа больных – сельских жителей</a:t>
            </a:r>
            <a:r>
              <a:rPr lang="ru-RU" smtClean="0"/>
              <a:t>».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/>
              <a:t>	Межтабличная проверка</a:t>
            </a:r>
            <a:r>
              <a:rPr lang="ru-RU" smtClean="0"/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«</a:t>
            </a:r>
            <a:r>
              <a:rPr lang="ru-RU" b="1" smtClean="0"/>
              <a:t>Зарегистрировано больных в течение года</a:t>
            </a:r>
            <a:r>
              <a:rPr lang="ru-RU" smtClean="0"/>
              <a:t>» (таблица 1000) больше или равно соответствующим графам из «</a:t>
            </a:r>
            <a:r>
              <a:rPr lang="ru-RU" b="1" smtClean="0"/>
              <a:t>общего числа больных – с диагнозом, установленным впервые в жизни</a:t>
            </a:r>
            <a:r>
              <a:rPr lang="ru-RU" smtClean="0"/>
              <a:t>» (таблица 2000).</a:t>
            </a:r>
            <a:endParaRPr lang="ru-RU" altLang="ru-RU" b="1" smtClean="0"/>
          </a:p>
        </p:txBody>
      </p:sp>
      <p:sp>
        <p:nvSpPr>
          <p:cNvPr id="19459" name="Line 125"/>
          <p:cNvSpPr>
            <a:spLocks noChangeShapeType="1"/>
          </p:cNvSpPr>
          <p:nvPr/>
        </p:nvSpPr>
        <p:spPr bwMode="auto">
          <a:xfrm>
            <a:off x="4459288" y="14414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0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85CA245-EA23-4C76-BB62-4D2E856DCD31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233363"/>
            <a:ext cx="8229600" cy="8096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2400" b="1" dirty="0"/>
              <a:t>Основные проверочные алгоритмы таблицы </a:t>
            </a:r>
            <a:r>
              <a:rPr lang="ru-RU" altLang="ru-RU" sz="2400" b="1" dirty="0" smtClean="0"/>
              <a:t>2000</a:t>
            </a:r>
            <a:endParaRPr lang="ru-RU" sz="2400" b="1" dirty="0" smtClean="0"/>
          </a:p>
        </p:txBody>
      </p:sp>
      <p:sp>
        <p:nvSpPr>
          <p:cNvPr id="2048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133475"/>
            <a:ext cx="8229600" cy="5362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/>
              <a:t>	</a:t>
            </a:r>
            <a:r>
              <a:rPr lang="ru-RU" b="1" smtClean="0"/>
              <a:t>Внутритабличная проверка: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строка 1 </a:t>
            </a:r>
            <a:r>
              <a:rPr lang="ru-RU" b="1" smtClean="0"/>
              <a:t>=</a:t>
            </a:r>
            <a:r>
              <a:rPr lang="ru-RU" smtClean="0"/>
              <a:t> строки 2</a:t>
            </a:r>
            <a:r>
              <a:rPr lang="ru-RU" b="1" smtClean="0"/>
              <a:t>+</a:t>
            </a:r>
            <a:r>
              <a:rPr lang="ru-RU" smtClean="0"/>
              <a:t>4</a:t>
            </a:r>
            <a:r>
              <a:rPr lang="ru-RU" b="1" smtClean="0"/>
              <a:t>+</a:t>
            </a:r>
            <a:r>
              <a:rPr lang="ru-RU" smtClean="0"/>
              <a:t>8</a:t>
            </a:r>
            <a:r>
              <a:rPr lang="ru-RU" b="1" smtClean="0"/>
              <a:t>+</a:t>
            </a:r>
            <a:r>
              <a:rPr lang="ru-RU" smtClean="0"/>
              <a:t>14</a:t>
            </a:r>
            <a:r>
              <a:rPr lang="ru-RU" b="1" smtClean="0"/>
              <a:t>+</a:t>
            </a:r>
            <a:r>
              <a:rPr lang="ru-RU" smtClean="0"/>
              <a:t>15</a:t>
            </a:r>
            <a:r>
              <a:rPr lang="ru-RU" b="1" smtClean="0"/>
              <a:t>+</a:t>
            </a:r>
            <a:r>
              <a:rPr lang="ru-RU" smtClean="0"/>
              <a:t>16</a:t>
            </a:r>
            <a:r>
              <a:rPr lang="ru-RU" b="1" smtClean="0"/>
              <a:t>+</a:t>
            </a:r>
            <a:r>
              <a:rPr lang="ru-RU" smtClean="0"/>
              <a:t>17 по всем графам;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строка 18 </a:t>
            </a:r>
            <a:r>
              <a:rPr lang="ru-RU" b="1" smtClean="0"/>
              <a:t>&lt;</a:t>
            </a:r>
            <a:r>
              <a:rPr lang="ru-RU" smtClean="0"/>
              <a:t> строки 8</a:t>
            </a:r>
            <a:r>
              <a:rPr lang="ru-RU" b="1" smtClean="0"/>
              <a:t>+</a:t>
            </a:r>
            <a:r>
              <a:rPr lang="ru-RU" smtClean="0"/>
              <a:t>16;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«общее число больных с диагнозом, установленным впервые в жизни»</a:t>
            </a:r>
            <a:r>
              <a:rPr lang="ru-RU" b="1" smtClean="0"/>
              <a:t> больше </a:t>
            </a:r>
            <a:r>
              <a:rPr lang="ru-RU" smtClean="0"/>
              <a:t>соответственных граф «число больных с впервые в жизни установленным диагнозом – сельских жителей».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smtClean="0"/>
              <a:t>	Межтабличная проверка</a:t>
            </a:r>
            <a:r>
              <a:rPr lang="ru-RU" smtClean="0"/>
              <a:t>: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«Общее число больных – с диагнозом, установленным впервые в жизни» (</a:t>
            </a:r>
            <a:r>
              <a:rPr lang="ru-RU" b="1" smtClean="0"/>
              <a:t>таблица 2000</a:t>
            </a:r>
            <a:r>
              <a:rPr lang="ru-RU" smtClean="0"/>
              <a:t>) меньше или равно соответствующим графам «зарегистрировано больных в течение года» (</a:t>
            </a:r>
            <a:r>
              <a:rPr lang="ru-RU" b="1" smtClean="0"/>
              <a:t>таблица 1000</a:t>
            </a:r>
            <a:r>
              <a:rPr lang="ru-RU" smtClean="0"/>
              <a:t>).</a:t>
            </a:r>
          </a:p>
        </p:txBody>
      </p:sp>
      <p:sp>
        <p:nvSpPr>
          <p:cNvPr id="20483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9F46735-4D91-4D62-B85C-C5F8AFC9B201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64513" cy="157956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sz="2400" b="1" cap="none" smtClean="0">
                <a:solidFill>
                  <a:schemeClr val="tx1"/>
                </a:solidFill>
              </a:rPr>
              <a:t>ОБСЛЕДОВАНИЕ ЗАРЕГИСТРИРОВАННЫХ ПАЦИЕНТОВ НА НАЛИЧИЕ</a:t>
            </a:r>
            <a:br>
              <a:rPr lang="ru-RU" altLang="ru-RU" sz="2400" b="1" cap="none" smtClean="0">
                <a:solidFill>
                  <a:schemeClr val="tx1"/>
                </a:solidFill>
              </a:rPr>
            </a:br>
            <a:r>
              <a:rPr lang="ru-RU" altLang="ru-RU" sz="2400" b="1" cap="none" smtClean="0">
                <a:solidFill>
                  <a:schemeClr val="tx1"/>
                </a:solidFill>
              </a:rPr>
              <a:t>ГЕМОКОНТАКТНЫХ ИНФЕКЦИЙ (ТАБЛ. 4000)</a:t>
            </a:r>
            <a:endParaRPr lang="ru-RU" sz="2400" b="1" cap="none" smtClean="0">
              <a:solidFill>
                <a:schemeClr val="tx1"/>
              </a:solidFill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5138" y="2124075"/>
            <a:ext cx="7664450" cy="4275138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itchFamily="2" charset="2"/>
              <a:buChar char="q"/>
            </a:pPr>
            <a:r>
              <a:rPr lang="ru-RU" altLang="ru-RU" sz="2100" smtClean="0"/>
              <a:t>Регистрация информации осуществляется в ф.№030-1/у-02 после получения результатов анализа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Char char="q"/>
            </a:pPr>
            <a:r>
              <a:rPr lang="ru-RU" altLang="ru-RU" sz="2100" smtClean="0"/>
              <a:t>В соответствии приказами от 17 мая 2016 г. №299н и №301н «Об утверждении стандарта первичной специализированной медико-санитарной помощи при…» усредненный показатель кратности применения обследования на ВИЧ, гепатит С и гепатит В равен 1.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Char char="q"/>
            </a:pPr>
            <a:r>
              <a:rPr lang="ru-RU" altLang="ru-RU" sz="2100" b="1" smtClean="0"/>
              <a:t>Таким образом, все пациенты, обратившиеся в течение года за амбулаторной наркологической помощью, должны быть обследованы ВИЧ, гепатит С и гепатит В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Char char="q"/>
            </a:pPr>
            <a:r>
              <a:rPr lang="ru-RU" altLang="ru-RU" sz="2100" smtClean="0"/>
              <a:t>ВИЧ-позитивные пациенты, которые продолжают наблюдаться в данном наркологическом учреждении, но по каким-либо причинам не были обследованы в течение отчетного года, также должны быть показаны в таблице 4000 как ВИЧ-позитивные.</a:t>
            </a:r>
            <a:endParaRPr lang="ru-RU" sz="1500" smtClean="0"/>
          </a:p>
        </p:txBody>
      </p:sp>
      <p:sp>
        <p:nvSpPr>
          <p:cNvPr id="21507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DBDD744-31C9-4B74-9E99-B07F610B96A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2893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600" b="1" smtClean="0"/>
              <a:t>Форма 37</a:t>
            </a:r>
            <a:br>
              <a:rPr lang="ru-RU" altLang="ru-RU" sz="3600" b="1" smtClean="0"/>
            </a:br>
            <a:r>
              <a:rPr lang="ru-RU" sz="3600" b="1" smtClean="0"/>
              <a:t>«Сведения о пациентах, больных алкоголизмом, наркоманиями, токсикоманиями»</a:t>
            </a:r>
            <a:br>
              <a:rPr lang="ru-RU" sz="3600" b="1" smtClean="0"/>
            </a:br>
            <a:endParaRPr lang="ru-RU" sz="3600" b="1" smtClean="0"/>
          </a:p>
        </p:txBody>
      </p:sp>
      <p:sp>
        <p:nvSpPr>
          <p:cNvPr id="2355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3159125"/>
            <a:ext cx="7535863" cy="24749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	Форма 37 имеет в своем составе 20 таблиц.</a:t>
            </a:r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r>
              <a:rPr lang="ru-RU" smtClean="0"/>
              <a:t>                                                                   </a:t>
            </a:r>
            <a:endParaRPr lang="ru-RU" sz="1600" smtClean="0"/>
          </a:p>
        </p:txBody>
      </p:sp>
      <p:sp>
        <p:nvSpPr>
          <p:cNvPr id="23555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C5B119A-41C6-4085-954E-2D457C82839E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98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Таблица </a:t>
            </a:r>
            <a:r>
              <a:rPr lang="ru-RU" sz="2800" b="1" dirty="0">
                <a:solidFill>
                  <a:schemeClr val="tx1"/>
                </a:solidFill>
                <a:latin typeface="+mn-lt"/>
              </a:rPr>
              <a:t>2100 «Контингенты пациентов, находящихся под наблюдением психиатра-нарколога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»</a:t>
            </a:r>
          </a:p>
        </p:txBody>
      </p:sp>
      <p:sp>
        <p:nvSpPr>
          <p:cNvPr id="29699" name="Объект 2"/>
          <p:cNvSpPr>
            <a:spLocks noGrp="1"/>
          </p:cNvSpPr>
          <p:nvPr>
            <p:ph idx="1"/>
          </p:nvPr>
        </p:nvSpPr>
        <p:spPr>
          <a:xfrm>
            <a:off x="457200" y="1358900"/>
            <a:ext cx="7715250" cy="4905375"/>
          </a:xfrm>
        </p:spPr>
        <p:txBody>
          <a:bodyPr>
            <a:normAutofit lnSpcReduction="10000"/>
          </a:bodyPr>
          <a:lstStyle/>
          <a:p>
            <a:pPr marL="378900" indent="-342900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000" dirty="0" smtClean="0"/>
              <a:t>Заполняется на основании сведений, </a:t>
            </a:r>
            <a:r>
              <a:rPr lang="ru-RU" sz="2000" dirty="0"/>
              <a:t>содержащихся в </a:t>
            </a:r>
            <a:r>
              <a:rPr lang="ru-RU" sz="2000" dirty="0" smtClean="0"/>
              <a:t>форме №</a:t>
            </a:r>
            <a:r>
              <a:rPr lang="ru-RU" sz="2000" dirty="0"/>
              <a:t>030-1/у-02 </a:t>
            </a:r>
            <a:endParaRPr lang="ru-RU" sz="2000" dirty="0" smtClean="0"/>
          </a:p>
          <a:p>
            <a:pPr marL="378900" indent="-342900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000" dirty="0" smtClean="0"/>
              <a:t>Приказом Минздрава России №1034 от 13 декабря 2015 года введен новый Порядок диспансерного наблюдения за лицами с психическими расстройствами и (или) расстройствами поведения, связанными с употреблением психоактивных веществ.</a:t>
            </a:r>
          </a:p>
          <a:p>
            <a:pPr marL="378900" indent="-342900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000" dirty="0" smtClean="0"/>
              <a:t>Начиная </a:t>
            </a:r>
            <a:r>
              <a:rPr lang="ru-RU" sz="2000" dirty="0"/>
              <a:t>с 2016 </a:t>
            </a:r>
            <a:r>
              <a:rPr lang="ru-RU" sz="2000" dirty="0" smtClean="0"/>
              <a:t>отчетного года в таблице 2100 ф.№37 следует показывать только тех пациентов, которые состоят под диспансерным наблюдением (далее – ДН) у психиатра-нарколога. </a:t>
            </a:r>
          </a:p>
          <a:p>
            <a:pPr marL="378900" indent="-342900"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000" dirty="0" smtClean="0"/>
              <a:t>С 2016 года, в соответствии с новым Порядком, под ДН могут находиться как пациенты с синдромом зависимости, так и пациенты с другими наркологическими расстройствами (в том числе пациенты с пагубным употреблением ПАВ).</a:t>
            </a:r>
            <a:endParaRPr lang="ru-RU" b="1" dirty="0" smtClean="0">
              <a:solidFill>
                <a:srgbClr val="0000FF"/>
              </a:solidFill>
            </a:endParaRPr>
          </a:p>
        </p:txBody>
      </p:sp>
      <p:sp>
        <p:nvSpPr>
          <p:cNvPr id="24579" name="Номер слайда 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26EF44B-06CC-4240-91AD-B670EF7F6B01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12001</TotalTime>
  <Words>3015</Words>
  <Application>Microsoft Office PowerPoint</Application>
  <PresentationFormat>Экран (4:3)</PresentationFormat>
  <Paragraphs>222</Paragraphs>
  <Slides>32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32</vt:i4>
      </vt:variant>
    </vt:vector>
  </HeadingPairs>
  <TitlesOfParts>
    <vt:vector size="44" baseType="lpstr">
      <vt:lpstr>Arial</vt:lpstr>
      <vt:lpstr>Century Schoolbook</vt:lpstr>
      <vt:lpstr>Wingdings</vt:lpstr>
      <vt:lpstr>Wingdings 2</vt:lpstr>
      <vt:lpstr>Courier New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СОСТАВЛЕНИЕ СТАТИСТИЧЕСКИХ ФОРМ ПО НАРКОЛОГИИ ЗА ОТЧЕТНЫЙ 2017 ГОД</vt:lpstr>
      <vt:lpstr>ФОРМА 11 «СВЕДЕНИЯ О ЗАБОЛЕВАНИЯХ НАРКОЛОГИЧЕСКИМИ РАССТРОЙСТВАМИ»</vt:lpstr>
      <vt:lpstr>РЕКОМЕНДАЦИИ ПО СОСТАВЛЕНИЮ Ф.№11 В ПЕРВИЧНОМ ЗВЕНЕ НАРКОЛОГИЧЕСКОЙ СЛУЖБЫ</vt:lpstr>
      <vt:lpstr>РЕКОМЕНДАЦИИ: ПРОДОЛЖЕНИЕ</vt:lpstr>
      <vt:lpstr>ОСНОВНЫЕ ПРОВЕРОЧНЫЕ АЛГОРИТМЫ ТАБЛИЦЫ 1000</vt:lpstr>
      <vt:lpstr>ОСНОВНЫЕ ПРОВЕРОЧНЫЕ АЛГОРИТМЫ ТАБЛИЦЫ 2000</vt:lpstr>
      <vt:lpstr>ОБСЛЕДОВАНИЕ ЗАРЕГИСТРИРОВАННЫХ ПАЦИЕНТОВ НА НАЛИЧИЕ ГЕМОКОНТАКТНЫХ ИНФЕКЦИЙ (ТАБЛ. 4000)</vt:lpstr>
      <vt:lpstr>ФОРМА 37 «СВЕДЕНИЯ О ПАЦИЕНТАХ, БОЛЬНЫХ АЛКОГОЛИЗМОМ, НАРКОМАНИЯМИ, ТОКСИКОМАНИЯМИ» </vt:lpstr>
      <vt:lpstr>ТАБЛИЦА 2100 «КОНТИНГЕНТЫ ПАЦИЕНТОВ, НАХОДЯЩИХСЯ ПОД НАБЛЮДЕНИЕМ ПСИХИАТРА-НАРКОЛОГА»</vt:lpstr>
      <vt:lpstr>ПРОДОЛЖЕНИЕ 1 К ТАБЛИЦЕ 2100</vt:lpstr>
      <vt:lpstr>ПРОДОЛЖЕНИЕ 2 К ТАБЛИЦЕ 2100</vt:lpstr>
      <vt:lpstr>ПРОДОЛЖЕНИЕ 3 К ТАБЛИЦЕ 2100</vt:lpstr>
      <vt:lpstr> ПРОДОЛЖЕНИЕ 4 К ТАБЛИЦЕ 2100: ПРОВЕРОЧНЫЕ АЛГОРИТМЫ ПРОВЕРКИ ОСТАЮТСЯ БЕЗ ИЗМЕНЕНИЯ ПО СРАВНЕНИЮ С 2015 ГОДОМ:</vt:lpstr>
      <vt:lpstr> ПРОДОЛЖЕНИЕ 5 К ТАБЛИЦЕ 2100: АЛГОРИТМЫ ПРОВЕРКИ</vt:lpstr>
      <vt:lpstr> ПРОДОЛЖЕНИЕ 6 К ТАБЛИЦЕ 2100: ДИАГНОСТИЧЕСКИЕ ПЕРЕХОДЫ</vt:lpstr>
      <vt:lpstr> ПРОДОЛЖЕНИЕ 7 К ТАБЛИЦЕ 2100: ДОПОЛНИТЕЛЬНАЯ ИНФОРМАЦИЯ</vt:lpstr>
      <vt:lpstr> ПРОДОЛЖЕНИЕ 8 К ТАБЛИЦЕ 2100: ИЗМЕНЕНИЕ РАНЕЕ ДЕЙСТВОВАВШИХ АЛГОРИТМОВ ПРОВЕРОК</vt:lpstr>
      <vt:lpstr>РАЗДЕЛ II. (2200) ДЕЯТЕЛЬНОСТЬ  ВРАЧЕЙ, ОСУЩЕСТВЛЯЮЩИХ АМБУЛАТОРНУЮ ПОМОЩЬ ПАЦИЕНТАМ НАРКОЛОГИЧЕСКОГО ПРОФИЛЯ</vt:lpstr>
      <vt:lpstr> (2200) ПРОДОЛЖЕНИЕ </vt:lpstr>
      <vt:lpstr>ОСНОВНЫЕ  АЛГОРИТМЫ ПРОВЕРОК ТАБЛИЦЫ 2300 «СОСТАВ БОЛЬНЫХ В СТАЦИОНАРЕ»</vt:lpstr>
      <vt:lpstr>(2300) ПРОДОЛЖЕНИЕ 1</vt:lpstr>
      <vt:lpstr> (2300) ПРОДОЛЖЕНИЕ 2</vt:lpstr>
      <vt:lpstr>(2300) ПРОДОЛЖЕНИЕ 4</vt:lpstr>
      <vt:lpstr>РАЗДЕЛ VII. (2700) СВЕДЕНИЯ О РЕАБИЛИТАЦИОННЫХ ЦЕНТРАХ  И ОТДЕЛЕНИЯХ МЕДИКО-СОЦИАЛЬНОЙ РЕАБИЛИТАЦИИ ДЛЯ НАРКОЛОГИЧЕСКИХ ПАЦИЕНТОВ</vt:lpstr>
      <vt:lpstr>(2700) ПРОДОЛЖЕНИЕ 2</vt:lpstr>
      <vt:lpstr>МЕЖФОРМЕННЫЕ ПРОВЕРКИ</vt:lpstr>
      <vt:lpstr>АЛГОРИТМЫ ПРОВЕРКИ СООТВЕТСТВИЯ Ф. №11 И Ф.№12 ПО СТРОКЕ 6.1 НА УРОВНЕ НАРКОЛОГИЧЕСКОГО УЧРЕЖДЕНИЯ</vt:lpstr>
      <vt:lpstr>КАК ПОКАЗЫВАТЬ ПАЦИЕНТОВ, СОСТОЯЩИХ ПОД ДИСПАНСЕРНЫМ НАБЛЮДЕНИЕМ В ФОРМЕ №12?</vt:lpstr>
      <vt:lpstr>АЛГОРИТМЫ ПРОВЕРКИ СООТВЕТСТВИЯ Ф.№37 И Ф.№12 ПО СТРОКЕ 6.1 НА УРОВНЕ НАРКОЛОГИЧЕСКОГО УЧРЕЖДЕНИЯ</vt:lpstr>
      <vt:lpstr>АЛГОРИТМ СООТВЕТСТВИЯ ТАБЛ. 2300 Ф.№37 И ТАБЛ. 2000 Ф. №14 НА УРОВНЕ НАРКОЛОГИЧЕСКОГО УЧРЕЖДЕНИЯ</vt:lpstr>
      <vt:lpstr>АЛГОРИТМ СООТВЕТСТВИЯ ТАБЛ.2300 Ф.№37 И ТАБЛ.3100 Ф.№30 НА УРОВНЕ НАРКОЛОГИЧЕСКОГО УЧРЕЖДЕНИЯ</vt:lpstr>
      <vt:lpstr>БЛАГОДАРИМ ЗА ВНИМАНИЕ!</vt:lpstr>
    </vt:vector>
  </TitlesOfParts>
  <Company>DarkStar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 Киржанова</dc:creator>
  <cp:lastModifiedBy>user</cp:lastModifiedBy>
  <cp:revision>1849</cp:revision>
  <cp:lastPrinted>2014-11-21T14:35:34Z</cp:lastPrinted>
  <dcterms:created xsi:type="dcterms:W3CDTF">2010-09-29T13:24:53Z</dcterms:created>
  <dcterms:modified xsi:type="dcterms:W3CDTF">2017-12-07T16:35:13Z</dcterms:modified>
</cp:coreProperties>
</file>