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398" r:id="rId2"/>
    <p:sldId id="407" r:id="rId3"/>
    <p:sldId id="436" r:id="rId4"/>
    <p:sldId id="437" r:id="rId5"/>
    <p:sldId id="439" r:id="rId6"/>
    <p:sldId id="440" r:id="rId7"/>
    <p:sldId id="424" r:id="rId8"/>
    <p:sldId id="426" r:id="rId9"/>
    <p:sldId id="427" r:id="rId10"/>
    <p:sldId id="428" r:id="rId11"/>
    <p:sldId id="429" r:id="rId12"/>
    <p:sldId id="442" r:id="rId13"/>
    <p:sldId id="430" r:id="rId14"/>
    <p:sldId id="451" r:id="rId15"/>
    <p:sldId id="431" r:id="rId16"/>
    <p:sldId id="432" r:id="rId17"/>
    <p:sldId id="433" r:id="rId18"/>
    <p:sldId id="425" r:id="rId19"/>
    <p:sldId id="434" r:id="rId20"/>
    <p:sldId id="444" r:id="rId21"/>
    <p:sldId id="450" r:id="rId22"/>
    <p:sldId id="448" r:id="rId23"/>
    <p:sldId id="441" r:id="rId24"/>
    <p:sldId id="259" r:id="rId25"/>
  </p:sldIdLst>
  <p:sldSz cx="9144000" cy="6858000" type="screen4x3"/>
  <p:notesSz cx="6708775" cy="97742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793" autoAdjust="0"/>
  </p:normalViewPr>
  <p:slideViewPr>
    <p:cSldViewPr>
      <p:cViewPr varScale="1">
        <p:scale>
          <a:sx n="100" d="100"/>
          <a:sy n="100" d="100"/>
        </p:scale>
        <p:origin x="19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0475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3425"/>
            <a:ext cx="4887913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1513" y="4643438"/>
            <a:ext cx="5365750" cy="439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0475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7R8tAK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consultantplus://offline/ref=7C861DDCF9E961B8AFE8B9DCBD6361ABCCEBD489F1A1A9F4AA5954FC9D4F65131336A8E425F9D4R8tBK" TargetMode="External"/><Relationship Id="rId5" Type="http://schemas.openxmlformats.org/officeDocument/2006/relationships/hyperlink" Target="consultantplus://offline/ref=7C861DDCF9E961B8AFE8B9DCBD6361ABCCEBD489F1A1A9F4AA5954FC9D4F65131336A8E425F9D7R8t7K" TargetMode="External"/><Relationship Id="rId4" Type="http://schemas.openxmlformats.org/officeDocument/2006/relationships/hyperlink" Target="consultantplus://offline/ref=7C861DDCF9E961B8AFE8B9DCBD6361ABCCEBD489F1A1A9F4AA5954FC9D4F65131336A8E425F9D7R8t9K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BR8tCK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37923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Дополнительно расшифровать </a:t>
            </a:r>
            <a:r>
              <a:rPr lang="ru-RU" smtClean="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05</a:t>
            </a:r>
            <a:r>
              <a:rPr lang="ru-RU" smtClean="0"/>
              <a:t> - "прочие" - для кого подготовлены методические материалы.</a:t>
            </a:r>
            <a:endParaRPr lang="ru-RU" smtClean="0">
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eaLnBrk="1" hangingPunct="1"/>
            <a:r>
              <a:rPr lang="ru-RU" smtClean="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06,</a:t>
            </a:r>
            <a:r>
              <a:rPr lang="ru-RU" smtClean="0"/>
              <a:t> </a:t>
            </a:r>
            <a:r>
              <a:rPr lang="ru-RU" smtClean="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08</a:t>
            </a:r>
            <a:r>
              <a:rPr lang="ru-RU" smtClean="0"/>
              <a:t> "разработано.., приобретено профилактических программ" (соответственно) - под профилактическими программами понимаются программы для массового использования в практическом здравоохранении по индивидуальной оценке риска возникновения неинфекционных заболеваний, оценке образа жизни, резерва здоровья и т.п.</a:t>
            </a:r>
            <a:endParaRPr lang="ru-RU" smtClean="0">
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eaLnBrk="1" hangingPunct="1"/>
            <a:r>
              <a:rPr lang="ru-RU" smtClean="0"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14</a:t>
            </a:r>
            <a:r>
              <a:rPr lang="ru-RU" smtClean="0"/>
              <a:t> "дано методических консультаций" - под методической консультацией понимается ответ на вопрос, разъяснение по каким-либо аспектам профилактической работы, по методике гигиенического обучения и воспитания населения, данные специалистами ЦМП (подразделения) в письменной или в устной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102496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Дополнительно расшифровать </a:t>
            </a:r>
            <a:r>
              <a:rPr lang="ru-RU" smtClean="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10</a:t>
            </a:r>
            <a:r>
              <a:rPr lang="ru-RU" smtClean="0"/>
              <a:t> - прочие виды изданий.</a:t>
            </a:r>
          </a:p>
          <a:p>
            <a:pPr eaLnBrk="1" hangingPunct="1"/>
            <a:r>
              <a:rPr lang="ru-RU" smtClean="0"/>
              <a:t>Не подлежит учету такая печатная продукция, как афиши, абонементы, программы конференций, различные бланки и т.п. </a:t>
            </a:r>
          </a:p>
        </p:txBody>
      </p:sp>
    </p:spTree>
    <p:extLst>
      <p:ext uri="{BB962C8B-B14F-4D97-AF65-F5344CB8AC3E}">
        <p14:creationId xmlns:p14="http://schemas.microsoft.com/office/powerpoint/2010/main" val="3362327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85826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00581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1R8t7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6R8t7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9D7R8tEK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5R8tEK" TargetMode="External"/><Relationship Id="rId2" Type="http://schemas.openxmlformats.org/officeDocument/2006/relationships/hyperlink" Target="consultantplus://offline/ref=7C861DDCF9E961B8AFE8B9DCBD6361ABCCEBD489F1A1A9F4AA5954FC9D4F65131336A8E425F9D4R8t9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9D5R8t6K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AR8tEK" TargetMode="External"/><Relationship Id="rId7" Type="http://schemas.openxmlformats.org/officeDocument/2006/relationships/hyperlink" Target="consultantplus://offline/ref=7C861DDCF9E961B8AFE8B9DCBD6361ABCCEBD489F1A1A9F4AA5954FC9D4F65131336A8E425F9DBR8tD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9DAR8t9K" TargetMode="External"/><Relationship Id="rId5" Type="http://schemas.openxmlformats.org/officeDocument/2006/relationships/hyperlink" Target="consultantplus://offline/ref=7C861DDCF9E961B8AFE8B9DCBD6361ABCCEBD489F1A1A9F4AA5954FC9D4F65131336A8E425F9DAR8tBK" TargetMode="External"/><Relationship Id="rId4" Type="http://schemas.openxmlformats.org/officeDocument/2006/relationships/hyperlink" Target="consultantplus://offline/ref=7C861DDCF9E961B8AFE8B9DCBD6361ABCCEBD489F1A1A9F4AA5954FC9D4F65131336A8E425F9DBR8tB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9DBR8t6K" TargetMode="External"/><Relationship Id="rId2" Type="http://schemas.openxmlformats.org/officeDocument/2006/relationships/hyperlink" Target="consultantplus://offline/ref=7C861DDCF9E961B8AFE8B9DCBD6361ABCCEBD489F1A1A9F4AA5954FC9D4F65131336A8E425F9DBR8t9K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2R8tA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AD3R8tA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3R8t8K" TargetMode="External"/><Relationship Id="rId7" Type="http://schemas.openxmlformats.org/officeDocument/2006/relationships/hyperlink" Target="consultantplus://offline/ref=7C861DDCF9E961B8AFE8B9DCBD6361ABCCEBD489F1A1A9F4AA5954FC9D4F65131336A8E425FAD0R8tC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0R8tEK" TargetMode="External"/><Relationship Id="rId5" Type="http://schemas.openxmlformats.org/officeDocument/2006/relationships/hyperlink" Target="consultantplus://offline/ref=7C861DDCF9E961B8AFE8B9DCBD6361ABCCEBD489F1A1A9F4AA5954FC9D4F65131336A8E425FAD0R8tFK" TargetMode="External"/><Relationship Id="rId4" Type="http://schemas.openxmlformats.org/officeDocument/2006/relationships/hyperlink" Target="consultantplus://offline/ref=7C861DDCF9E961B8AFE8B9DCBD6361ABCCEBD489F1A1A9F4AA5954FC9D4F65131336A8E425FAD3R8t6K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AD0R8t7K" TargetMode="External"/><Relationship Id="rId7" Type="http://schemas.openxmlformats.org/officeDocument/2006/relationships/hyperlink" Target="consultantplus://offline/ref=7C861DDCF9E961B8AFE8B9DCBD6361ABCCEBD489F1A1A9F4AA5954FC9D4F65131336A8E425FAD1R8tDK" TargetMode="External"/><Relationship Id="rId2" Type="http://schemas.openxmlformats.org/officeDocument/2006/relationships/hyperlink" Target="consultantplus://offline/ref=7C861DDCF9E961B8AFE8B9DCBD6361ABCCEBD489F1A1A9F4AA5954FC9D4F65131336A8E425FAD1R8tC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consultantplus://offline/ref=7C861DDCF9E961B8AFE8B9DCBD6361ABCCEBD489F1A1A9F4AA5954FC9D4F65131336A8E425FAD1R8tEK" TargetMode="External"/><Relationship Id="rId5" Type="http://schemas.openxmlformats.org/officeDocument/2006/relationships/hyperlink" Target="consultantplus://offline/ref=7C861DDCF9E961B8AFE8B9DCBD6361ABCCEBD489F1A1A9F4AA5954FC9D4F65131336A8E425FAD1R8tFK" TargetMode="External"/><Relationship Id="rId4" Type="http://schemas.openxmlformats.org/officeDocument/2006/relationships/hyperlink" Target="consultantplus://offline/ref=7C861DDCF9E961B8AFE8B9DCBD6361ABCCEBD489F1A1A9F4AA5954FC9D4F65131336A8E425FAD0R8t6K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AD1R8tDK" TargetMode="External"/><Relationship Id="rId3" Type="http://schemas.openxmlformats.org/officeDocument/2006/relationships/hyperlink" Target="consultantplus://offline/ref=7C861DDCF9E961B8AFE8B9DCBD6361ABCCEBD489F1A1A9F4AA5954FC9D4F65131336A8E425F9D2R8t7K" TargetMode="External"/><Relationship Id="rId7" Type="http://schemas.openxmlformats.org/officeDocument/2006/relationships/hyperlink" Target="consultantplus://offline/ref=7C861DDCF9E961B8AFE8B9DCBD6361ABCCEBD489F1A1A9F4AA5954FC9D4F65131336A8E425F9DBR8tCK" TargetMode="External"/><Relationship Id="rId2" Type="http://schemas.openxmlformats.org/officeDocument/2006/relationships/hyperlink" Target="consultantplus://offline/ref=7C861DDCF9E961B8AFE8B9DCBD6361ABCCEBD489F1A1A9F4AA5954FC9D4F65131336A8E425F8DBR8tD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consultantplus://offline/ref=7C861DDCF9E961B8AFE8B9DCBD6361ABCCEBD489F1A1A9F4AA5954FC9D4F65131336A8E425F9D5R8t6K" TargetMode="External"/><Relationship Id="rId5" Type="http://schemas.openxmlformats.org/officeDocument/2006/relationships/hyperlink" Target="consultantplus://offline/ref=7C861DDCF9E961B8AFE8B9DCBD6361ABCCEBD489F1A1A9F4AA5954FC9D4F65131336A8E425F9D7R8tAK" TargetMode="External"/><Relationship Id="rId10" Type="http://schemas.openxmlformats.org/officeDocument/2006/relationships/hyperlink" Target="consultantplus://offline/ref=7C861DDCF9E961B8AFE8B9DCBD6361ABCCEBD489F1A1A9F4AA5954FC9D4F65131336A8E425F9D6R8tCK" TargetMode="External"/><Relationship Id="rId4" Type="http://schemas.openxmlformats.org/officeDocument/2006/relationships/hyperlink" Target="consultantplus://offline/ref=7C861DDCF9E961B8AFE8B9DCBD6361ABCCEBD489F1A1A9F4AA5954FC9D4F65131336A8E425F9D3R8tFK" TargetMode="External"/><Relationship Id="rId9" Type="http://schemas.openxmlformats.org/officeDocument/2006/relationships/hyperlink" Target="consultantplus://offline/ref=7C861DDCF9E961B8AFE8B9DCBD6361ABCCEBD489F1A1A9F4AA5954FC9D4F65131336A8E425F9D3R8t9K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8DAR8t7K" TargetMode="External"/><Relationship Id="rId2" Type="http://schemas.openxmlformats.org/officeDocument/2006/relationships/hyperlink" Target="consultantplus://offline/ref=7C861DDCF9E961B8AFE8B9DCBD6361ABCCEBD489F1A1A9F4AA5954FC9D4F65131336A8E425F8DAR8tEK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consultantplus://offline/ref=7C861DDCF9E961B8AFE8B9DCBD6361ABCCEBD489F1A1A9F4AA5954FC9D4F65131336A8E425F8DBR8tFK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3R8tFK" TargetMode="External"/><Relationship Id="rId3" Type="http://schemas.openxmlformats.org/officeDocument/2006/relationships/hyperlink" Target="consultantplus://offline/ref=7C861DDCF9E961B8AFE8B9DCBD6361ABCCEBD489F1A1A9F4AA5954FC9D4F65131336A8E425F8DBR8t9K" TargetMode="External"/><Relationship Id="rId7" Type="http://schemas.openxmlformats.org/officeDocument/2006/relationships/hyperlink" Target="consultantplus://offline/ref=7C861DDCF9E961B8AFE8B9DCBD6361ABCCEBD489F1A1A9F4AA5954FC9D4F65131336A8E425F9D2R8t6K" TargetMode="External"/><Relationship Id="rId2" Type="http://schemas.openxmlformats.org/officeDocument/2006/relationships/hyperlink" Target="consultantplus://offline/ref=7C861DDCF9E961B8AFE8B9DCBD6361ABCCEBD489F1A1A9F4AA5954FC9D4F65131336A8E425F8DBR8tA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7C861DDCF9E961B8AFE8B9DCBD6361ABCCEBD489F1A1A9F4AA5954FC9D4F65131336A8E425F9D2R8tEK" TargetMode="External"/><Relationship Id="rId5" Type="http://schemas.openxmlformats.org/officeDocument/2006/relationships/hyperlink" Target="consultantplus://offline/ref=7C861DDCF9E961B8AFE8B9DCBD6361ABCCEBD489F1A1A9F4AA5954FC9D4F65131336A8E425F8DBR8t6K" TargetMode="External"/><Relationship Id="rId4" Type="http://schemas.openxmlformats.org/officeDocument/2006/relationships/hyperlink" Target="consultantplus://offline/ref=7C861DDCF9E961B8AFE8B9DCBD6361ABCCEBD489F1A1A9F4AA5954FC9D4F65131336A8E425F9D3R8tE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667783" y="4029938"/>
            <a:ext cx="5346042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Н.П. Соболева</a:t>
            </a:r>
            <a:r>
              <a:rPr lang="ru-RU" sz="1200" b="1" dirty="0" smtClean="0">
                <a:solidFill>
                  <a:srgbClr val="796F39"/>
                </a:solidFill>
              </a:rPr>
              <a:t>, руководитель  </a:t>
            </a:r>
            <a:r>
              <a:rPr lang="ru-RU" sz="1200" b="1" dirty="0">
                <a:solidFill>
                  <a:srgbClr val="796F39"/>
                </a:solidFill>
              </a:rPr>
              <a:t>отделения инновационных </a:t>
            </a:r>
            <a:r>
              <a:rPr lang="ru-RU" sz="1200" b="1" dirty="0" smtClean="0">
                <a:solidFill>
                  <a:srgbClr val="796F39"/>
                </a:solidFill>
              </a:rPr>
              <a:t>технологий профилактики </a:t>
            </a:r>
            <a:r>
              <a:rPr lang="ru-RU" sz="1200" b="1" dirty="0">
                <a:solidFill>
                  <a:srgbClr val="796F39"/>
                </a:solidFill>
              </a:rPr>
              <a:t>заболеваний 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МЗ </a:t>
            </a:r>
            <a:r>
              <a:rPr lang="ru-RU" sz="1200" b="1" dirty="0" smtClean="0">
                <a:solidFill>
                  <a:srgbClr val="796F39"/>
                </a:solidFill>
              </a:rPr>
              <a:t>РФ</a:t>
            </a:r>
          </a:p>
          <a:p>
            <a:pPr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Е.Д. Савченко, </a:t>
            </a:r>
            <a:r>
              <a:rPr lang="ru-RU" sz="1200" b="1" dirty="0" err="1" smtClean="0">
                <a:solidFill>
                  <a:srgbClr val="796F39"/>
                </a:solidFill>
              </a:rPr>
              <a:t>в.н.с</a:t>
            </a:r>
            <a:r>
              <a:rPr lang="ru-RU" sz="1200" b="1" dirty="0" smtClean="0">
                <a:solidFill>
                  <a:srgbClr val="796F39"/>
                </a:solidFill>
              </a:rPr>
              <a:t>. </a:t>
            </a:r>
            <a:r>
              <a:rPr lang="ru-RU" sz="1200" b="1" dirty="0">
                <a:solidFill>
                  <a:srgbClr val="796F39"/>
                </a:solidFill>
              </a:rPr>
              <a:t>отделения инновационных технологий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профилактики заболеваний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МЗ РФ</a:t>
            </a: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А.В.</a:t>
            </a:r>
            <a:r>
              <a:rPr lang="en-US" sz="1200" b="1" dirty="0">
                <a:solidFill>
                  <a:srgbClr val="796F39"/>
                </a:solidFill>
              </a:rPr>
              <a:t> </a:t>
            </a:r>
            <a:r>
              <a:rPr lang="ru-RU" sz="1200" b="1" dirty="0">
                <a:solidFill>
                  <a:srgbClr val="796F39"/>
                </a:solidFill>
              </a:rPr>
              <a:t>Капустина, </a:t>
            </a:r>
            <a:r>
              <a:rPr lang="ru-RU" sz="1200" b="1" dirty="0" err="1">
                <a:solidFill>
                  <a:srgbClr val="796F39"/>
                </a:solidFill>
              </a:rPr>
              <a:t>с.н.с</a:t>
            </a:r>
            <a:r>
              <a:rPr lang="ru-RU" sz="1200" b="1" dirty="0">
                <a:solidFill>
                  <a:srgbClr val="796F39"/>
                </a:solidFill>
              </a:rPr>
              <a:t>. научно-организационный отдел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Государственный научно-исследовательский 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центр профилактической медицины МЗ РФ</a:t>
            </a: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70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 </a:t>
            </a:r>
            <a:r>
              <a:rPr lang="ru-RU" sz="1800" b="1" dirty="0"/>
              <a:t>«</a:t>
            </a:r>
            <a:r>
              <a:rPr lang="ru-RU" sz="1800" b="1" dirty="0" smtClean="0"/>
              <a:t>СВЕДЕНИЯ О </a:t>
            </a:r>
            <a:r>
              <a:rPr lang="ru-RU" sz="1800" b="1" dirty="0"/>
              <a:t>ДЕЯТЕЛЬНОСТИ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ЦЕНТРОВ </a:t>
            </a:r>
            <a:r>
              <a:rPr lang="ru-RU" sz="1800" b="1" dirty="0"/>
              <a:t>МЕДИЦИНСКОЙ ПРОФИЛАКТИКИ» </a:t>
            </a:r>
            <a:endParaRPr lang="ru-RU" sz="1800" b="1" dirty="0" smtClean="0"/>
          </a:p>
          <a:p>
            <a:pPr algn="ctr"/>
            <a:r>
              <a:rPr lang="ru-RU" sz="1800" b="1" dirty="0" smtClean="0"/>
              <a:t>годового </a:t>
            </a:r>
            <a:r>
              <a:rPr lang="ru-RU" sz="1800" b="1" dirty="0"/>
              <a:t>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 smtClean="0"/>
              <a:t>12.12.2017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9558BB3-DC36-419A-BA3C-E94FFE03F21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000">
              <a:latin typeface="+mn-lt"/>
            </a:endParaRPr>
          </a:p>
        </p:txBody>
      </p:sp>
      <p:sp>
        <p:nvSpPr>
          <p:cNvPr id="164866" name="Rectangle 2"/>
          <p:cNvSpPr>
            <a:spLocks noGrp="1"/>
          </p:cNvSpPr>
          <p:nvPr>
            <p:ph type="title"/>
          </p:nvPr>
        </p:nvSpPr>
        <p:spPr bwMode="auto">
          <a:xfrm>
            <a:off x="323528" y="0"/>
            <a:ext cx="8291513" cy="9937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dirty="0" smtClean="0">
                <a:effectLst/>
              </a:rPr>
              <a:t>1.3. МАТЕРИАЛЬНО - ТЕХНИЧЕСКОЕ ОСНАЩЕНИЕ</a:t>
            </a:r>
          </a:p>
        </p:txBody>
      </p:sp>
      <p:sp>
        <p:nvSpPr>
          <p:cNvPr id="25603" name="Rectangle 4"/>
          <p:cNvSpPr>
            <a:spLocks noGrp="1"/>
          </p:cNvSpPr>
          <p:nvPr>
            <p:ph type="body" sz="half" idx="2"/>
          </p:nvPr>
        </p:nvSpPr>
        <p:spPr>
          <a:xfrm>
            <a:off x="5219700" y="1268413"/>
            <a:ext cx="3924300" cy="49418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>
                <a:solidFill>
                  <a:srgbClr val="FF0000"/>
                </a:solidFill>
                <a:latin typeface="Arial" charset="0"/>
                <a:cs typeface="Arial" charset="0"/>
              </a:rPr>
              <a:t>Таблица 1300</a:t>
            </a:r>
            <a:endParaRPr lang="ru-RU" sz="180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smtClean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  <a:cs typeface="Arial" charset="0"/>
              </a:rPr>
              <a:t>При заполнении отчета о материально-технической оснащенности ЦМП в составе других учреждений здравоохранения указываются только постоянно закрепленные за подразделением аппаратура и оборудование.</a:t>
            </a:r>
          </a:p>
        </p:txBody>
      </p:sp>
      <p:graphicFrame>
        <p:nvGraphicFramePr>
          <p:cNvPr id="165170" name="Group 306"/>
          <p:cNvGraphicFramePr>
            <a:graphicFrameLocks noGrp="1"/>
          </p:cNvGraphicFramePr>
          <p:nvPr/>
        </p:nvGraphicFramePr>
        <p:xfrm>
          <a:off x="754063" y="188913"/>
          <a:ext cx="4681537" cy="6408420"/>
        </p:xfrm>
        <a:graphic>
          <a:graphicData uri="http://schemas.openxmlformats.org/drawingml/2006/table">
            <a:tbl>
              <a:tblPr/>
              <a:tblGrid>
                <a:gridCol w="2881312"/>
                <a:gridCol w="863600"/>
                <a:gridCol w="936625"/>
              </a:tblGrid>
              <a:tr h="5113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(1300)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94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единиц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Автотранспорт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Множительная техника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Персональный компьютер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Принтер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21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Факс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Киноаппаратура проекционная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Фотоаппарат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Телевизор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Магнитофон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Видеомагнитофон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Плеер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Диктофон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Видеокамера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53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Фонд: библиотечный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видеофильмов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видеоклипов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аудиокассет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84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компьютерных программ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89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sym typeface="Symbol" pitchFamily="18" charset="2"/>
                        </a:rPr>
                        <a:t>*указать какая _________________________________________________________________________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sym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29E33-E009-4E4A-BD4D-62D97B36B0D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3FDD2B-214B-4907-9C24-D9E4A310E43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000">
              <a:latin typeface="+mn-lt"/>
            </a:endParaRPr>
          </a:p>
        </p:txBody>
      </p:sp>
      <p:sp>
        <p:nvSpPr>
          <p:cNvPr id="166914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19256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 ОРГАНИЗАЦИОННО – МЕТОДИЧЕСКАЯ РАБОТА</a:t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6627" name="Rectangle 4"/>
          <p:cNvSpPr>
            <a:spLocks noGrp="1"/>
          </p:cNvSpPr>
          <p:nvPr>
            <p:ph type="body" sz="half" idx="2"/>
          </p:nvPr>
        </p:nvSpPr>
        <p:spPr>
          <a:xfrm>
            <a:off x="5724525" y="1557338"/>
            <a:ext cx="3276600" cy="454025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2001</a:t>
            </a:r>
            <a:endParaRPr lang="ru-RU" sz="1800" b="1" smtClean="0">
              <a:latin typeface="Arial" charset="0"/>
            </a:endParaRPr>
          </a:p>
          <a:p>
            <a:pPr algn="just" eaLnBrk="1" hangingPunct="1"/>
            <a:r>
              <a:rPr lang="ru-RU" sz="1800" smtClean="0">
                <a:latin typeface="Arial" charset="0"/>
              </a:rPr>
              <a:t>указываются категории обучаемых контингентов (столбец 1), их количество (столбец 4) и число проведенных с ними занятий (столбец 3);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стр. 1 в стлб. 3, 4 = стр. 2 + 3 + 4 в стлб. 3, 4;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стлб. 3 </a:t>
            </a:r>
            <a:r>
              <a:rPr lang="en-US" sz="1800" smtClean="0">
                <a:latin typeface="Arial" charset="0"/>
              </a:rPr>
              <a:t>&lt;</a:t>
            </a:r>
            <a:r>
              <a:rPr lang="ru-RU" sz="1800" smtClean="0">
                <a:latin typeface="Arial" charset="0"/>
              </a:rPr>
              <a:t> стлб.</a:t>
            </a:r>
            <a:r>
              <a:rPr lang="en-US" sz="1800" smtClean="0">
                <a:latin typeface="Arial" charset="0"/>
              </a:rPr>
              <a:t> 4</a:t>
            </a:r>
            <a:r>
              <a:rPr lang="ru-RU" sz="1800" smtClean="0">
                <a:latin typeface="Arial" charset="0"/>
              </a:rPr>
              <a:t> во всех строках.</a:t>
            </a:r>
            <a:endParaRPr lang="en-US" sz="1800" smtClean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1800" b="1" u="sng" smtClean="0">
                <a:solidFill>
                  <a:srgbClr val="FF0000"/>
                </a:solidFill>
                <a:latin typeface="Arial" charset="0"/>
              </a:rPr>
              <a:t>Таблица 2020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smtClean="0">
                <a:latin typeface="Arial" charset="0"/>
              </a:rPr>
              <a:t>    стр. 1 стлб. 1 + стлб. 2 = таб. 2001 стр. 1 стлб. 4</a:t>
            </a:r>
            <a:endParaRPr lang="en-US" sz="1800" smtClean="0">
              <a:latin typeface="Arial" charset="0"/>
            </a:endParaRPr>
          </a:p>
          <a:p>
            <a:pPr eaLnBrk="1" hangingPunct="1"/>
            <a:endParaRPr lang="ru-RU" sz="2100" smtClean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z="2100" smtClean="0">
              <a:latin typeface="Arial" charset="0"/>
            </a:endParaRPr>
          </a:p>
          <a:p>
            <a:pPr eaLnBrk="1" hangingPunct="1"/>
            <a:endParaRPr lang="ru-RU" sz="2100" smtClean="0">
              <a:latin typeface="Arial" charset="0"/>
            </a:endParaRPr>
          </a:p>
        </p:txBody>
      </p:sp>
      <p:graphicFrame>
        <p:nvGraphicFramePr>
          <p:cNvPr id="167134" name="Group 222"/>
          <p:cNvGraphicFramePr>
            <a:graphicFrameLocks noGrp="1"/>
          </p:cNvGraphicFramePr>
          <p:nvPr/>
        </p:nvGraphicFramePr>
        <p:xfrm>
          <a:off x="395288" y="1268413"/>
          <a:ext cx="5329237" cy="4692971"/>
        </p:xfrm>
        <a:graphic>
          <a:graphicData uri="http://schemas.openxmlformats.org/drawingml/2006/table">
            <a:tbl>
              <a:tblPr/>
              <a:tblGrid>
                <a:gridCol w="2838450"/>
                <a:gridCol w="622300"/>
                <a:gridCol w="898525"/>
                <a:gridCol w="969962"/>
              </a:tblGrid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(2001)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обучаемых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Обучено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человек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Медицинские работники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из учреждений: лечебно-профилактических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санаторно-курортных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аптечных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Студенты высших и средних учебных заведений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Немедицинские работники</a:t>
                      </a: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указать какие ___________________________________________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(2020)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строки 01 обучено: врачей 1)_____________, среднего медперсонала 2)________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AE56F-B658-49A4-A8AB-B5420F12766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F27D08-8FE8-42D6-B67A-639CD2F1AE9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000">
              <a:latin typeface="+mn-lt"/>
            </a:endParaRPr>
          </a:p>
        </p:txBody>
      </p:sp>
      <p:sp>
        <p:nvSpPr>
          <p:cNvPr id="183298" name="Rectangle 2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2.1. ОБУЧЕНИЕ КАДРОВ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250825" y="1268413"/>
            <a:ext cx="8435975" cy="4738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smtClean="0">
                <a:latin typeface="Arial" charset="0"/>
              </a:rPr>
              <a:t>Примечание: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Подлежат учету мероприятия, организованные и проведенные ЦМП, а также органами здравоохранения или другими ведомствами, если в их организации и проведении принимали </a:t>
            </a:r>
            <a:r>
              <a:rPr lang="ru-RU" sz="1400" b="1" smtClean="0">
                <a:solidFill>
                  <a:srgbClr val="FF0000"/>
                </a:solidFill>
                <a:latin typeface="Arial" charset="0"/>
              </a:rPr>
              <a:t>непосредственное</a:t>
            </a:r>
            <a:r>
              <a:rPr lang="ru-RU" sz="1400" b="1" smtClean="0">
                <a:latin typeface="Arial" charset="0"/>
              </a:rPr>
              <a:t> участие специалисты ЦМП;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Участие подразумевает проведение занятия, выступление с докладом, лекцией и т.п. Одно лишь присутствие сотрудников ЦМП на этих мероприятиях учету по </a:t>
            </a:r>
            <a:r>
              <a:rPr lang="ru-RU" sz="14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№70</a:t>
            </a:r>
            <a:r>
              <a:rPr lang="ru-RU" sz="1400" b="1" smtClean="0">
                <a:latin typeface="Arial" charset="0"/>
              </a:rPr>
              <a:t> не подлежит;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Если ЦМП принимал участие в курсовых учебных мероприятиях каждая отдельно прочитанная тема учитывается как занятие. При этом количество охваченных человек учитывается только один раз по числу обучавшихся на данном цикле (курсах);</a:t>
            </a:r>
          </a:p>
          <a:p>
            <a:pPr algn="just" eaLnBrk="1" hangingPunct="1">
              <a:lnSpc>
                <a:spcPct val="80000"/>
              </a:lnSpc>
            </a:pPr>
            <a:endParaRPr lang="ru-RU" sz="14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b="1" smtClean="0">
                <a:latin typeface="Arial" charset="0"/>
              </a:rPr>
              <a:t>Занятия со смешанной аудиторией (медработники различных медицинских учреждений, медработники и педагоги и т.п.) учитываются только один раз и указываются в строке, соответствующей категории обучаемых, представленной на данном учебном мероприятии в большинстве. Количество же обучавшихся в этом случае учитывается раздельно и указывается в строках, соответствующих месту работы обучаемых медицинских кадров, либо в строке "Немедицинские работники".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400" b="1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129A6-A469-4BED-93A0-FE118DAC7C5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99D31D8-9B6B-4699-BBCF-5E3F52B2716D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000">
              <a:latin typeface="+mn-lt"/>
            </a:endParaRPr>
          </a:p>
        </p:txBody>
      </p:sp>
      <p:sp>
        <p:nvSpPr>
          <p:cNvPr id="16793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2.2. </a:t>
            </a:r>
            <a:r>
              <a:rPr lang="ru-RU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МЕТОДИЧЕСКАЯ РАБОТА</a:t>
            </a:r>
          </a:p>
        </p:txBody>
      </p:sp>
      <p:sp>
        <p:nvSpPr>
          <p:cNvPr id="29699" name="Rectangle 4"/>
          <p:cNvSpPr>
            <a:spLocks noGrp="1"/>
          </p:cNvSpPr>
          <p:nvPr>
            <p:ph type="body" sz="half" idx="2"/>
          </p:nvPr>
        </p:nvSpPr>
        <p:spPr>
          <a:xfrm>
            <a:off x="4716463" y="1268413"/>
            <a:ext cx="3990975" cy="53768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2000" b="1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2002</a:t>
            </a:r>
            <a:r>
              <a:rPr lang="ru-RU" sz="2000" b="1" smtClean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2000" b="1" smtClean="0">
              <a:latin typeface="Arial" charset="0"/>
            </a:endParaRPr>
          </a:p>
          <a:p>
            <a:pPr algn="just" eaLnBrk="1" hangingPunct="1"/>
            <a:r>
              <a:rPr lang="ru-RU" sz="2000" smtClean="0">
                <a:latin typeface="Arial" charset="0"/>
              </a:rPr>
              <a:t>стр. 1 = стр. 2 + стр. 3 + стр. 4 + стр. 5;</a:t>
            </a:r>
          </a:p>
          <a:p>
            <a:pPr algn="just" eaLnBrk="1" hangingPunct="1"/>
            <a:r>
              <a:rPr lang="ru-RU" sz="2000" smtClean="0">
                <a:latin typeface="Arial" charset="0"/>
              </a:rPr>
              <a:t>дополнительно расшифровать стр. 5 «прочие» - для кого подготовлены методические материалы</a:t>
            </a:r>
          </a:p>
        </p:txBody>
      </p:sp>
      <p:graphicFrame>
        <p:nvGraphicFramePr>
          <p:cNvPr id="168190" name="Group 254"/>
          <p:cNvGraphicFramePr>
            <a:graphicFrameLocks noGrp="1"/>
          </p:cNvGraphicFramePr>
          <p:nvPr/>
        </p:nvGraphicFramePr>
        <p:xfrm>
          <a:off x="323850" y="981075"/>
          <a:ext cx="3960813" cy="5616579"/>
        </p:xfrm>
        <a:graphic>
          <a:graphicData uri="http://schemas.openxmlformats.org/drawingml/2006/table">
            <a:tbl>
              <a:tblPr/>
              <a:tblGrid>
                <a:gridCol w="2771775"/>
                <a:gridCol w="612775"/>
                <a:gridCol w="576263"/>
              </a:tblGrid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(2002)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Подготовлено методических материалов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 т.ч.  для отделений (кабинетов)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медицинской профилактики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медицинских работников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педагогов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Разработано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Приобретено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Внедрено профилактических программ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Создано видеофильмов и видеоклипов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аудиороликов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методических консультаций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89351D-EC72-41B5-849C-413D0B14B0A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 smtClean="0">
                <a:effectLst/>
                <a:latin typeface="Arial" charset="0"/>
              </a:rPr>
              <a:t>2.2 Методическая работа</a:t>
            </a:r>
            <a:br>
              <a:rPr lang="ru-RU" sz="2400" dirty="0" smtClean="0">
                <a:effectLst/>
                <a:latin typeface="Arial" charset="0"/>
              </a:rPr>
            </a:br>
            <a:endParaRPr lang="ru-RU" sz="3700" dirty="0" smtClean="0">
              <a:effectLst/>
              <a:latin typeface="Arial" charset="0"/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457200" y="908050"/>
            <a:ext cx="8229600" cy="5099050"/>
          </a:xfrm>
        </p:spPr>
        <p:txBody>
          <a:bodyPr/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sz="1800" smtClean="0">
                <a:latin typeface="Arial" charset="0"/>
              </a:rPr>
              <a:t>Примечание: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указывается количество методических материалов, профилактических программ, видео- и аудиоматериалов по вопросам организации, методики работы по профилактике заболеваний, гигиенического обучения и воспитания населения (столбец 3), подготовленных в отчетном году специалистами ЦМП самостоятельно, а так же совместно со специалистами органов и учреждений здравоохранения и других ведомств и организаций;</a:t>
            </a:r>
          </a:p>
          <a:p>
            <a:pPr algn="just"/>
            <a:r>
              <a:rPr lang="ru-RU" sz="1800" smtClean="0">
                <a:latin typeface="Arial" charset="0"/>
                <a:cs typeface="Arial" charset="0"/>
              </a:rPr>
              <a:t>под  профилактическими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программами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понимаются  программы  для  массового использования в практическом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здравоохранении  по  индивидуальной  оценке  риска   возникновения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неинфекционных заболеваний,  оценке образа жизни, резерва здоровья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и т.п. </a:t>
            </a:r>
            <a:r>
              <a:rPr lang="en-US" sz="1800" smtClean="0">
                <a:latin typeface="Arial" charset="0"/>
                <a:cs typeface="Arial" charset="0"/>
              </a:rPr>
              <a:t>(</a:t>
            </a:r>
            <a:r>
              <a:rPr lang="ru-RU" sz="1800" smtClean="0">
                <a:latin typeface="Arial" charset="0"/>
                <a:cs typeface="Arial" charset="0"/>
              </a:rPr>
              <a:t>строки 06,  08  "разработано..,  приобретено  профилактических программ" </a:t>
            </a:r>
            <a:r>
              <a:rPr lang="en-US" sz="1800" smtClean="0">
                <a:latin typeface="Arial" charset="0"/>
                <a:cs typeface="Arial" charset="0"/>
              </a:rPr>
              <a:t>)</a:t>
            </a:r>
            <a:r>
              <a:rPr lang="ru-RU" sz="1800" smtClean="0">
                <a:latin typeface="Arial" charset="0"/>
                <a:cs typeface="Arial" charset="0"/>
              </a:rPr>
              <a:t>; </a:t>
            </a:r>
          </a:p>
          <a:p>
            <a:pPr algn="just"/>
            <a:r>
              <a:rPr lang="ru-RU" sz="1800" smtClean="0">
                <a:latin typeface="Arial" charset="0"/>
                <a:cs typeface="Arial" charset="0"/>
              </a:rPr>
              <a:t>под методической консультацией  понимается  ответ   на   вопрос,   разъяснение   по каким-либо   аспектам   профилактической   работы,   по   методике</a:t>
            </a:r>
            <a:r>
              <a:rPr lang="en-US" sz="1800" smtClean="0">
                <a:latin typeface="Arial" charset="0"/>
                <a:cs typeface="Arial" charset="0"/>
              </a:rPr>
              <a:t> </a:t>
            </a:r>
            <a:r>
              <a:rPr lang="ru-RU" sz="1800" smtClean="0">
                <a:latin typeface="Arial" charset="0"/>
                <a:cs typeface="Arial" charset="0"/>
              </a:rPr>
              <a:t>гигиенического   обучения   и   воспитания    населения,    данные специалистами ЦМП (подразделения) в письменной или в устной форме (строка 14  "дано методических консультаций" ) .</a:t>
            </a:r>
          </a:p>
          <a:p>
            <a:pPr algn="just" eaLnBrk="1" hangingPunct="1"/>
            <a:endParaRPr lang="ru-RU" sz="1800" smtClean="0">
              <a:latin typeface="Arial" charset="0"/>
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endParaRPr lang="ru-RU" sz="180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93601-DBFE-4767-9A07-362C2EEFA19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059B3AE-8644-462A-B622-BA929EBA1DA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000">
              <a:latin typeface="+mn-lt"/>
            </a:endParaRPr>
          </a:p>
        </p:txBody>
      </p:sp>
      <p:sp>
        <p:nvSpPr>
          <p:cNvPr id="16896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07524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2.3. СОЦИОЛОГИЧЕСКИЕ ИССЛЕДОВАНИЯ</a:t>
            </a:r>
          </a:p>
        </p:txBody>
      </p:sp>
      <p:sp>
        <p:nvSpPr>
          <p:cNvPr id="32771" name="Rectangle 4"/>
          <p:cNvSpPr>
            <a:spLocks noGrp="1"/>
          </p:cNvSpPr>
          <p:nvPr>
            <p:ph type="body" sz="half" idx="2"/>
          </p:nvPr>
        </p:nvSpPr>
        <p:spPr>
          <a:xfrm>
            <a:off x="5364163" y="1412875"/>
            <a:ext cx="3635375" cy="4525963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2003</a:t>
            </a:r>
            <a:endParaRPr lang="ru-RU" sz="1800" b="1" smtClean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1800" b="1" smtClean="0">
              <a:latin typeface="Arial" charset="0"/>
            </a:endParaRPr>
          </a:p>
          <a:p>
            <a:pPr algn="just" eaLnBrk="1" hangingPunct="1"/>
            <a:r>
              <a:rPr lang="ru-RU" sz="1800" smtClean="0">
                <a:latin typeface="Arial" charset="0"/>
              </a:rPr>
              <a:t>показывается число и виды социологических исследований;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стр.1 ˃ стр. 2;</a:t>
            </a:r>
            <a:endParaRPr lang="ru-RU" sz="1800" smtClean="0">
              <a:latin typeface="Arial" charset="0"/>
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algn="just" eaLnBrk="1" hangingPunct="1"/>
            <a:r>
              <a:rPr lang="ru-RU" sz="1800" smtClean="0">
                <a:latin typeface="Arial" charset="0"/>
              </a:rPr>
              <a:t>стр. 3 = стр. 4+5+6+7+8+9;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дополнительно расшифровать </a:t>
            </a:r>
            <a:r>
              <a:rPr lang="ru-RU" sz="18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стр.11</a:t>
            </a:r>
            <a:r>
              <a:rPr lang="ru-RU" sz="1800" smtClean="0">
                <a:latin typeface="Arial" charset="0"/>
              </a:rPr>
              <a:t> - прочие виды социологических исследований.</a:t>
            </a:r>
          </a:p>
        </p:txBody>
      </p:sp>
      <p:graphicFrame>
        <p:nvGraphicFramePr>
          <p:cNvPr id="169156" name="Group 196"/>
          <p:cNvGraphicFramePr>
            <a:graphicFrameLocks noGrp="1"/>
          </p:cNvGraphicFramePr>
          <p:nvPr/>
        </p:nvGraphicFramePr>
        <p:xfrm>
          <a:off x="468313" y="1165225"/>
          <a:ext cx="4895850" cy="4188460"/>
        </p:xfrm>
        <a:graphic>
          <a:graphicData uri="http://schemas.openxmlformats.org/drawingml/2006/table">
            <a:tbl>
              <a:tblPr/>
              <a:tblGrid>
                <a:gridCol w="3149600"/>
                <a:gridCol w="806450"/>
                <a:gridCol w="939800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(2003)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среди молодежи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информированности населения о факторах риска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артериальной гипертонии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курения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низкой физической активности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нерационального питания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гиперхолестеринемии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ожирения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санитарной культуры населения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D3AD9-A106-442B-AF9A-02E1C9C4ABA4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075F3B7-85D8-4BFF-B2BF-A5301A59BF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000">
              <a:latin typeface="+mn-lt"/>
            </a:endParaRPr>
          </a:p>
        </p:txBody>
      </p:sp>
      <p:sp>
        <p:nvSpPr>
          <p:cNvPr id="169986" name="Rectangle 2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2800" dirty="0" smtClean="0">
                <a:effectLst/>
              </a:rPr>
              <a:t>3. ИЗДАТЕЛЬСКАЯ ДЕЯТЕЛЬНОСТЬ</a:t>
            </a:r>
            <a:r>
              <a:rPr lang="ru-RU" dirty="0" smtClean="0">
                <a:effectLst/>
              </a:rPr>
              <a:t> </a:t>
            </a:r>
          </a:p>
        </p:txBody>
      </p:sp>
      <p:sp>
        <p:nvSpPr>
          <p:cNvPr id="33795" name="Rectangle 4"/>
          <p:cNvSpPr>
            <a:spLocks noGrp="1"/>
          </p:cNvSpPr>
          <p:nvPr>
            <p:ph type="body" sz="half" idx="2"/>
          </p:nvPr>
        </p:nvSpPr>
        <p:spPr>
          <a:xfrm>
            <a:off x="6084888" y="1052513"/>
            <a:ext cx="3059112" cy="53292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3000</a:t>
            </a:r>
            <a:r>
              <a:rPr lang="ru-RU" sz="1400" b="1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показывается число поименованных изданий (стлб. 3), и их тираж (стлб. 4);</a:t>
            </a:r>
            <a:endParaRPr lang="ru-RU" sz="1400" smtClean="0">
              <a:latin typeface="Arial" charset="0"/>
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1</a:t>
            </a:r>
            <a:r>
              <a:rPr lang="ru-RU" sz="1400" smtClean="0">
                <a:latin typeface="Arial" charset="0"/>
              </a:rPr>
              <a:t> и </a:t>
            </a:r>
            <a:r>
              <a:rPr lang="ru-RU" sz="140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</a:t>
            </a:r>
            <a:r>
              <a:rPr lang="ru-RU" sz="1400" smtClean="0">
                <a:latin typeface="Arial" charset="0"/>
              </a:rPr>
              <a:t> указывают количество наименований и общий тираж изданных ЦМП (подразделением) в отчетном году методических материалов, независимо от способа тиражирования, а также от того, кем и когда эти материалы были разработаны;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стр.1 ˃ стр.2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стр. 3 = стр. 4+5+6+7+8;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в </a:t>
            </a:r>
            <a:r>
              <a:rPr lang="ru-RU" sz="140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9</a:t>
            </a:r>
            <a:r>
              <a:rPr lang="ru-RU" sz="1400" smtClean="0">
                <a:latin typeface="Arial" charset="0"/>
              </a:rPr>
              <a:t> учитываются те издания, учредителями или издателями которых выступают 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solidFill>
                  <a:srgbClr val="FF0000"/>
                </a:solidFill>
                <a:latin typeface="Arial" charset="0"/>
              </a:rPr>
              <a:t>стр.11</a:t>
            </a:r>
            <a:r>
              <a:rPr lang="ru-RU" sz="1400" smtClean="0">
                <a:latin typeface="Arial" charset="0"/>
              </a:rPr>
              <a:t> = стр. 1+3+9+10</a:t>
            </a:r>
          </a:p>
          <a:p>
            <a:pPr algn="just" eaLnBrk="1" hangingPunct="1">
              <a:lnSpc>
                <a:spcPct val="80000"/>
              </a:lnSpc>
            </a:pPr>
            <a:endParaRPr lang="ru-RU" sz="140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000" smtClean="0"/>
          </a:p>
        </p:txBody>
      </p:sp>
      <p:graphicFrame>
        <p:nvGraphicFramePr>
          <p:cNvPr id="170250" name="Group 266"/>
          <p:cNvGraphicFramePr>
            <a:graphicFrameLocks noGrp="1"/>
          </p:cNvGraphicFramePr>
          <p:nvPr/>
        </p:nvGraphicFramePr>
        <p:xfrm>
          <a:off x="250825" y="333375"/>
          <a:ext cx="5976937" cy="6002340"/>
        </p:xfrm>
        <a:graphic>
          <a:graphicData uri="http://schemas.openxmlformats.org/drawingml/2006/table">
            <a:tbl>
              <a:tblPr/>
              <a:tblGrid>
                <a:gridCol w="3528392"/>
                <a:gridCol w="720080"/>
                <a:gridCol w="1080120"/>
                <a:gridCol w="648345"/>
              </a:tblGrid>
              <a:tr h="7159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(3000)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изданий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Тираж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Материалы для медицинских работников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в т.ч. разработанных самостоятельно ЦМП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Пропагандистские материалы для населения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т.ч. по профилактике вредных привычек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неинфекционных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инфекционных заболеваний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охране здоровья матери и ребенка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здоровому образу жизни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3725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Газеты и приложения к газетам, издаваемые с участием центра медицинской профилактики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C34FC-ED5C-4B77-A12C-C17C8FF2D3C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E9BE21-F34D-4A03-BCC1-1FEAED5787D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000">
              <a:latin typeface="+mn-lt"/>
            </a:endParaRPr>
          </a:p>
        </p:txBody>
      </p:sp>
      <p:sp>
        <p:nvSpPr>
          <p:cNvPr id="1720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4. РЕАЛИЗАЦИЯ ПРОГРАММ И ПРОЕКТОВ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endParaRPr lang="ru-RU" sz="2400" dirty="0" smtClean="0">
              <a:effectLst/>
            </a:endParaRPr>
          </a:p>
        </p:txBody>
      </p:sp>
      <p:sp>
        <p:nvSpPr>
          <p:cNvPr id="35843" name="Rectangle 4"/>
          <p:cNvSpPr>
            <a:spLocks noGrp="1"/>
          </p:cNvSpPr>
          <p:nvPr>
            <p:ph type="body" sz="half" idx="2"/>
          </p:nvPr>
        </p:nvSpPr>
        <p:spPr>
          <a:xfrm>
            <a:off x="5003800" y="1481138"/>
            <a:ext cx="4032250" cy="4525962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18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4000</a:t>
            </a:r>
            <a:r>
              <a:rPr lang="ru-RU" sz="1800" b="1" smtClean="0">
                <a:latin typeface="Arial" charset="0"/>
              </a:rPr>
              <a:t> </a:t>
            </a:r>
          </a:p>
          <a:p>
            <a:pPr algn="ctr" eaLnBrk="1" hangingPunct="1">
              <a:buFont typeface="Wingdings 3" pitchFamily="18" charset="2"/>
              <a:buNone/>
            </a:pPr>
            <a:endParaRPr lang="ru-RU" sz="1800" b="1" smtClean="0">
              <a:latin typeface="Arial" charset="0"/>
            </a:endParaRPr>
          </a:p>
          <a:p>
            <a:pPr algn="just" eaLnBrk="1" hangingPunct="1"/>
            <a:r>
              <a:rPr lang="ru-RU" sz="1800" smtClean="0">
                <a:latin typeface="Arial" charset="0"/>
              </a:rPr>
              <a:t>указываются виды реализуемых профилактических программ и проектов;</a:t>
            </a:r>
          </a:p>
          <a:p>
            <a:pPr algn="just" eaLnBrk="1" hangingPunct="1"/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1</a:t>
            </a:r>
            <a:r>
              <a:rPr lang="ru-RU" sz="1800" smtClean="0">
                <a:latin typeface="Arial" charset="0"/>
              </a:rPr>
              <a:t> указывается количество профилактических программ, в реализации которых принимает участие ЦМП (подразделение медицинской профилактики на правах ЦМП), независимо от того кто являлся разработчиком программ.</a:t>
            </a:r>
          </a:p>
        </p:txBody>
      </p:sp>
      <p:graphicFrame>
        <p:nvGraphicFramePr>
          <p:cNvPr id="172150" name="Group 118"/>
          <p:cNvGraphicFramePr>
            <a:graphicFrameLocks noGrp="1"/>
          </p:cNvGraphicFramePr>
          <p:nvPr/>
        </p:nvGraphicFramePr>
        <p:xfrm>
          <a:off x="250825" y="1557338"/>
          <a:ext cx="4825231" cy="3215640"/>
        </p:xfrm>
        <a:graphic>
          <a:graphicData uri="http://schemas.openxmlformats.org/drawingml/2006/table">
            <a:tbl>
              <a:tblPr/>
              <a:tblGrid>
                <a:gridCol w="3168650"/>
                <a:gridCol w="864493"/>
                <a:gridCol w="792088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(4000)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профилактические программы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федеральные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региональные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муниципальные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международные проекты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228AF-F336-4421-B8F5-95AAC92E4703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BD3200-55C3-42CF-BB14-65FE151E6B3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000">
              <a:latin typeface="+mn-lt"/>
            </a:endParaRPr>
          </a:p>
        </p:txBody>
      </p:sp>
      <p:sp>
        <p:nvSpPr>
          <p:cNvPr id="161794" name="Rectangle 2"/>
          <p:cNvSpPr>
            <a:spLocks noGrp="1"/>
          </p:cNvSpPr>
          <p:nvPr>
            <p:ph type="title"/>
          </p:nvPr>
        </p:nvSpPr>
        <p:spPr bwMode="auto">
          <a:xfrm>
            <a:off x="395536" y="188640"/>
            <a:ext cx="8229600" cy="7920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tx1"/>
                </a:solidFill>
                <a:effectLst/>
              </a:rPr>
              <a:t>               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5.</a:t>
            </a: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МАССОВАЯ  РАБОТА</a:t>
            </a:r>
            <a:r>
              <a:rPr lang="ru-RU" sz="20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</a:rPr>
            </a:br>
            <a:endParaRPr lang="ru-RU" sz="18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36867" name="Rectangle 4"/>
          <p:cNvSpPr>
            <a:spLocks noGrp="1"/>
          </p:cNvSpPr>
          <p:nvPr>
            <p:ph type="body" sz="half" idx="2"/>
          </p:nvPr>
        </p:nvSpPr>
        <p:spPr>
          <a:xfrm>
            <a:off x="6516688" y="1125538"/>
            <a:ext cx="2627312" cy="4965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000" smtClean="0"/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smtClean="0">
                <a:solidFill>
                  <a:srgbClr val="C00000"/>
                </a:solidFill>
                <a:latin typeface="Arial" charset="0"/>
              </a:rPr>
              <a:t>Т</a:t>
            </a:r>
            <a:r>
              <a:rPr lang="ru-RU" sz="1400" b="1" u="sng" smtClean="0">
                <a:solidFill>
                  <a:srgbClr val="C00000"/>
                </a:solidFill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аблица 5000</a:t>
            </a:r>
            <a:endParaRPr lang="ru-RU" sz="1400" b="1" u="sng" smtClean="0">
              <a:solidFill>
                <a:srgbClr val="C00000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u="sng" smtClean="0">
                <a:solidFill>
                  <a:srgbClr val="C00000"/>
                </a:solidFill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z="1400" smtClean="0">
                <a:latin typeface="Arial" charset="0"/>
              </a:rPr>
              <a:t>отражена работа, организованная, проведенная, выполненная непосредственно сотрудниками отчитывающегося ЦМП;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В </a:t>
            </a:r>
            <a:r>
              <a:rPr lang="ru-RU" sz="14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08</a:t>
            </a:r>
            <a:r>
              <a:rPr lang="ru-RU" sz="1400" smtClean="0">
                <a:latin typeface="Arial" charset="0"/>
              </a:rPr>
              <a:t> указывается дробью общее количество "телефонов доверия" (числитель) и общее число обращений по этим телефонам (знаменатель);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400" smtClean="0">
                <a:latin typeface="Arial" charset="0"/>
              </a:rPr>
              <a:t>При этом под "телефоном доверия" понимается акция по определенной тематике независимо от количества операторов на телефоне.</a:t>
            </a:r>
          </a:p>
        </p:txBody>
      </p:sp>
      <p:graphicFrame>
        <p:nvGraphicFramePr>
          <p:cNvPr id="161997" name="Group 205"/>
          <p:cNvGraphicFramePr>
            <a:graphicFrameLocks noGrp="1"/>
          </p:cNvGraphicFramePr>
          <p:nvPr>
            <p:ph type="body" sz="half" idx="1"/>
          </p:nvPr>
        </p:nvGraphicFramePr>
        <p:xfrm>
          <a:off x="323850" y="1341438"/>
          <a:ext cx="6059488" cy="4510469"/>
        </p:xfrm>
        <a:graphic>
          <a:graphicData uri="http://schemas.openxmlformats.org/drawingml/2006/table">
            <a:tbl>
              <a:tblPr/>
              <a:tblGrid>
                <a:gridCol w="3827463"/>
                <a:gridCol w="1079500"/>
                <a:gridCol w="1152525"/>
              </a:tblGrid>
              <a:tr h="719138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мероприятий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Передачи по телевидению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Радиопередачи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Публикации в прессе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Организовано: </a:t>
                      </a:r>
                    </a:p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кино-видеодемонстраций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пресс-конференций и круглых столов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тематических вечеров и выставок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конкурсов и викторин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«телефонов доверия»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обращений по ним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14" name="TextBox 5"/>
          <p:cNvSpPr txBox="1">
            <a:spLocks noChangeArrowheads="1"/>
          </p:cNvSpPr>
          <p:nvPr/>
        </p:nvSpPr>
        <p:spPr bwMode="auto">
          <a:xfrm>
            <a:off x="323850" y="1052513"/>
            <a:ext cx="1079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(5000)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1B500-C915-4EF9-AA07-572E098B7AC5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EF78B47-563C-4EC8-AAF5-00D14696913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000">
              <a:latin typeface="+mn-lt"/>
            </a:endParaRPr>
          </a:p>
        </p:txBody>
      </p:sp>
      <p:sp>
        <p:nvSpPr>
          <p:cNvPr id="173058" name="Rectangle 2"/>
          <p:cNvSpPr>
            <a:spLocks noGrp="1"/>
          </p:cNvSpPr>
          <p:nvPr>
            <p:ph type="title"/>
          </p:nvPr>
        </p:nvSpPr>
        <p:spPr bwMode="auto">
          <a:xfrm>
            <a:off x="467544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6. КОНСУЛЬТАТИВНО – ОЗДОРОВИТЕЛЬНАЯ ДЕЯТЕЛЬНОСТЬ</a:t>
            </a:r>
          </a:p>
        </p:txBody>
      </p:sp>
      <p:sp>
        <p:nvSpPr>
          <p:cNvPr id="38915" name="Rectangle 4"/>
          <p:cNvSpPr>
            <a:spLocks noGrp="1"/>
          </p:cNvSpPr>
          <p:nvPr>
            <p:ph type="body" sz="half" idx="2"/>
          </p:nvPr>
        </p:nvSpPr>
        <p:spPr>
          <a:xfrm>
            <a:off x="4932363" y="1484313"/>
            <a:ext cx="4041775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6000</a:t>
            </a:r>
            <a:r>
              <a:rPr lang="ru-RU" sz="1800" b="1" smtClean="0">
                <a:latin typeface="Arial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800" b="1" smtClean="0">
                <a:latin typeface="Arial" charset="0"/>
              </a:rPr>
              <a:t>    Показатели работы ЦЗ и/или ВФД, входящего в состав ЦМП в данную таблицу не вносить!</a:t>
            </a:r>
          </a:p>
          <a:p>
            <a:pPr algn="just" eaLnBrk="1" hangingPunct="1">
              <a:lnSpc>
                <a:spcPct val="80000"/>
              </a:lnSpc>
              <a:buFont typeface="Wingdings 3" pitchFamily="18" charset="2"/>
              <a:buNone/>
            </a:pPr>
            <a:endParaRPr lang="ru-RU" sz="1800" b="1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показывается число лиц, обратившихся в ЦМП </a:t>
            </a:r>
            <a:r>
              <a:rPr lang="ru-RU" sz="18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1)</a:t>
            </a:r>
            <a:r>
              <a:rPr lang="ru-RU" sz="1800" smtClean="0">
                <a:latin typeface="Arial" charset="0"/>
              </a:rPr>
              <a:t> и число оказанных им услуг и консультаций </a:t>
            </a:r>
            <a:r>
              <a:rPr lang="ru-RU" sz="180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2),</a:t>
            </a:r>
            <a:r>
              <a:rPr lang="ru-RU" sz="1800" smtClean="0">
                <a:latin typeface="Arial" charset="0"/>
              </a:rPr>
              <a:t> оздоровительных услуг </a:t>
            </a:r>
            <a:r>
              <a:rPr lang="ru-RU" sz="180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3).</a:t>
            </a:r>
            <a:endParaRPr lang="ru-RU" sz="1800" smtClean="0">
              <a:latin typeface="Arial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5</a:t>
            </a:r>
            <a:r>
              <a:rPr lang="ru-RU" sz="1800" smtClean="0">
                <a:latin typeface="Arial" charset="0"/>
              </a:rPr>
              <a:t> выделяются услуги, оказанные на платной основе, включаются как платные оздоровительные процедуры, так и платные консультации.</a:t>
            </a:r>
          </a:p>
          <a:p>
            <a:pPr eaLnBrk="1" hangingPunct="1">
              <a:lnSpc>
                <a:spcPct val="80000"/>
              </a:lnSpc>
            </a:pPr>
            <a:endParaRPr lang="ru-RU" sz="2600" smtClean="0"/>
          </a:p>
        </p:txBody>
      </p:sp>
      <p:graphicFrame>
        <p:nvGraphicFramePr>
          <p:cNvPr id="173174" name="Group 118"/>
          <p:cNvGraphicFramePr>
            <a:graphicFrameLocks noGrp="1"/>
          </p:cNvGraphicFramePr>
          <p:nvPr/>
        </p:nvGraphicFramePr>
        <p:xfrm>
          <a:off x="395288" y="1125538"/>
          <a:ext cx="4464050" cy="4053840"/>
        </p:xfrm>
        <a:graphic>
          <a:graphicData uri="http://schemas.openxmlformats.org/drawingml/2006/table">
            <a:tbl>
              <a:tblPr/>
              <a:tblGrid>
                <a:gridCol w="2905125"/>
                <a:gridCol w="849312"/>
                <a:gridCol w="709613"/>
              </a:tblGrid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(6000)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лиц, обратившихся в Центр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консультаций по вопросам укрепления здоровья и профилактики заболеваний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Оказано оздоровительных услуг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оказано консультативно-оздровительных услуг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(сумма строк 02 и 03)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платных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31082F-EE70-4830-8984-749A6A00D04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564926E-07EB-424F-A76B-3017A0145703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395288" y="319088"/>
            <a:ext cx="8497887" cy="437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/>
              <a:t>Центр медицинской профилактики создается в качестве самостоятельной специализированной медицинской организации особого типа для </a:t>
            </a:r>
            <a:r>
              <a:rPr lang="ru-RU" sz="2000" b="1">
                <a:solidFill>
                  <a:schemeClr val="hlink"/>
                </a:solidFill>
              </a:rPr>
              <a:t>организации и проведения </a:t>
            </a:r>
            <a:r>
              <a:rPr lang="ru-RU" sz="2000" b="1"/>
              <a:t> работ по формированию у населения здорового образа жизни и профилактике неинфекционных заболеваний на межведомственной основе, а также для организации и координации оказания медицинской помощи взрослому населению в части коррекции основных факторов риска хронических неинфекционных заболеваний. </a:t>
            </a:r>
          </a:p>
          <a:p>
            <a:pPr algn="ctr"/>
            <a:endParaRPr lang="ru-RU" sz="2000" b="1"/>
          </a:p>
          <a:p>
            <a:pPr algn="ctr"/>
            <a:endParaRPr lang="ru-RU" sz="1800" b="1"/>
          </a:p>
          <a:p>
            <a:pPr algn="r"/>
            <a:r>
              <a:rPr lang="ru-RU" b="1">
                <a:solidFill>
                  <a:schemeClr val="hlink"/>
                </a:solidFill>
              </a:rPr>
              <a:t>Порядок организации и осуществления профилактики</a:t>
            </a:r>
          </a:p>
          <a:p>
            <a:pPr algn="r"/>
            <a:r>
              <a:rPr lang="ru-RU" b="1">
                <a:solidFill>
                  <a:schemeClr val="hlink"/>
                </a:solidFill>
              </a:rPr>
              <a:t> НИЗ и проведения мероприятий </a:t>
            </a:r>
          </a:p>
          <a:p>
            <a:pPr algn="r"/>
            <a:r>
              <a:rPr lang="ru-RU" b="1">
                <a:solidFill>
                  <a:schemeClr val="hlink"/>
                </a:solidFill>
              </a:rPr>
              <a:t>по формированию ЗОЖ у населения  в МО</a:t>
            </a:r>
            <a:endParaRPr lang="ru-RU" b="1"/>
          </a:p>
          <a:p>
            <a:pPr algn="ctr"/>
            <a:endParaRPr lang="ru-RU" sz="1800" b="1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A6B3D1-5618-492F-83C2-6ACD2E9216D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2F0A974-7C8F-44BC-A977-D5B55BFEF631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000">
              <a:latin typeface="+mn-lt"/>
            </a:endParaRPr>
          </a:p>
        </p:txBody>
      </p:sp>
      <p:sp>
        <p:nvSpPr>
          <p:cNvPr id="191490" name="Rectangle 2"/>
          <p:cNvSpPr>
            <a:spLocks noGrp="1"/>
          </p:cNvSpPr>
          <p:nvPr>
            <p:ph type="title"/>
          </p:nvPr>
        </p:nvSpPr>
        <p:spPr bwMode="auto">
          <a:xfrm>
            <a:off x="467544" y="-171400"/>
            <a:ext cx="8229600" cy="9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7. ИСТОЧНИКИ ФИНАНСИРОВАНИЯ</a:t>
            </a:r>
          </a:p>
        </p:txBody>
      </p:sp>
      <p:sp>
        <p:nvSpPr>
          <p:cNvPr id="40963" name="Rectangle 4"/>
          <p:cNvSpPr>
            <a:spLocks noGrp="1"/>
          </p:cNvSpPr>
          <p:nvPr>
            <p:ph type="body" sz="half" idx="2"/>
          </p:nvPr>
        </p:nvSpPr>
        <p:spPr>
          <a:xfrm>
            <a:off x="6659563" y="1628775"/>
            <a:ext cx="2484437" cy="43195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600" u="sng" smtClean="0">
                <a:solidFill>
                  <a:srgbClr val="FF0000"/>
                </a:solidFill>
                <a:latin typeface="Arial" charset="0"/>
              </a:rPr>
              <a:t>Таблица 7000</a:t>
            </a:r>
            <a:endParaRPr lang="ru-RU" sz="16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1600" smtClean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В </a:t>
            </a:r>
            <a:r>
              <a:rPr lang="ru-RU" sz="1600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06</a:t>
            </a:r>
            <a:r>
              <a:rPr lang="ru-RU" sz="1600" smtClean="0">
                <a:latin typeface="Arial" charset="0"/>
              </a:rPr>
              <a:t> - "Всего" показывается сумма </a:t>
            </a:r>
            <a:r>
              <a:rPr lang="ru-RU" sz="160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01,</a:t>
            </a:r>
            <a:r>
              <a:rPr lang="ru-RU" sz="1600" smtClean="0">
                <a:latin typeface="Arial" charset="0"/>
              </a:rPr>
              <a:t> </a:t>
            </a:r>
            <a:r>
              <a:rPr lang="ru-RU" sz="16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02,</a:t>
            </a:r>
            <a:r>
              <a:rPr lang="ru-RU" sz="1600" smtClean="0">
                <a:latin typeface="Arial" charset="0"/>
              </a:rPr>
              <a:t> </a:t>
            </a:r>
            <a:r>
              <a:rPr lang="ru-RU" sz="160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03,</a:t>
            </a:r>
            <a:r>
              <a:rPr lang="ru-RU" sz="1600" smtClean="0">
                <a:latin typeface="Arial" charset="0"/>
              </a:rPr>
              <a:t> </a:t>
            </a:r>
            <a:r>
              <a:rPr lang="ru-RU" sz="160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04,</a:t>
            </a:r>
            <a:r>
              <a:rPr lang="ru-RU" sz="1600" smtClean="0">
                <a:latin typeface="Arial" charset="0"/>
              </a:rPr>
              <a:t> </a:t>
            </a:r>
            <a:r>
              <a:rPr lang="ru-RU" sz="160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05;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05</a:t>
            </a:r>
            <a:r>
              <a:rPr lang="ru-RU" sz="1600" smtClean="0">
                <a:latin typeface="Arial" charset="0"/>
              </a:rPr>
              <a:t> - "Прочие" источники финансирования необходимо расшифровать.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800" smtClean="0">
              <a:latin typeface="Arial" charset="0"/>
            </a:endParaRPr>
          </a:p>
        </p:txBody>
      </p:sp>
      <p:graphicFrame>
        <p:nvGraphicFramePr>
          <p:cNvPr id="27756" name="Group 108"/>
          <p:cNvGraphicFramePr>
            <a:graphicFrameLocks noGrp="1"/>
          </p:cNvGraphicFramePr>
          <p:nvPr>
            <p:ph type="body" sz="half" idx="1"/>
          </p:nvPr>
        </p:nvGraphicFramePr>
        <p:xfrm>
          <a:off x="179388" y="836613"/>
          <a:ext cx="6552728" cy="4235770"/>
        </p:xfrm>
        <a:graphic>
          <a:graphicData uri="http://schemas.openxmlformats.org/drawingml/2006/table">
            <a:tbl>
              <a:tblPr/>
              <a:tblGrid>
                <a:gridCol w="1800200"/>
                <a:gridCol w="576064"/>
                <a:gridCol w="936104"/>
                <a:gridCol w="1152128"/>
                <a:gridCol w="116840"/>
                <a:gridCol w="557212"/>
                <a:gridCol w="334060"/>
                <a:gridCol w="515253"/>
                <a:gridCol w="564867"/>
              </a:tblGrid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(7000)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2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источников финансирования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средств, полученных на профилактическую работу с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населением (тыс. руб.)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1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планировалось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 получено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целевые программы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договорные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Органы управления здравоохранением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Фонды ОМС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Платные услуги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Спонсоры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0506FC-D9E9-477B-8F7F-C2A0D6F2F6CA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476679"/>
          <a:ext cx="8424936" cy="603270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224136"/>
                <a:gridCol w="1224136"/>
                <a:gridCol w="3870430"/>
                <a:gridCol w="2106234"/>
              </a:tblGrid>
              <a:tr h="26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таблицы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условия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 условия контроля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Примечание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3833">
                <a:tc rowSpan="4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Стр.13 = стр.1+3+11+12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столбцам 3 - 8 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стр.4+5+6+7+8+9+10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Столбец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5 ≥ столбец 6+7+8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строке 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Столбец 3 &lt; столбца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строкам 1 - 6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столбцам 3,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столбец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 + 2 = таб. 2001 стр.1 столбец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4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2+3+4+5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столбцу 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Стр.8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стр.9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Стр.10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стр.11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столбцу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3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столбцам 3, 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Стр.11 = стр.1 +3+9+10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столбцу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= срт.2+3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столбцу 3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˃ стр.5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39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 = стр.1+2+3+4+5</a:t>
                      </a: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столбцам 3 - 6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90066"/>
          </a:xfrm>
        </p:spPr>
        <p:txBody>
          <a:bodyPr/>
          <a:lstStyle/>
          <a:p>
            <a:pPr algn="ctr">
              <a:defRPr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Внутриформенный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контроль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46E84CE-0786-404F-84C5-EC350E26057C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000">
              <a:latin typeface="+mn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56373F-9286-40F2-980A-B51584F9867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9757C57-812B-4FB4-8CD1-D249D5683166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000">
              <a:latin typeface="+mn-lt"/>
            </a:endParaRPr>
          </a:p>
        </p:txBody>
      </p:sp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Типичные ошибки при заполнении формы: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3946525"/>
          </a:xfrm>
        </p:spPr>
        <p:txBody>
          <a:bodyPr/>
          <a:lstStyle/>
          <a:p>
            <a:r>
              <a:rPr lang="ru-RU" sz="2000" b="1" smtClean="0">
                <a:latin typeface="Arial" charset="0"/>
              </a:rPr>
              <a:t>арифметические ошибки – в итоговых ячейках таблиц по столбцам и строкам;</a:t>
            </a:r>
          </a:p>
          <a:p>
            <a:r>
              <a:rPr lang="ru-RU" sz="2000" b="1" smtClean="0">
                <a:latin typeface="Arial" charset="0"/>
              </a:rPr>
              <a:t>незаполненные поля – в расшифровке строки «прочие»;</a:t>
            </a:r>
          </a:p>
          <a:p>
            <a:r>
              <a:rPr lang="ru-RU" sz="2000" b="1" smtClean="0">
                <a:latin typeface="Arial" charset="0"/>
              </a:rPr>
              <a:t>логические ошибки - при заполнении таблицы 2020;</a:t>
            </a:r>
          </a:p>
          <a:p>
            <a:r>
              <a:rPr lang="ru-RU" sz="2000" b="1" smtClean="0">
                <a:latin typeface="Arial" charset="0"/>
              </a:rPr>
              <a:t>несоблюдение условий контроля</a:t>
            </a:r>
          </a:p>
          <a:p>
            <a:endParaRPr lang="ru-RU" sz="2000" b="1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  <a:p>
            <a:endParaRPr lang="ru-RU" sz="2000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35B455-7107-400B-935A-43010D7C0BB0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E40A5DA-5041-461F-867A-F362CDFC4770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000">
              <a:latin typeface="+mn-lt"/>
            </a:endParaRPr>
          </a:p>
        </p:txBody>
      </p:sp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250825" y="-174625"/>
            <a:ext cx="864235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266700" indent="-266700" algn="ctr"/>
            <a:r>
              <a:rPr lang="ru-RU" sz="2400" b="1">
                <a:solidFill>
                  <a:schemeClr val="tx2"/>
                </a:solidFill>
              </a:rPr>
              <a:t>Общие замечания:</a:t>
            </a:r>
          </a:p>
          <a:p>
            <a:pPr marL="266700" indent="-266700" algn="ctr"/>
            <a:endParaRPr lang="ru-RU" sz="1200" b="1">
              <a:solidFill>
                <a:schemeClr val="tx2"/>
              </a:solidFill>
            </a:endParaRPr>
          </a:p>
          <a:p>
            <a:pPr marL="266700" indent="-266700" algn="just"/>
            <a:r>
              <a:rPr lang="ru-RU" sz="1800" b="1"/>
              <a:t>    </a:t>
            </a:r>
            <a:r>
              <a:rPr lang="ru-RU" sz="1800"/>
              <a:t>Во всех таблицах отчета все строки с наименованием "прочие» (</a:t>
            </a:r>
            <a:r>
              <a:rPr lang="ru-RU" sz="180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08</a:t>
            </a:r>
            <a:r>
              <a:rPr lang="ru-RU" sz="1800"/>
              <a:t> раздела 1.1., </a:t>
            </a:r>
            <a:r>
              <a:rPr lang="ru-RU" sz="1800"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10</a:t>
            </a:r>
            <a:r>
              <a:rPr lang="ru-RU" sz="1800"/>
              <a:t> и </a:t>
            </a:r>
            <a:r>
              <a:rPr lang="ru-RU" sz="1800"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</a:t>
            </a:r>
            <a:r>
              <a:rPr lang="ru-RU" sz="1800"/>
              <a:t> раздела 1.2., </a:t>
            </a:r>
            <a:r>
              <a:rPr lang="ru-RU" sz="1800"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/>
              <a:t> раздела 2.2, </a:t>
            </a:r>
            <a:r>
              <a:rPr lang="ru-RU" sz="1800"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11</a:t>
            </a:r>
            <a:r>
              <a:rPr lang="ru-RU" sz="1800"/>
              <a:t> раздела 2.3, </a:t>
            </a:r>
            <a:r>
              <a:rPr lang="ru-RU" sz="1800"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10</a:t>
            </a:r>
            <a:r>
              <a:rPr lang="ru-RU" sz="1800"/>
              <a:t> раздела 3, </a:t>
            </a:r>
            <a:r>
              <a:rPr lang="ru-RU" sz="1800"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1800"/>
              <a:t> раздела 7, а также </a:t>
            </a:r>
            <a:r>
              <a:rPr lang="ru-RU" sz="1800"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01</a:t>
            </a:r>
            <a:r>
              <a:rPr lang="ru-RU" sz="1800"/>
              <a:t> раздела 1.3, </a:t>
            </a:r>
            <a:r>
              <a:rPr lang="ru-RU" sz="1800">
                <a:hlinkClick r:id="rId10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06</a:t>
            </a:r>
            <a:r>
              <a:rPr lang="ru-RU" sz="1800"/>
              <a:t> раздела 2.1) необходимо расшифровать.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    </a:t>
            </a:r>
            <a:r>
              <a:rPr lang="ru-RU" sz="1800" b="1"/>
              <a:t>Перед предоставлением сформированного годового отчета в ЦНИИОИЗ следует: </a:t>
            </a:r>
          </a:p>
          <a:p>
            <a:pPr marL="266700" indent="-266700" algn="just"/>
            <a:endParaRPr lang="ru-RU" sz="1800"/>
          </a:p>
          <a:p>
            <a:pPr marL="266700" indent="-266700" algn="just">
              <a:buFontTx/>
              <a:buAutoNum type="arabicParenR"/>
            </a:pPr>
            <a:r>
              <a:rPr lang="ru-RU" sz="1800"/>
              <a:t>провести все виды   контролей, предусмотренные  программой «Медстат» (слайд 21);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2) сопоставить данные текущего отчета с данными за предыдущий год;</a:t>
            </a:r>
          </a:p>
          <a:p>
            <a:pPr marL="266700" indent="-266700" algn="just"/>
            <a:endParaRPr lang="ru-RU" sz="1800"/>
          </a:p>
          <a:p>
            <a:pPr marL="266700" indent="-266700" algn="just"/>
            <a:r>
              <a:rPr lang="ru-RU" sz="1800"/>
              <a:t>3) уточнить причины резких изменений (роста, снижения) отдельных показателей (цифр).</a:t>
            </a:r>
          </a:p>
          <a:p>
            <a:pPr marL="266700" indent="-266700" algn="just"/>
            <a:r>
              <a:rPr lang="ru-RU" sz="1800"/>
              <a:t>    </a:t>
            </a:r>
          </a:p>
          <a:p>
            <a:pPr marL="266700" indent="-266700" algn="just"/>
            <a:r>
              <a:rPr lang="ru-RU" sz="1800"/>
              <a:t>    </a:t>
            </a:r>
            <a:r>
              <a:rPr lang="ru-RU" sz="1800" b="1"/>
              <a:t>Заполнение пояснительной записки по прилагаемой форме является обязательным. Все  значительные расхождения  сведений отчетного периода с данными предыдущего года также следует пояснить в записке.</a:t>
            </a:r>
            <a:r>
              <a:rPr lang="ru-RU" sz="1800"/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5A35D-BD25-438A-8565-809C3A143EDA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soboleva@mednet.ru</a:t>
            </a: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8313" y="350838"/>
            <a:ext cx="813593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/>
              <a:t>В настоящее время действующими нормативными документами, регламентирующими деятельность ЦМП являются:</a:t>
            </a:r>
          </a:p>
          <a:p>
            <a:pPr algn="ctr"/>
            <a:r>
              <a:rPr lang="ru-RU" sz="2000" dirty="0"/>
              <a:t>приказ Минздрава РФ от 23.09.2003г. №455</a:t>
            </a:r>
            <a:br>
              <a:rPr lang="ru-RU" sz="2000" dirty="0"/>
            </a:br>
            <a:r>
              <a:rPr lang="ru-RU" sz="2000" dirty="0"/>
              <a:t>«О совершенствовании деятельности органов и учреждений здравоохранения по профилактике заболеваний в Российской Федерации»,</a:t>
            </a:r>
            <a:br>
              <a:rPr lang="ru-RU" sz="2000" dirty="0"/>
            </a:br>
            <a:r>
              <a:rPr lang="ru-RU" sz="2000" dirty="0"/>
              <a:t> «Положение об организации деятельности республиканского, краевого, областного, окружного, городского центра медицинской профилактики»</a:t>
            </a:r>
          </a:p>
          <a:p>
            <a:pPr algn="ctr"/>
            <a:endParaRPr lang="ru-RU" sz="2000" dirty="0"/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Отчет за </a:t>
            </a:r>
            <a:r>
              <a:rPr lang="ru-RU" sz="2000" dirty="0" smtClean="0"/>
              <a:t>2017 </a:t>
            </a:r>
            <a:r>
              <a:rPr lang="ru-RU" sz="2000" dirty="0"/>
              <a:t>год  представляется ЦМП по форме государственной статистической отчетности</a:t>
            </a:r>
          </a:p>
          <a:p>
            <a:pPr algn="ctr"/>
            <a:r>
              <a:rPr lang="ru-RU" sz="2000" b="1" dirty="0"/>
              <a:t>№ 70 – «Сведения о деятельности центра медицинской профилактики» (Приложение №3 к приказу</a:t>
            </a:r>
            <a:r>
              <a:rPr lang="ru-RU" sz="2000" dirty="0"/>
              <a:t>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58D5BA5-847F-4A21-BDC9-8D6B21F79D3A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468313" y="1196975"/>
            <a:ext cx="81359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/>
              <a:t>Приказом  Минздрава РФ от 31.12.2003г. №650</a:t>
            </a:r>
            <a:br>
              <a:rPr lang="ru-RU" sz="1800"/>
            </a:br>
            <a:r>
              <a:rPr lang="ru-RU" sz="1800"/>
              <a:t>"Об утверждении инструкций по заполнению отчетной и учетной документации центра, отделения (кабинета) медицинской профилактики» была введена в действие</a:t>
            </a:r>
          </a:p>
          <a:p>
            <a:pPr algn="ctr"/>
            <a:r>
              <a:rPr lang="ru-RU" sz="1800"/>
              <a:t>                                                                                       </a:t>
            </a:r>
          </a:p>
          <a:p>
            <a:pPr algn="ctr"/>
            <a:r>
              <a:rPr lang="ru-RU" sz="1800" b="1"/>
              <a:t>ИНСТРУКЦИЯ</a:t>
            </a:r>
            <a:endParaRPr lang="ru-RU" sz="1800"/>
          </a:p>
          <a:p>
            <a:pPr algn="ctr"/>
            <a:r>
              <a:rPr lang="ru-RU" sz="1800" b="1"/>
              <a:t>ПО ЗАПОЛНЕНИЮ ОТЧЕТНОЙ ФОРМЫ N 70 "СВЕДЕНИЯ</a:t>
            </a:r>
            <a:endParaRPr lang="ru-RU" sz="1800"/>
          </a:p>
          <a:p>
            <a:pPr algn="ctr"/>
            <a:r>
              <a:rPr lang="ru-RU" sz="1800" b="1"/>
              <a:t>О ДЕЯТЕЛЬНОСТИ ЦЕНТРОВ МЕДИЦИНСКОЙ ПРОФИЛАКТИКИ"</a:t>
            </a:r>
            <a:endParaRPr lang="ru-RU" sz="1800"/>
          </a:p>
          <a:p>
            <a:pPr algn="r"/>
            <a:r>
              <a:rPr lang="ru-RU" sz="1800"/>
              <a:t>(Приложение №1 к приказу)</a:t>
            </a:r>
          </a:p>
          <a:p>
            <a:pPr algn="ctr"/>
            <a:endParaRPr lang="ru-RU" sz="18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11A5EE-30D3-4A93-9562-944E9B18ECF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9FF52D5-7FB1-4627-80DD-31B6367FB6B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250825" y="315913"/>
            <a:ext cx="86423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endParaRPr lang="ru-RU" sz="2400" b="1"/>
          </a:p>
          <a:p>
            <a:pPr indent="342900" algn="just"/>
            <a:endParaRPr lang="ru-RU" sz="2400" b="1"/>
          </a:p>
          <a:p>
            <a:pPr indent="342900" algn="just"/>
            <a:r>
              <a:rPr lang="ru-RU" sz="2000" b="1"/>
              <a:t>Отчетная </a:t>
            </a:r>
            <a:r>
              <a:rPr lang="ru-RU" sz="2000" b="1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форма № 70</a:t>
            </a:r>
            <a:r>
              <a:rPr lang="ru-RU" sz="2000" b="1"/>
              <a:t> "Сведения о деятельности Центров медицинской профилактики" является годовой отчетной формой отраслевой статистической отчетности  ЦМП, как самостоятельных, так и находящихся в составе других медицинских организаций. </a:t>
            </a:r>
          </a:p>
          <a:p>
            <a:pPr indent="342900" algn="just"/>
            <a:endParaRPr lang="ru-RU" sz="2000" b="1"/>
          </a:p>
          <a:p>
            <a:pPr indent="342900" algn="just"/>
            <a:r>
              <a:rPr lang="ru-RU" sz="2000"/>
              <a:t>Под ЦМП в составе других медицинских организаций понимается структурное подразделение учреждения здравоохранения, на которое возложено организационно-методическое и оперативное руководство профилактической работой учреждений здравоохранения на курируемой территории (в регионе). </a:t>
            </a:r>
          </a:p>
          <a:p>
            <a:pPr indent="342900" algn="just"/>
            <a:r>
              <a:rPr lang="ru-RU" sz="2000"/>
              <a:t>Это может быть Центр медицинской профилактики или, как исключение, отделение медицинской профилактики на которое возложены функции центра медицинской профилактики </a:t>
            </a:r>
            <a:endParaRPr lang="ru-RU" sz="2400"/>
          </a:p>
          <a:p>
            <a:pPr indent="342900" algn="just"/>
            <a:endParaRPr lang="ru-RU" sz="240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AAB7A-5955-4CDC-ADA0-40F457DD92D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/>
              <a:t>При составлении отчета по </a:t>
            </a:r>
            <a:r>
              <a:rPr lang="ru-RU" sz="2000" b="1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 70</a:t>
            </a:r>
            <a:r>
              <a:rPr lang="ru-RU" sz="2000" b="1"/>
              <a:t> в соответствующие разделы включаются сведения, о штатах, материально-техническом оснащении и проделанной работе за отчетный период только конкретного ЦМП или отделения медицинской профилактики,  функционирующего на правах ЦМП.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/>
              <a:t>Отчет представляется на бумажном (в рукописном виде) и электронном (в программе «Медстат») носителях.</a:t>
            </a:r>
          </a:p>
          <a:p>
            <a:pPr algn="just"/>
            <a:endParaRPr lang="ru-RU" sz="2000" b="1"/>
          </a:p>
          <a:p>
            <a:pPr algn="just"/>
            <a:r>
              <a:rPr lang="ru-RU" sz="2000" b="1"/>
              <a:t>На титульном листе формы указывается точное полное наименование отчитывающегося учреждения (ЦМП, подразделения на правах ЦМП).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smtClean="0">
                <a:effectLst/>
              </a:rPr>
              <a:t>ОБЩИЕ СВЕДЕНИЯ</a:t>
            </a:r>
            <a:br>
              <a:rPr lang="ru-RU" sz="1800" smtClean="0">
                <a:effectLst/>
              </a:rPr>
            </a:br>
            <a:r>
              <a:rPr lang="ru-RU" sz="1800" smtClean="0">
                <a:effectLst/>
              </a:rPr>
              <a:t/>
            </a:r>
            <a:br>
              <a:rPr lang="ru-RU" sz="1800" smtClean="0">
                <a:effectLst/>
              </a:rPr>
            </a:br>
            <a:r>
              <a:rPr lang="ru-RU" sz="1800" smtClean="0">
                <a:effectLst/>
              </a:rPr>
              <a:t>1.1. СТРУКТУРА ЦЕНТРА МЕДИЦИНСКОЙ ПРОФИЛАКТИКИ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22532" name="Rectangle 4"/>
          <p:cNvSpPr>
            <a:spLocks noGrp="1"/>
          </p:cNvSpPr>
          <p:nvPr>
            <p:ph type="body" sz="half" idx="2"/>
          </p:nvPr>
        </p:nvSpPr>
        <p:spPr>
          <a:xfrm>
            <a:off x="4643438" y="1412875"/>
            <a:ext cx="4500562" cy="42386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600" b="1" smtClean="0">
                <a:latin typeface="Arial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1001</a:t>
            </a:r>
            <a:r>
              <a:rPr lang="ru-RU" sz="1600" b="1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указывается число поименованных подразделений в соответствии с утвержденным штатным расписанием ЦМП;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В </a:t>
            </a:r>
            <a:r>
              <a:rPr lang="ru-RU" sz="1600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04</a:t>
            </a:r>
            <a:r>
              <a:rPr lang="ru-RU" sz="1600" smtClean="0">
                <a:latin typeface="Arial" charset="0"/>
              </a:rPr>
              <a:t> указывается отдел межведомственных и внешних связей, который осуществляет взаимодействие по профилактике заболеваний с учреждениями других ведомств (образования, культуры, спорта и др.), а также участие в международных и национальных проектах по вопросам профилактики заболеваний и укрепления здоровья;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В </a:t>
            </a:r>
            <a:r>
              <a:rPr lang="ru-RU" sz="16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06</a:t>
            </a:r>
            <a:r>
              <a:rPr lang="ru-RU" sz="1600" smtClean="0">
                <a:latin typeface="Arial" charset="0"/>
              </a:rPr>
              <a:t> методический кабинет указывается в том случае, когда в ЦМП имеется систематизированный фонд директивных документов, методических материалов, специальной и научно-популярной литературы, других материалов;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1600" smtClean="0">
                <a:latin typeface="Arial" charset="0"/>
              </a:rPr>
              <a:t>При заполнении </a:t>
            </a:r>
            <a:r>
              <a:rPr lang="ru-RU" sz="1600" u="sng" smtClean="0">
                <a:solidFill>
                  <a:srgbClr val="FF0000"/>
                </a:solidFill>
                <a:latin typeface="Arial" charset="0"/>
              </a:rPr>
              <a:t>строки 08</a:t>
            </a:r>
            <a:r>
              <a:rPr lang="ru-RU" sz="1600" smtClean="0">
                <a:latin typeface="Arial" charset="0"/>
              </a:rPr>
              <a:t> необходимо указать какие прочие подразделения показаны.</a:t>
            </a:r>
          </a:p>
        </p:txBody>
      </p:sp>
      <p:graphicFrame>
        <p:nvGraphicFramePr>
          <p:cNvPr id="152048" name="Group 496"/>
          <p:cNvGraphicFramePr>
            <a:graphicFrameLocks noGrp="1"/>
          </p:cNvGraphicFramePr>
          <p:nvPr/>
        </p:nvGraphicFramePr>
        <p:xfrm>
          <a:off x="539750" y="1557338"/>
          <a:ext cx="4176266" cy="4010981"/>
        </p:xfrm>
        <a:graphic>
          <a:graphicData uri="http://schemas.openxmlformats.org/drawingml/2006/table">
            <a:tbl>
              <a:tblPr/>
              <a:tblGrid>
                <a:gridCol w="2689225"/>
                <a:gridCol w="820738"/>
                <a:gridCol w="666303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(1001)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подразделений и кабинетов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Отделы: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организационно-методический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редакционно-издательский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информационно-аналитический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межсекторальных и внешних связей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консультативно-оздоровительный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методический кабинет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отделение мониторинга здоровья населения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прочие*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*-указать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какие__________________________________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smtClean="0">
                <a:effectLst/>
              </a:rPr>
              <a:t>1.2. ШТАТЫ УЧРЕЖДЕНИЯ НА КОНЕЦ ОТЧЕТНОГО ГОДА</a:t>
            </a:r>
          </a:p>
        </p:txBody>
      </p:sp>
      <p:graphicFrame>
        <p:nvGraphicFramePr>
          <p:cNvPr id="163424" name="Group 608"/>
          <p:cNvGraphicFramePr>
            <a:graphicFrameLocks noGrp="1"/>
          </p:cNvGraphicFramePr>
          <p:nvPr/>
        </p:nvGraphicFramePr>
        <p:xfrm>
          <a:off x="611188" y="404813"/>
          <a:ext cx="8059737" cy="5643563"/>
        </p:xfrm>
        <a:graphic>
          <a:graphicData uri="http://schemas.openxmlformats.org/drawingml/2006/table">
            <a:tbl>
              <a:tblPr/>
              <a:tblGrid>
                <a:gridCol w="3630612"/>
                <a:gridCol w="666750"/>
                <a:gridCol w="690563"/>
                <a:gridCol w="293687"/>
                <a:gridCol w="185738"/>
                <a:gridCol w="792162"/>
                <a:gridCol w="631825"/>
                <a:gridCol w="182563"/>
                <a:gridCol w="182562"/>
                <a:gridCol w="227013"/>
                <a:gridCol w="576262"/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(1200)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должностей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 должностей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Наличие квалификационной категории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строки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штатные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занятые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физических лиц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высшая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Врачи -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руководители учреждений и их заместители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Специалисты с высшим немедицинским образованием -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  психологи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социологи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педагоги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редакторы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журналисты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инженеры ЭВМ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Инструкторы по санитарному просвещению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(гигиеническому образованию)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Прочий персонал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по ЦМП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1BB733D-B4B9-461D-8708-229B37623E99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000">
              <a:latin typeface="+mn-lt"/>
            </a:endParaRPr>
          </a:p>
        </p:txBody>
      </p:sp>
      <p:sp>
        <p:nvSpPr>
          <p:cNvPr id="16384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dirty="0" smtClean="0">
                <a:effectLst/>
                <a:latin typeface="Arial" pitchFamily="34" charset="0"/>
                <a:cs typeface="Arial" pitchFamily="34" charset="0"/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Раздел 1.2.</a:t>
            </a:r>
            <a:r>
              <a:rPr lang="ru-RU" sz="2400" dirty="0" smtClean="0">
                <a:effectLst/>
                <a:latin typeface="Arial" pitchFamily="34" charset="0"/>
                <a:cs typeface="Arial" pitchFamily="34" charset="0"/>
              </a:rPr>
              <a:t> Штаты учреждения на конец отчетного года.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68313" y="1341438"/>
            <a:ext cx="8229600" cy="504348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1800" b="1" smtClean="0">
                <a:latin typeface="Arial" charset="0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1200</a:t>
            </a:r>
            <a:r>
              <a:rPr lang="ru-RU" sz="1800" b="1" smtClean="0">
                <a:latin typeface="Arial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указывается число штатных и занятых должностей, а также физических лиц в соответствии со штатным расписанием;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solidFill>
                  <a:srgbClr val="FF0000"/>
                </a:solidFill>
                <a:latin typeface="Arial" charset="0"/>
              </a:rPr>
              <a:t>столбцах 6-8</a:t>
            </a:r>
            <a:r>
              <a:rPr lang="ru-RU" sz="1800" smtClean="0">
                <a:latin typeface="Arial" charset="0"/>
              </a:rPr>
              <a:t> указывается наличие у сотрудников квалификационных категорий;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solidFill>
                  <a:srgbClr val="FF0000"/>
                </a:solidFill>
                <a:latin typeface="Arial" charset="0"/>
              </a:rPr>
              <a:t>столбце 5</a:t>
            </a:r>
            <a:r>
              <a:rPr lang="ru-RU" sz="1800" smtClean="0">
                <a:latin typeface="Arial" charset="0"/>
              </a:rPr>
              <a:t> указывается число физических лиц – основных сотрудников;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если сотрудник помимо основной должности занимает 0,5 ставки другой должности, то как физическое лицо он показывается 1 раз по основной должности;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solidFill>
                  <a:srgbClr val="FF0000"/>
                </a:solidFill>
                <a:latin typeface="Arial" charset="0"/>
              </a:rPr>
              <a:t>строке 2</a:t>
            </a:r>
            <a:r>
              <a:rPr lang="ru-RU" sz="1800" smtClean="0">
                <a:latin typeface="Arial" charset="0"/>
              </a:rPr>
              <a:t> указывается только число руководителей ЦМП и их заместителей (стр.1 &gt; стр.2);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стр. 1 стлб. 5 ≥ стр. 1 стлб. 6+7+8;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стр. З = стр. 4 + стр. 5 + стр. 6 + стр. 7 + стр. 8 + стр. 9 + стр. 10;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1800" smtClean="0">
                <a:latin typeface="Arial" charset="0"/>
              </a:rPr>
              <a:t>в </a:t>
            </a:r>
            <a:r>
              <a:rPr lang="ru-RU" sz="1800" smtClean="0"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13</a:t>
            </a:r>
            <a:r>
              <a:rPr lang="ru-RU" sz="1800" smtClean="0">
                <a:latin typeface="Arial" charset="0"/>
              </a:rPr>
              <a:t> "Всего по ЦМП" показывается сумма </a:t>
            </a:r>
            <a:r>
              <a:rPr lang="ru-RU" sz="180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1,</a:t>
            </a:r>
            <a:r>
              <a:rPr lang="ru-RU" sz="1800" smtClean="0">
                <a:latin typeface="Arial" charset="0"/>
              </a:rPr>
              <a:t> </a:t>
            </a:r>
            <a:r>
              <a:rPr lang="ru-RU" sz="1800" smtClean="0"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3,</a:t>
            </a:r>
            <a:r>
              <a:rPr lang="ru-RU" sz="1800" smtClean="0">
                <a:latin typeface="Arial" charset="0"/>
              </a:rPr>
              <a:t> </a:t>
            </a:r>
            <a:r>
              <a:rPr lang="ru-RU" sz="1800" smtClean="0"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11,</a:t>
            </a:r>
            <a:r>
              <a:rPr lang="ru-RU" sz="1800" smtClean="0">
                <a:latin typeface="Arial" charset="0"/>
              </a:rPr>
              <a:t> </a:t>
            </a:r>
            <a:r>
              <a:rPr lang="ru-RU" sz="1800" smtClean="0"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 по столбцам 3-8.</a:t>
            </a:r>
            <a:endParaRPr lang="ru-RU" sz="1800" smtClean="0">
              <a:latin typeface="Arial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1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000" b="1" smtClean="0"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5FD497-6A1A-4033-8AE9-F9B71E3A520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5495</TotalTime>
  <Words>2622</Words>
  <Application>Microsoft Office PowerPoint</Application>
  <PresentationFormat>Экран (4:3)</PresentationFormat>
  <Paragraphs>808</Paragraphs>
  <Slides>24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Arial Cyr</vt:lpstr>
      <vt:lpstr>Calibri</vt:lpstr>
      <vt:lpstr>Lucida Sans Unicode</vt:lpstr>
      <vt:lpstr>Symbol</vt:lpstr>
      <vt:lpstr>Times New Roman</vt:lpstr>
      <vt:lpstr>Verdana</vt:lpstr>
      <vt:lpstr>Wingdings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ОБЩИЕ СВЕДЕНИЯ  1.1. СТРУКТУРА ЦЕНТРА МЕДИЦИНСКОЙ ПРОФИЛАКТИКИ</vt:lpstr>
      <vt:lpstr>1.2. ШТАТЫ УЧРЕЖДЕНИЯ НА КОНЕЦ ОТЧЕТНОГО ГОДА</vt:lpstr>
      <vt:lpstr>Раздел 1.2. Штаты учреждения на конец отчетного года.</vt:lpstr>
      <vt:lpstr>1.3. МАТЕРИАЛЬНО - ТЕХНИЧЕСКОЕ ОСНАЩЕНИЕ</vt:lpstr>
      <vt:lpstr>2. ОРГАНИЗАЦИОННО – МЕТОДИЧЕСКАЯ РАБОТА 2.1. ОБУЧЕНИЕ КАДРОВ</vt:lpstr>
      <vt:lpstr>2.1. ОБУЧЕНИЕ КАДРОВ</vt:lpstr>
      <vt:lpstr>2.2. МЕТОДИЧЕСКАЯ РАБОТА</vt:lpstr>
      <vt:lpstr>2.2 Методическая работа </vt:lpstr>
      <vt:lpstr>2.3. СОЦИОЛОГИЧЕСКИЕ ИССЛЕДОВАНИЯ</vt:lpstr>
      <vt:lpstr>3. ИЗДАТЕЛЬСКАЯ ДЕЯТЕЛЬНОСТЬ </vt:lpstr>
      <vt:lpstr>4. РЕАЛИЗАЦИЯ ПРОГРАММ И ПРОЕКТОВ </vt:lpstr>
      <vt:lpstr>                5. МАССОВАЯ  РАБОТА </vt:lpstr>
      <vt:lpstr>6. КОНСУЛЬТАТИВНО – ОЗДОРОВИТЕЛЬНАЯ ДЕЯТЕЛЬНОСТЬ</vt:lpstr>
      <vt:lpstr> 7. ИСТОЧНИКИ ФИНАНСИРОВАНИЯ</vt:lpstr>
      <vt:lpstr>Внутриформенный контроль</vt:lpstr>
      <vt:lpstr>Типичные ошибки при заполнении формы: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Екатерина Д. Савченко</cp:lastModifiedBy>
  <cp:revision>314</cp:revision>
  <dcterms:modified xsi:type="dcterms:W3CDTF">2017-12-07T12:59:07Z</dcterms:modified>
</cp:coreProperties>
</file>