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1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50" autoAdjust="0"/>
    <p:restoredTop sz="94717" autoAdjust="0"/>
  </p:normalViewPr>
  <p:slideViewPr>
    <p:cSldViewPr>
      <p:cViewPr>
        <p:scale>
          <a:sx n="50" d="100"/>
          <a:sy n="50" d="100"/>
        </p:scale>
        <p:origin x="-894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0C550-09EF-44B4-A0D2-7535C6A74894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EA24E-D81C-48A0-BE8E-ADA0730122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0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EA24E-D81C-48A0-BE8E-ADA0730122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448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45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875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92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66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28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454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09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72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097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841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1A6BD-5864-4383-AA98-34CFB6441F47}" type="datetimeFigureOut">
              <a:rPr lang="ru-RU" smtClean="0"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4ACBE-901D-4C0A-A285-4E2F7E4F99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55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6023029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Андреева Т.М.</a:t>
            </a:r>
          </a:p>
          <a:p>
            <a:r>
              <a:rPr lang="ru-RU" b="1" dirty="0"/>
              <a:t>Тел. 8(495) 450-44-00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83669" y="2564904"/>
            <a:ext cx="66607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3600" b="1" dirty="0" smtClean="0"/>
              <a:t>Национальный медицинский исследовательский центр травматологии и ортопедии </a:t>
            </a:r>
          </a:p>
          <a:p>
            <a:pPr algn="ctr"/>
            <a:r>
              <a:rPr lang="ru-RU" sz="3600" b="1" dirty="0" smtClean="0"/>
              <a:t>им. Н.Н. Приорова</a:t>
            </a:r>
            <a:endParaRPr lang="ru-RU" sz="3600" b="1" dirty="0"/>
          </a:p>
        </p:txBody>
      </p:sp>
      <p:pic>
        <p:nvPicPr>
          <p:cNvPr id="2051" name="Picture 3" descr="C:\Documents and Settings\user\Рабочий стол\LOGO 1 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09" y="0"/>
            <a:ext cx="4234969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8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b="1" dirty="0" smtClean="0"/>
              <a:t>Внутриформенный контроль граф, характеризующих внешние причины повреждений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Число травм в графе 5 (строка 1) должно быть больше числа травм в графе 6 (строка 1)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 остальных строках число травм в графе 5    должно быть больше или равно числу травм в графе 6.</a:t>
            </a:r>
          </a:p>
        </p:txBody>
      </p:sp>
    </p:spTree>
    <p:extLst>
      <p:ext uri="{BB962C8B-B14F-4D97-AF65-F5344CB8AC3E}">
        <p14:creationId xmlns:p14="http://schemas.microsoft.com/office/powerpoint/2010/main" val="247652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-171400"/>
            <a:ext cx="8229600" cy="6297563"/>
          </a:xfrm>
        </p:spPr>
        <p:txBody>
          <a:bodyPr>
            <a:normAutofit lnSpcReduction="10000"/>
          </a:bodyPr>
          <a:lstStyle/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Число повреждений в графе 7 должно быть больше суммы числа повреждений, представленных в графах 8, 9, 10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Число отравлений в графе 10 должно быть больше или равно сумме отравлений, представленных в графах 11 и 12</a:t>
            </a:r>
          </a:p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Число преднамеренных самоповреждений в графе 13 должно быть больше суммы самоповреждений, представленных в графах 14 и 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4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Межформенный контроль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Проводится с формой № 12 «Сведения о числе заболеваний, зарегистрированных у пациентов, проживающих в районе обслуживания медицинской организации»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00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Общее число травм </a:t>
            </a:r>
            <a:r>
              <a:rPr lang="ru-RU" b="1" dirty="0" smtClean="0"/>
              <a:t>у детей (0-17 лет</a:t>
            </a:r>
            <a:r>
              <a:rPr lang="ru-RU" b="1" u="sng" dirty="0" smtClean="0"/>
              <a:t> </a:t>
            </a:r>
            <a:r>
              <a:rPr lang="ru-RU" b="1" dirty="0" smtClean="0"/>
              <a:t>включительно)</a:t>
            </a:r>
            <a:r>
              <a:rPr lang="ru-RU" dirty="0" smtClean="0"/>
              <a:t>, зарегистрированных в форме № 57 (строка 1, графа 4, таблица 1000), должно быть равно сумме общего числа травм, зарегистрированных в форме № 12 в строке 20, графа 4 в таблицах 1000 и 2000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61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Общее число травм </a:t>
            </a:r>
            <a:r>
              <a:rPr lang="ru-RU" b="1" dirty="0" smtClean="0"/>
              <a:t>у взрослых</a:t>
            </a:r>
            <a:r>
              <a:rPr lang="ru-RU" dirty="0" smtClean="0"/>
              <a:t>, зарегистрированных в форме № 57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(таблица </a:t>
            </a:r>
            <a:r>
              <a:rPr lang="ru-RU" dirty="0" smtClean="0"/>
              <a:t>2000, строка 1, графа 4), должно            быть равным или чуть меньше общего числа    травм, зарегистрированных в форме № 12  </a:t>
            </a:r>
            <a:r>
              <a:rPr lang="ru-RU" dirty="0"/>
              <a:t>(таблица </a:t>
            </a:r>
            <a:r>
              <a:rPr lang="ru-RU" dirty="0" smtClean="0"/>
              <a:t>3000, строка 20, графа 4)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878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Общее число травм у </a:t>
            </a:r>
            <a:r>
              <a:rPr lang="ru-RU" b="1" dirty="0" smtClean="0"/>
              <a:t>взрослых  старше трудоспособного возраста</a:t>
            </a:r>
            <a:r>
              <a:rPr lang="ru-RU" dirty="0" smtClean="0"/>
              <a:t>,  зарегистрированных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в форме № 57 (строка 1, графа 4, таблица 3000),  должно быть равным или чуть меньше общего числа травм, зарегистрированных в форме № 12 (строка 20, графа 4, таблица 4000)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8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Межформенный</a:t>
            </a:r>
            <a:r>
              <a:rPr lang="ru-RU" b="1" dirty="0" smtClean="0"/>
              <a:t> </a:t>
            </a:r>
            <a:r>
              <a:rPr lang="ru-RU" sz="3600" b="1" dirty="0" smtClean="0"/>
              <a:t>контроль</a:t>
            </a:r>
            <a:br>
              <a:rPr lang="ru-RU" sz="3600" b="1" dirty="0" smtClean="0"/>
            </a:br>
            <a:r>
              <a:rPr lang="ru-RU" sz="3600" b="1" dirty="0" smtClean="0"/>
              <a:t>с формой № 14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Необходимо сравнить данные о числе пострадавших в результате </a:t>
            </a:r>
            <a:r>
              <a:rPr lang="ru-RU" b="1" dirty="0" smtClean="0"/>
              <a:t>отравлений</a:t>
            </a:r>
            <a:r>
              <a:rPr lang="ru-RU" dirty="0" smtClean="0"/>
              <a:t> зарегистрированные в форме № 57 (таблицы 1000 и 2000</a:t>
            </a:r>
            <a:r>
              <a:rPr lang="ru-RU" dirty="0"/>
              <a:t>,</a:t>
            </a:r>
            <a:r>
              <a:rPr lang="ru-RU" dirty="0" smtClean="0"/>
              <a:t> </a:t>
            </a:r>
            <a:r>
              <a:rPr lang="ru-RU" dirty="0"/>
              <a:t>графа 4, строки 35, 36, 38, 39),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 данными о числе </a:t>
            </a:r>
            <a:r>
              <a:rPr lang="ru-RU" b="1" dirty="0" smtClean="0"/>
              <a:t>госпитализированных </a:t>
            </a:r>
            <a:r>
              <a:rPr lang="ru-RU" dirty="0" smtClean="0"/>
              <a:t>по поводу отравлений взрослых и детей, представленными в  форме № 14 (строки 20.5, 20.5.1, 20.6, 20.6.1)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935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Форма № 7 – травматизм «Сведения о травматизме на производстве и профессиональных заболеваниях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76872"/>
            <a:ext cx="8363272" cy="3849291"/>
          </a:xfrm>
        </p:spPr>
        <p:txBody>
          <a:bodyPr/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В этом году форма № 7 – травматизм осталась без изменений.</a:t>
            </a:r>
          </a:p>
          <a:p>
            <a:pPr marL="0" indent="0" algn="just">
              <a:buNone/>
            </a:pPr>
            <a:r>
              <a:rPr lang="ru-RU" dirty="0" smtClean="0"/>
              <a:t>Обратите внимание на правильность заполнения строк, включая 12, 14, 15 и 16. Обязательны подпись директора Департамента, заверенная печатью и дата.</a:t>
            </a: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81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348880"/>
            <a:ext cx="6836296" cy="1434083"/>
          </a:xfrm>
        </p:spPr>
        <p:txBody>
          <a:bodyPr/>
          <a:lstStyle/>
          <a:p>
            <a:pPr algn="just"/>
            <a:r>
              <a:rPr lang="ru-RU" i="1" cap="none" dirty="0" smtClean="0"/>
              <a:t>СПАСИБО ЗА ВНИМАНИЕ</a:t>
            </a:r>
            <a:endParaRPr lang="ru-RU" i="1" cap="none" dirty="0"/>
          </a:p>
        </p:txBody>
      </p:sp>
    </p:spTree>
    <p:extLst>
      <p:ext uri="{BB962C8B-B14F-4D97-AF65-F5344CB8AC3E}">
        <p14:creationId xmlns:p14="http://schemas.microsoft.com/office/powerpoint/2010/main" val="2530301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Форма № 57 «Сведения о травмах, отравлениях и некоторых других последствиях воздействия внешних причин»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8568952" cy="495801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О</a:t>
            </a:r>
            <a:r>
              <a:rPr lang="ru-RU" dirty="0" smtClean="0"/>
              <a:t>тчет о травмах, отравлениях и некоторых других последствиях воздействия внешних причин за 2017 г. будет приниматься по форме № 57, утвержденной Росстатом</a:t>
            </a:r>
            <a:r>
              <a:rPr lang="ru-RU" dirty="0"/>
              <a:t> </a:t>
            </a:r>
            <a:r>
              <a:rPr lang="ru-RU" dirty="0" smtClean="0"/>
              <a:t>в 2016 г.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Приказ № 232 от 16.05.2016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96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50014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/>
              <a:t>Форма состоит из 3-х таблиц, содержащих сведения о травмах и других несчастных случаях в следующих возрастных группах:</a:t>
            </a:r>
          </a:p>
          <a:p>
            <a:pPr marL="0" indent="0" algn="just">
              <a:buNone/>
            </a:pPr>
            <a:r>
              <a:rPr lang="ru-RU" dirty="0" smtClean="0"/>
              <a:t> - таблица 1000 – травмы у детей в возрасте    от 0 до 17 лет включительно</a:t>
            </a:r>
          </a:p>
          <a:p>
            <a:pPr marL="0" indent="0" algn="just">
              <a:buNone/>
            </a:pPr>
            <a:r>
              <a:rPr lang="ru-RU" dirty="0" smtClean="0"/>
              <a:t> - таблица 2000 – сведения о травмах у взрослого населения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- таблица 3000 – сведения о травмах у  населения старше трудоспособного возраста</a:t>
            </a:r>
          </a:p>
          <a:p>
            <a:pPr marL="0" indent="0"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062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301608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Все  3 таблицы построены однотипно.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Каждая таблица содержит 20 граф, в которых приведены некоторые внешние причины повреждений, и 42 строки, отражающие характер повреждений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110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Внешние причины повреждений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5446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/>
              <a:t>Транспортные несчастные случаи</a:t>
            </a:r>
          </a:p>
          <a:p>
            <a:pPr marL="0" indent="0" algn="just">
              <a:buNone/>
            </a:pPr>
            <a:r>
              <a:rPr lang="ru-RU" b="1" dirty="0" smtClean="0"/>
              <a:t>Другие внешние причины травм при несчастных случаях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К сожалению,  среди внешних причин выделены только :</a:t>
            </a:r>
          </a:p>
          <a:p>
            <a:pPr marL="0" indent="0" algn="just">
              <a:buNone/>
            </a:pPr>
            <a:r>
              <a:rPr lang="ru-RU" sz="2800" dirty="0" smtClean="0"/>
              <a:t>     * утопление; 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* воздействие дыма, огня, пламени; 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* случайные отравления, </a:t>
            </a:r>
          </a:p>
          <a:p>
            <a:pPr marL="0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включая наркотики, алкоголь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8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Действия, предусмотренные законом, военные операции и терроризм</a:t>
            </a:r>
          </a:p>
          <a:p>
            <a:pPr algn="just"/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Осложнения терапевтических и хирургических вмешательств</a:t>
            </a:r>
          </a:p>
          <a:p>
            <a:pPr algn="just"/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Последствия воздействия внешних причин, заболеваемости и смертности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050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79350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dirty="0" smtClean="0"/>
              <a:t>Преднамеренное </a:t>
            </a:r>
            <a:r>
              <a:rPr lang="ru-RU" b="1" dirty="0"/>
              <a:t>самоповреждение </a:t>
            </a:r>
            <a:r>
              <a:rPr lang="ru-RU" dirty="0"/>
              <a:t>(всего, из них наркотики, алкоголь</a:t>
            </a:r>
            <a:r>
              <a:rPr lang="ru-RU" dirty="0" smtClean="0"/>
              <a:t>)</a:t>
            </a:r>
          </a:p>
          <a:p>
            <a:pPr marL="0" indent="0" algn="just">
              <a:buNone/>
            </a:pPr>
            <a:r>
              <a:rPr lang="ru-RU" b="1" dirty="0" smtClean="0"/>
              <a:t>Нападения</a:t>
            </a:r>
          </a:p>
          <a:p>
            <a:pPr marL="0" indent="0" algn="just">
              <a:buNone/>
            </a:pPr>
            <a:r>
              <a:rPr lang="ru-RU" b="1" dirty="0" smtClean="0"/>
              <a:t>Повреждения </a:t>
            </a:r>
            <a:r>
              <a:rPr lang="ru-RU" b="1" dirty="0"/>
              <a:t>с неопределенными </a:t>
            </a:r>
            <a:r>
              <a:rPr lang="ru-RU" b="1" dirty="0" smtClean="0"/>
              <a:t>намерениями</a:t>
            </a:r>
          </a:p>
          <a:p>
            <a:pPr marL="0" indent="0" algn="just">
              <a:buNone/>
            </a:pPr>
            <a:r>
              <a:rPr lang="ru-RU" b="1" dirty="0" smtClean="0"/>
              <a:t>Действия, предусмотренные законом, </a:t>
            </a:r>
            <a:r>
              <a:rPr lang="ru-RU" b="1" dirty="0" smtClean="0"/>
              <a:t>терроризм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Последствия воздействия внешних причин заболеваемости</a:t>
            </a:r>
            <a:endParaRPr lang="ru-RU" b="1" dirty="0"/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73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33123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Необходимо внимательно изучить таблицы, поскольку многие графы не заполняются, а некоторые заполняются частично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48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Внутриформенный контроль таблиц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Общее число травм в графе 4, состоящее из суммы числа травм в графах </a:t>
            </a:r>
          </a:p>
          <a:p>
            <a:pPr marL="0" indent="0" algn="ctr">
              <a:buNone/>
            </a:pPr>
            <a:r>
              <a:rPr lang="ru-RU" dirty="0" smtClean="0"/>
              <a:t>5, 7, 13, 16, 17, 18, 19, 20,</a:t>
            </a:r>
          </a:p>
          <a:p>
            <a:pPr marL="0" indent="0" algn="ctr">
              <a:buNone/>
            </a:pPr>
            <a:r>
              <a:rPr lang="ru-RU" dirty="0" smtClean="0"/>
              <a:t>должно быть равно сумме числа травм, представленных в строках </a:t>
            </a:r>
          </a:p>
          <a:p>
            <a:pPr marL="0" indent="0" algn="ctr">
              <a:buNone/>
            </a:pPr>
            <a:r>
              <a:rPr lang="ru-RU" dirty="0" smtClean="0"/>
              <a:t>2, 6, 9, 13, 17, 19, 21, 23, 25, 27, 29, 31, 32, 33, 34, 35, 38, 40, 41, 42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048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1064</TotalTime>
  <Words>738</Words>
  <Application>Microsoft Office PowerPoint</Application>
  <PresentationFormat>Экран (4:3)</PresentationFormat>
  <Paragraphs>72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Форма № 57 «Сведения о травмах, отравлениях и некоторых других последствиях воздействия внешних причин»</vt:lpstr>
      <vt:lpstr>Презентация PowerPoint</vt:lpstr>
      <vt:lpstr>Презентация PowerPoint</vt:lpstr>
      <vt:lpstr>Внешние причины повреждений</vt:lpstr>
      <vt:lpstr>Презентация PowerPoint</vt:lpstr>
      <vt:lpstr>Презентация PowerPoint</vt:lpstr>
      <vt:lpstr>Необходимо внимательно изучить таблицы, поскольку многие графы не заполняются, а некоторые заполняются частично </vt:lpstr>
      <vt:lpstr>Внутриформенный контроль таблиц</vt:lpstr>
      <vt:lpstr> Внутриформенный контроль граф, характеризующих внешние причины повреждений </vt:lpstr>
      <vt:lpstr>Презентация PowerPoint</vt:lpstr>
      <vt:lpstr>Межформенный контроль</vt:lpstr>
      <vt:lpstr>Презентация PowerPoint</vt:lpstr>
      <vt:lpstr>Презентация PowerPoint</vt:lpstr>
      <vt:lpstr>Презентация PowerPoint</vt:lpstr>
      <vt:lpstr>Межформенный контроль с формой № 14</vt:lpstr>
      <vt:lpstr>Форма № 7 – травматизм «Сведения о травматизме на производстве и профессиональных заболеваниях»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ЦЕНТРАЛЬНЫЙ НАУЧНО-ИССЛЕДОВАТЕЛЬСКИЙ ИНСТИТУТ ТРАВМАТОЛОГИИ И ОРТОПЕДИИ  ИМ. Н.Н. ПРИОРОВА</dc:title>
  <dc:creator>user</dc:creator>
  <cp:lastModifiedBy>Valentin Fomin</cp:lastModifiedBy>
  <cp:revision>71</cp:revision>
  <cp:lastPrinted>2016-12-07T07:13:17Z</cp:lastPrinted>
  <dcterms:created xsi:type="dcterms:W3CDTF">2016-12-06T06:56:56Z</dcterms:created>
  <dcterms:modified xsi:type="dcterms:W3CDTF">2017-12-12T06:57:41Z</dcterms:modified>
</cp:coreProperties>
</file>