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62" r:id="rId3"/>
    <p:sldId id="312" r:id="rId4"/>
    <p:sldId id="315" r:id="rId5"/>
    <p:sldId id="314" r:id="rId6"/>
    <p:sldId id="263" r:id="rId7"/>
    <p:sldId id="264" r:id="rId8"/>
    <p:sldId id="281" r:id="rId9"/>
    <p:sldId id="287" r:id="rId10"/>
    <p:sldId id="292" r:id="rId11"/>
    <p:sldId id="296" r:id="rId12"/>
    <p:sldId id="265" r:id="rId13"/>
    <p:sldId id="266" r:id="rId14"/>
    <p:sldId id="267" r:id="rId15"/>
    <p:sldId id="268" r:id="rId16"/>
    <p:sldId id="295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307" r:id="rId27"/>
    <p:sldId id="308" r:id="rId28"/>
    <p:sldId id="309" r:id="rId29"/>
    <p:sldId id="310" r:id="rId30"/>
    <p:sldId id="311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96" y="-2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3D0ED9B-3F30-4B53-A123-2DEE7CF624DA}" type="datetimeFigureOut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FC0B52F-E17E-446F-8216-C5FBE3B0B6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Много лет существует проблема сопоставимости одних и тех же данных по туберкулезу в разных отчетных формах, а также проблема методов учета одних и тех же явлений в разных службах.  Начнем с ф.12.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9ABC3C3-5805-43EA-B632-A1F7F04692D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05E3982-1D90-4305-9685-BC2904855BE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E8FBB-4DB1-4DD0-A008-45E83DAFFD39}" type="datetimeFigureOut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3002B-5317-4072-9320-818D43818C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854D6-5F01-4E78-A9A0-EEC8FD943EF5}" type="datetimeFigureOut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71A17-29FC-4385-8F90-D31FF26DB9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BB1C6-A1E1-4085-A4F7-2AC9AA96831D}" type="datetimeFigureOut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3874C-7325-4939-8876-83B64A3107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95848-CA6A-48CF-8CA2-35DDE210347F}" type="datetimeFigureOut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87B9D-373D-4229-8AE3-DC9F5DF041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C34DA-5BFA-499C-A3C5-7AAF94C01AB8}" type="datetimeFigureOut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7CFA0-9A87-4238-A418-CB72AACDC1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B0B8F-89BB-4BFD-96D4-FB72763D7D15}" type="datetimeFigureOut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9C8EF-4BE6-4F3B-AB6C-D279959E5F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43A70-E548-4AEE-BD7C-DF3B5C035BC1}" type="datetimeFigureOut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7F383-B494-46BA-83FD-2CA9978388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EC7F8-6AF5-49B8-9469-E9932570291B}" type="datetimeFigureOut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0F216-B263-4C64-84E6-D4C4A72966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3F5B2-D100-4489-9520-BD82E2FE8C44}" type="datetimeFigureOut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6D21F-F718-44B4-9BA8-2E403F1F76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0CB91-12B6-46EE-8112-410DB270814D}" type="datetimeFigureOut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4F8A3-66ED-4630-A316-9E14078448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2DA26-BAE8-4F09-B08B-D28B1694EF1C}" type="datetimeFigureOut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82B88-572D-4E3F-AEE8-70C6FC8B8F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DEF7297-7AC7-42DE-B0A7-D673AB3402EA}" type="datetimeFigureOut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ECC4DD4-FDCC-43E8-9DA1-F6F7BF7B35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_________Microsoft_Office_Word2.docx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68413"/>
            <a:ext cx="7772400" cy="23320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/>
              <a:t>Формирование и контроль корректности </a:t>
            </a:r>
            <a:r>
              <a:rPr lang="ru-RU" b="1" dirty="0" err="1"/>
              <a:t>отчетов</a:t>
            </a:r>
            <a:r>
              <a:rPr lang="ru-RU" b="1" dirty="0"/>
              <a:t> федерального статистического наблюдения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350" y="4292600"/>
            <a:ext cx="6400800" cy="1752600"/>
          </a:xfrm>
        </p:spPr>
        <p:txBody>
          <a:bodyPr rtlCol="0">
            <a:normAutofit fontScale="5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solidFill>
                  <a:schemeClr val="tx1"/>
                </a:solidFill>
              </a:rPr>
              <a:t>Главный специалист Федерального центра мониторинга противодействия распространению туберкулеза в РФ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err="1">
                <a:solidFill>
                  <a:schemeClr val="tx1"/>
                </a:solidFill>
              </a:rPr>
              <a:t>Гордина</a:t>
            </a:r>
            <a:r>
              <a:rPr lang="ru-RU" b="1" dirty="0">
                <a:solidFill>
                  <a:schemeClr val="tx1"/>
                </a:solidFill>
              </a:rPr>
              <a:t> Александра Вадимовна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chemeClr val="tx1"/>
                </a:solidFill>
              </a:rPr>
              <a:t>Телефон:  +79099217168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>
                <a:solidFill>
                  <a:schemeClr val="tx1"/>
                </a:solidFill>
              </a:rPr>
              <a:t>e-mail: 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gordina@mednet.ru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Постановление Правительства Российской Федерации от 25  декабря 2001 г. № 892 «О  реализации Федерального закона “О предупреждении распространения туберкулеза в Российской Федерации”» </a:t>
            </a:r>
          </a:p>
        </p:txBody>
      </p:sp>
      <p:sp>
        <p:nvSpPr>
          <p:cNvPr id="11267" name="Прямоугольник 2"/>
          <p:cNvSpPr>
            <a:spLocks noChangeArrowheads="1"/>
          </p:cNvSpPr>
          <p:nvPr/>
        </p:nvSpPr>
        <p:spPr bwMode="auto">
          <a:xfrm>
            <a:off x="0" y="1700213"/>
            <a:ext cx="9144000" cy="526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Профилактическим медицинским осмотрам в целях выявления ТБ подлежат один раз в год мигранты, беженцы, вынужденные переселенцы</a:t>
            </a:r>
            <a:r>
              <a:rPr lang="ru-RU" sz="2800" b="1">
                <a:latin typeface="Calibri" pitchFamily="34" charset="0"/>
              </a:rPr>
              <a:t>.</a:t>
            </a:r>
            <a:endParaRPr lang="en-US" sz="2800" b="1">
              <a:latin typeface="Calibri" pitchFamily="34" charset="0"/>
            </a:endParaRPr>
          </a:p>
          <a:p>
            <a:r>
              <a:rPr lang="ru-RU" sz="2800" b="1">
                <a:latin typeface="Calibri" pitchFamily="34" charset="0"/>
              </a:rPr>
              <a:t> Учету </a:t>
            </a:r>
            <a:r>
              <a:rPr lang="en-US" sz="2800" b="1">
                <a:latin typeface="Calibri" pitchFamily="34" charset="0"/>
              </a:rPr>
              <a:t> </a:t>
            </a:r>
            <a:r>
              <a:rPr lang="ru-RU" sz="2800" b="1">
                <a:latin typeface="Calibri" pitchFamily="34" charset="0"/>
              </a:rPr>
              <a:t>и регистрации</a:t>
            </a:r>
            <a:r>
              <a:rPr lang="ru-RU" sz="2800">
                <a:latin typeface="Calibri" pitchFamily="34" charset="0"/>
              </a:rPr>
              <a:t> при ведении государственного статистического наблюдения в целях предупреждения распространения ТБ </a:t>
            </a:r>
            <a:r>
              <a:rPr lang="ru-RU" sz="2800" b="1">
                <a:latin typeface="Calibri" pitchFamily="34" charset="0"/>
              </a:rPr>
              <a:t>подлежат как граждане Российской Федерации, так и иностранные граждане и лица без гражданства при выявлении у них активной формы ТБ впервые. Учету и регистрации </a:t>
            </a:r>
            <a:r>
              <a:rPr lang="ru-RU" sz="2800">
                <a:latin typeface="Calibri" pitchFamily="34" charset="0"/>
              </a:rPr>
              <a:t>при ведении государ- ственного статистического наблюдения в целях предупреждения распространения ТБ</a:t>
            </a:r>
            <a:r>
              <a:rPr lang="ru-RU" sz="2800" b="1">
                <a:latin typeface="Calibri" pitchFamily="34" charset="0"/>
              </a:rPr>
              <a:t> подлежат все случаи смерти больных ТБ.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711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Постановление Главного государственного санитарного врача Российской Федерации от 22 октября 2013 г. № 60 «Профилактика туберкулеза. Санитарно-эпидемиологические правила </a:t>
            </a:r>
          </a:p>
          <a:p>
            <a:pPr algn="just"/>
            <a:r>
              <a:rPr lang="ru-RU" sz="2400" b="1">
                <a:latin typeface="Calibri" pitchFamily="34" charset="0"/>
              </a:rPr>
              <a:t>СП 3.1.2.3114-13» </a:t>
            </a:r>
          </a:p>
          <a:p>
            <a:r>
              <a:rPr lang="ru-RU" sz="2400" b="1">
                <a:latin typeface="Calibri" pitchFamily="34" charset="0"/>
              </a:rPr>
              <a:t>Иностранные граждане и лица без гражданства </a:t>
            </a:r>
            <a:r>
              <a:rPr lang="ru-RU" sz="2400">
                <a:latin typeface="Calibri" pitchFamily="34" charset="0"/>
              </a:rPr>
              <a:t>при обращении за получением разрешения на временное проживание на территории Российской Федерации, вида на жительство, гражданства или разрешения на работу в Российской Федерации </a:t>
            </a:r>
            <a:r>
              <a:rPr lang="ru-RU" sz="2400" b="1">
                <a:latin typeface="Calibri" pitchFamily="34" charset="0"/>
              </a:rPr>
              <a:t>во внеочередном порядке проходят профилактический медицинский осмотр на ТБ</a:t>
            </a:r>
            <a:r>
              <a:rPr lang="ru-RU" sz="2400">
                <a:latin typeface="Calibri" pitchFamily="34" charset="0"/>
              </a:rPr>
              <a:t>, а далее – один раз в год. </a:t>
            </a:r>
            <a:r>
              <a:rPr lang="ru-RU" sz="2400" b="1" u="sng">
                <a:latin typeface="Calibri" pitchFamily="34" charset="0"/>
              </a:rPr>
              <a:t>При выявлении у них активной формы ТБ впервые - подлежат учету и регистрации</a:t>
            </a:r>
            <a:r>
              <a:rPr lang="ru-RU" sz="2400" u="sng">
                <a:latin typeface="Calibri" pitchFamily="34" charset="0"/>
              </a:rPr>
              <a:t> </a:t>
            </a:r>
            <a:r>
              <a:rPr lang="ru-RU" sz="2400">
                <a:latin typeface="Calibri" pitchFamily="34" charset="0"/>
              </a:rPr>
              <a:t>в рамках государственного статистического наблюдения.  Организация профилактических осмотров на ТБ и контроль за их проведением осуществляются органами исполнительной власти субъектов Российской Федерации в области охраны здоровья граждан</a:t>
            </a:r>
          </a:p>
          <a:p>
            <a:r>
              <a:rPr lang="ru-RU" sz="2400" b="1">
                <a:latin typeface="Calibri" pitchFamily="34" charset="0"/>
              </a:rPr>
              <a:t>До принятия решения о нежелательности пребывания им будет проводиться лечение туберкулеза в соответствии с действующими на территории России рекомендациями.</a:t>
            </a:r>
            <a:r>
              <a:rPr lang="ru-RU" sz="2400">
                <a:latin typeface="Calibri" pitchFamily="34" charset="0"/>
              </a:rPr>
              <a:t> </a:t>
            </a:r>
          </a:p>
          <a:p>
            <a:endParaRPr lang="ru-RU" sz="24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85750"/>
            <a:ext cx="9144000" cy="5000625"/>
          </a:xfrm>
        </p:spPr>
      </p:pic>
      <p:sp>
        <p:nvSpPr>
          <p:cNvPr id="13315" name="TextBox 5"/>
          <p:cNvSpPr txBox="1">
            <a:spLocks noChangeArrowheads="1"/>
          </p:cNvSpPr>
          <p:nvPr/>
        </p:nvSpPr>
        <p:spPr bwMode="auto">
          <a:xfrm>
            <a:off x="142875" y="5357813"/>
            <a:ext cx="88582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Calibri" pitchFamily="34" charset="0"/>
              </a:rPr>
              <a:t>1. Сумма строк 9-10 и 11-12 больше общего числа впервые выявленных бактериовыделителей.</a:t>
            </a:r>
          </a:p>
          <a:p>
            <a:r>
              <a:rPr lang="ru-RU" sz="1400" b="1">
                <a:latin typeface="Calibri" pitchFamily="34" charset="0"/>
              </a:rPr>
              <a:t>2. Сумма по нозологиям внелегочного туберкулеза (стр.17-25) меньше, чем всего (стр.15-16), </a:t>
            </a:r>
          </a:p>
          <a:p>
            <a:r>
              <a:rPr lang="ru-RU" sz="1400" b="1">
                <a:latin typeface="Calibri" pitchFamily="34" charset="0"/>
              </a:rPr>
              <a:t>        т.к. перечислены не все возможные локализации.</a:t>
            </a:r>
          </a:p>
          <a:p>
            <a:r>
              <a:rPr lang="ru-RU" sz="1400" b="1">
                <a:latin typeface="Calibri" pitchFamily="34" charset="0"/>
              </a:rPr>
              <a:t>3. Обязательно заполнять строки ФСИН (30-31), иностранцы (28-29), БОМЖ (32).</a:t>
            </a:r>
          </a:p>
          <a:p>
            <a:r>
              <a:rPr lang="ru-RU" sz="1400" b="1">
                <a:latin typeface="Calibri" pitchFamily="34" charset="0"/>
              </a:rPr>
              <a:t>4. Если больной выявлен посмертно и одновременно он иностранец или из ФСИН, или БОМЖ,</a:t>
            </a:r>
          </a:p>
          <a:p>
            <a:r>
              <a:rPr lang="ru-RU" sz="1400" b="1">
                <a:latin typeface="Calibri" pitchFamily="34" charset="0"/>
              </a:rPr>
              <a:t>       то указывать его только один раз в строках 33-34 – посмертное выявление.</a:t>
            </a:r>
          </a:p>
        </p:txBody>
      </p:sp>
      <p:sp>
        <p:nvSpPr>
          <p:cNvPr id="13316" name="TextBox 6"/>
          <p:cNvSpPr txBox="1">
            <a:spLocks noChangeArrowheads="1"/>
          </p:cNvSpPr>
          <p:nvPr/>
        </p:nvSpPr>
        <p:spPr bwMode="auto">
          <a:xfrm>
            <a:off x="3714750" y="0"/>
            <a:ext cx="1508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Таблица 1000</a:t>
            </a:r>
          </a:p>
        </p:txBody>
      </p:sp>
      <p:sp>
        <p:nvSpPr>
          <p:cNvPr id="13317" name="TextBox 7"/>
          <p:cNvSpPr txBox="1">
            <a:spLocks noChangeArrowheads="1"/>
          </p:cNvSpPr>
          <p:nvPr/>
        </p:nvSpPr>
        <p:spPr bwMode="auto">
          <a:xfrm>
            <a:off x="6357938" y="4929188"/>
            <a:ext cx="982662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900">
                <a:latin typeface="Calibri" pitchFamily="34" charset="0"/>
              </a:rPr>
              <a:t>Ж                       34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3"/>
          <p:cNvSpPr txBox="1">
            <a:spLocks noChangeArrowheads="1"/>
          </p:cNvSpPr>
          <p:nvPr/>
        </p:nvSpPr>
        <p:spPr bwMode="auto">
          <a:xfrm>
            <a:off x="3132138" y="404813"/>
            <a:ext cx="29146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Таблица 1000 продолжение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981075"/>
            <a:ext cx="8070850" cy="105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Box 5"/>
          <p:cNvSpPr txBox="1">
            <a:spLocks noChangeArrowheads="1"/>
          </p:cNvSpPr>
          <p:nvPr/>
        </p:nvSpPr>
        <p:spPr bwMode="auto">
          <a:xfrm>
            <a:off x="285750" y="2060575"/>
            <a:ext cx="8607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Calibri" pitchFamily="34" charset="0"/>
              </a:rPr>
              <a:t>5. Рецидивы (стр.35-36) не включаются в строки 1-2.</a:t>
            </a:r>
          </a:p>
          <a:p>
            <a:r>
              <a:rPr lang="ru-RU" sz="1400" b="1">
                <a:latin typeface="Calibri" pitchFamily="34" charset="0"/>
              </a:rPr>
              <a:t>6. Бактериовыделители (стр.37-38) указываются 1 раз, а не так, как у впервые выявленных.</a:t>
            </a:r>
          </a:p>
        </p:txBody>
      </p:sp>
      <p:sp>
        <p:nvSpPr>
          <p:cNvPr id="14341" name="Прямоугольник 6"/>
          <p:cNvSpPr>
            <a:spLocks noChangeArrowheads="1"/>
          </p:cNvSpPr>
          <p:nvPr/>
        </p:nvSpPr>
        <p:spPr bwMode="auto">
          <a:xfrm>
            <a:off x="179388" y="4714875"/>
            <a:ext cx="878681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Calibri" pitchFamily="34" charset="0"/>
              </a:rPr>
              <a:t>7. Жители других территорий включают как иностранцев (стр.28-29), так и жителей других субъектов РФ </a:t>
            </a:r>
          </a:p>
          <a:p>
            <a:r>
              <a:rPr lang="ru-RU" sz="1400" b="1">
                <a:latin typeface="Calibri" pitchFamily="34" charset="0"/>
              </a:rPr>
              <a:t>8. При проверке баланса между 8 и 33 формой (</a:t>
            </a:r>
            <a:r>
              <a:rPr lang="ru-RU" sz="1400" b="1" i="1">
                <a:latin typeface="Calibri" pitchFamily="34" charset="0"/>
                <a:cs typeface="Times New Roman" pitchFamily="18" charset="0"/>
              </a:rPr>
              <a:t>после того, как Вы сделаете контроли по МЕДСТАТУ и не получите 0</a:t>
            </a:r>
            <a:r>
              <a:rPr lang="ru-RU" sz="1400" b="1">
                <a:latin typeface="Calibri" pitchFamily="34" charset="0"/>
                <a:cs typeface="Times New Roman" pitchFamily="18" charset="0"/>
              </a:rPr>
              <a:t>)</a:t>
            </a:r>
            <a:r>
              <a:rPr lang="ru-RU" sz="1400" b="1">
                <a:latin typeface="Calibri" pitchFamily="34" charset="0"/>
              </a:rPr>
              <a:t> разница получается за счет больных из МО, ФМБА и других ведомств, имеющих свои тубучреждения. </a:t>
            </a:r>
          </a:p>
          <a:p>
            <a:r>
              <a:rPr lang="ru-RU" sz="1400" b="1">
                <a:latin typeface="Calibri" pitchFamily="34" charset="0"/>
              </a:rPr>
              <a:t>9. </a:t>
            </a:r>
            <a:r>
              <a:rPr lang="ru-RU" sz="1400" b="1" u="sng">
                <a:latin typeface="Calibri" pitchFamily="34" charset="0"/>
              </a:rPr>
              <a:t>Данные ФМС </a:t>
            </a:r>
            <a:r>
              <a:rPr lang="ru-RU" sz="1400" b="1">
                <a:latin typeface="Calibri" pitchFamily="34" charset="0"/>
              </a:rPr>
              <a:t>по впервые выявленным при освидетельствовании на право работы или проживания в России больным  туберкулезом </a:t>
            </a:r>
            <a:r>
              <a:rPr lang="ru-RU" sz="1400" b="1" u="sng">
                <a:latin typeface="Calibri" pitchFamily="34" charset="0"/>
              </a:rPr>
              <a:t>обязательно включать</a:t>
            </a:r>
            <a:r>
              <a:rPr lang="ru-RU" sz="1400" b="1">
                <a:latin typeface="Calibri" pitchFamily="34" charset="0"/>
              </a:rPr>
              <a:t> в строки «иностранец» и/или житель другой территории. </a:t>
            </a:r>
          </a:p>
        </p:txBody>
      </p:sp>
      <p:sp>
        <p:nvSpPr>
          <p:cNvPr id="14342" name="TextBox 11"/>
          <p:cNvSpPr txBox="1">
            <a:spLocks noChangeArrowheads="1"/>
          </p:cNvSpPr>
          <p:nvPr/>
        </p:nvSpPr>
        <p:spPr bwMode="auto">
          <a:xfrm>
            <a:off x="3132138" y="2636838"/>
            <a:ext cx="1508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Таблица 1001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5795963" y="3284538"/>
            <a:ext cx="4286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4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3141663"/>
            <a:ext cx="9612312" cy="13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788" y="3141663"/>
            <a:ext cx="9612312" cy="13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" name="Прямая соединительная линия 17"/>
          <p:cNvCxnSpPr/>
          <p:nvPr/>
        </p:nvCxnSpPr>
        <p:spPr>
          <a:xfrm>
            <a:off x="7596188" y="3284538"/>
            <a:ext cx="4286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7" name="TextBox 21"/>
          <p:cNvSpPr txBox="1">
            <a:spLocks noChangeArrowheads="1"/>
          </p:cNvSpPr>
          <p:nvPr/>
        </p:nvSpPr>
        <p:spPr bwMode="auto">
          <a:xfrm>
            <a:off x="3132138" y="4076700"/>
            <a:ext cx="1508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Таблица 1002</a:t>
            </a:r>
          </a:p>
        </p:txBody>
      </p:sp>
      <p:pic>
        <p:nvPicPr>
          <p:cNvPr id="14348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" y="4500563"/>
            <a:ext cx="9612313" cy="13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/>
        </p:nvCxnSpPr>
        <p:spPr>
          <a:xfrm>
            <a:off x="4000500" y="4572000"/>
            <a:ext cx="4286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50" name="TextBox 14"/>
          <p:cNvSpPr txBox="1">
            <a:spLocks noChangeArrowheads="1"/>
          </p:cNvSpPr>
          <p:nvPr/>
        </p:nvSpPr>
        <p:spPr bwMode="auto">
          <a:xfrm>
            <a:off x="2627313" y="3500438"/>
            <a:ext cx="26479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Обычно проблем не возникает.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/>
          <a:lstStyle/>
          <a:p>
            <a:pPr eaLnBrk="1" hangingPunct="1"/>
            <a:r>
              <a:rPr lang="ru-RU" u="sng" smtClean="0"/>
              <a:t>Типичные ошибки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428625" y="928688"/>
            <a:ext cx="8715375" cy="5786437"/>
          </a:xfrm>
        </p:spPr>
        <p:txBody>
          <a:bodyPr/>
          <a:lstStyle/>
          <a:p>
            <a:pPr eaLnBrk="1" hangingPunct="1"/>
            <a:r>
              <a:rPr lang="ru-RU" smtClean="0"/>
              <a:t>Не заполнены строки ФСИН</a:t>
            </a:r>
          </a:p>
          <a:p>
            <a:pPr eaLnBrk="1" hangingPunct="1"/>
            <a:r>
              <a:rPr lang="ru-RU" smtClean="0"/>
              <a:t>Двойной учет посмертно выявленных</a:t>
            </a:r>
          </a:p>
          <a:p>
            <a:pPr eaLnBrk="1" hangingPunct="1"/>
            <a:r>
              <a:rPr lang="ru-RU" smtClean="0"/>
              <a:t>Неправильное формирование строк «Иностранные жители» и «Жители других территорий». Не надо бояться увеличения показателя заболеваемости за счет мигрантов. </a:t>
            </a:r>
          </a:p>
          <a:p>
            <a:pPr eaLnBrk="1" hangingPunct="1"/>
            <a:r>
              <a:rPr lang="ru-RU" smtClean="0"/>
              <a:t>Попытка подогнать значения строк по выявлению бактериовыделителей среди в/в так, чтобы сумма выявления разными методами равнялась количеству людей-бактериовыделителей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57250"/>
            <a:ext cx="9144000" cy="5857875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3300" b="1" dirty="0" smtClean="0"/>
              <a:t>           </a:t>
            </a:r>
            <a:r>
              <a:rPr lang="ru-RU" sz="3100" b="1" dirty="0" smtClean="0"/>
              <a:t>Составляется головным ПТУ субъекта РФ </a:t>
            </a:r>
            <a:r>
              <a:rPr lang="ru-RU" sz="3100" dirty="0" smtClean="0"/>
              <a:t>суммированием данных из форм, присланных районными ПТД и другими учреждениями МЗ РФ, имеющими </a:t>
            </a:r>
            <a:r>
              <a:rPr lang="ru-RU" sz="3100" dirty="0"/>
              <a:t>фтизиатрические отделения (</a:t>
            </a:r>
            <a:r>
              <a:rPr lang="ru-RU" sz="3100" dirty="0" smtClean="0"/>
              <a:t>кабинеты)</a:t>
            </a:r>
            <a:br>
              <a:rPr lang="ru-RU" sz="3100" dirty="0" smtClean="0"/>
            </a:br>
            <a:r>
              <a:rPr lang="ru-RU" sz="3100" b="1" dirty="0" smtClean="0"/>
              <a:t>на основе «Карты диспансерного наблюдения» ф.030-4у</a:t>
            </a:r>
            <a:r>
              <a:rPr lang="ru-RU" sz="3100" dirty="0" smtClean="0"/>
              <a:t>, в которой нет сведений </a:t>
            </a:r>
            <a:r>
              <a:rPr lang="ru-RU" sz="3000" dirty="0" smtClean="0"/>
              <a:t>  о методе выявления туберкулеза,</a:t>
            </a:r>
            <a:r>
              <a:rPr lang="ru-RU" sz="3300" dirty="0" smtClean="0"/>
              <a:t/>
            </a:r>
            <a:br>
              <a:rPr lang="ru-RU" sz="3300" dirty="0" smtClean="0"/>
            </a:br>
            <a:r>
              <a:rPr lang="ru-RU" sz="3300" dirty="0" smtClean="0"/>
              <a:t> </a:t>
            </a:r>
            <a:r>
              <a:rPr lang="ru-RU" sz="3100" dirty="0" smtClean="0"/>
              <a:t>множественной лекарственной устойчивости МБТ, сочетанной ТБ-ВИЧ инфекции и прочего.</a:t>
            </a:r>
            <a:br>
              <a:rPr lang="ru-RU" sz="3100" dirty="0" smtClean="0"/>
            </a:br>
            <a:r>
              <a:rPr lang="ru-RU" sz="3100" u="sng" dirty="0" smtClean="0"/>
              <a:t>             </a:t>
            </a:r>
            <a:r>
              <a:rPr lang="ru-RU" sz="3100" i="1" u="sng" dirty="0" smtClean="0"/>
              <a:t>Дополнительно используются</a:t>
            </a:r>
            <a:r>
              <a:rPr lang="ru-RU" sz="3100" dirty="0" smtClean="0"/>
              <a:t>:</a:t>
            </a:r>
            <a:br>
              <a:rPr lang="ru-RU" sz="3100" dirty="0" smtClean="0"/>
            </a:br>
            <a:r>
              <a:rPr lang="ru-RU" sz="3100" dirty="0" smtClean="0"/>
              <a:t> </a:t>
            </a:r>
            <a:r>
              <a:rPr lang="ru-RU" sz="2700" dirty="0" smtClean="0"/>
              <a:t>ф. № 081/у «Медицинская карта больного туберкулёзом»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 </a:t>
            </a:r>
            <a:r>
              <a:rPr lang="ru-RU" sz="2700" dirty="0" smtClean="0"/>
              <a:t>ф. № 066/у «Статистическая карта выбывшего из стационара»</a:t>
            </a:r>
            <a:br>
              <a:rPr lang="ru-RU" sz="2700" dirty="0" smtClean="0"/>
            </a:br>
            <a:r>
              <a:rPr lang="ru-RU" sz="2700" dirty="0" smtClean="0"/>
              <a:t> </a:t>
            </a:r>
            <a:r>
              <a:rPr lang="ru-RU" sz="2800" dirty="0" smtClean="0"/>
              <a:t>ф. № 106/у «Врачебное свидетельство о смерти»</a:t>
            </a:r>
            <a:br>
              <a:rPr lang="ru-RU" sz="2800" dirty="0" smtClean="0"/>
            </a:br>
            <a:r>
              <a:rPr lang="ru-RU" sz="2800" dirty="0" smtClean="0"/>
              <a:t> ф. № 035/у «Журнал для записи заключений ЦВКК» и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 ф. № 04-ТБ/у «Журнал регистрации микроскопических      исследований на туберкулёз»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100" dirty="0" smtClean="0"/>
              <a:t> </a:t>
            </a:r>
            <a:endParaRPr lang="ru-RU" sz="3100" dirty="0"/>
          </a:p>
        </p:txBody>
      </p:sp>
      <p:sp>
        <p:nvSpPr>
          <p:cNvPr id="16387" name="TextBox 4"/>
          <p:cNvSpPr txBox="1">
            <a:spLocks noChangeArrowheads="1"/>
          </p:cNvSpPr>
          <p:nvPr/>
        </p:nvSpPr>
        <p:spPr bwMode="auto">
          <a:xfrm>
            <a:off x="4572000" y="285750"/>
            <a:ext cx="714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3429000" y="0"/>
            <a:ext cx="11795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Calibri" pitchFamily="34" charset="0"/>
              </a:rPr>
              <a:t>Ф.33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0" y="571500"/>
            <a:ext cx="91440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Приказ Минздрава России от 15 ноября 2012 г. №932н</a:t>
            </a:r>
            <a:r>
              <a:rPr lang="ru-RU" sz="2800">
                <a:latin typeface="Calibri" pitchFamily="34" charset="0"/>
              </a:rPr>
              <a:t> </a:t>
            </a:r>
            <a:r>
              <a:rPr lang="ru-RU" sz="2800" b="1">
                <a:latin typeface="Calibri" pitchFamily="34" charset="0"/>
              </a:rPr>
              <a:t>«Порядок оказания медицинской помощи больным туберкулезом»</a:t>
            </a:r>
            <a:r>
              <a:rPr lang="ru-RU" sz="2800">
                <a:latin typeface="Calibri" pitchFamily="34" charset="0"/>
              </a:rPr>
              <a:t> Приказом утверждается </a:t>
            </a:r>
            <a:r>
              <a:rPr lang="ru-RU" sz="2800" b="1">
                <a:latin typeface="Calibri" pitchFamily="34" charset="0"/>
              </a:rPr>
              <a:t>порядок</a:t>
            </a:r>
            <a:r>
              <a:rPr lang="ru-RU" sz="2800">
                <a:latin typeface="Calibri" pitchFamily="34" charset="0"/>
              </a:rPr>
              <a:t> </a:t>
            </a:r>
            <a:r>
              <a:rPr lang="ru-RU" sz="2800" b="1" u="sng">
                <a:latin typeface="Calibri" pitchFamily="34" charset="0"/>
              </a:rPr>
              <a:t>оказания медицинской помощи пациентам с установленным туберкулезом</a:t>
            </a:r>
            <a:r>
              <a:rPr lang="ru-RU" sz="2800" b="1">
                <a:latin typeface="Calibri" pitchFamily="34" charset="0"/>
              </a:rPr>
              <a:t>, а также при подозрении на туберкулез </a:t>
            </a:r>
            <a:r>
              <a:rPr lang="ru-RU" sz="2800" b="1" u="sng">
                <a:latin typeface="Calibri" pitchFamily="34" charset="0"/>
              </a:rPr>
              <a:t>вне зависимости от гражданства и места жительства</a:t>
            </a:r>
            <a:r>
              <a:rPr lang="ru-RU" sz="2800" b="1">
                <a:latin typeface="Calibri" pitchFamily="34" charset="0"/>
              </a:rPr>
              <a:t>.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7411" name="TextBox 5"/>
          <p:cNvSpPr txBox="1">
            <a:spLocks noChangeArrowheads="1"/>
          </p:cNvSpPr>
          <p:nvPr/>
        </p:nvSpPr>
        <p:spPr bwMode="auto">
          <a:xfrm>
            <a:off x="0" y="3714750"/>
            <a:ext cx="91440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2800" b="1">
                <a:latin typeface="Calibri" pitchFamily="34" charset="0"/>
              </a:rPr>
              <a:t>Если ФМБА имеет свои тубучреждения и там лечит больных ТБ, то их больные в ф.33 не включаются.</a:t>
            </a:r>
          </a:p>
          <a:p>
            <a:pPr marL="342900" indent="-342900"/>
            <a:r>
              <a:rPr lang="ru-RU" sz="2800" b="1">
                <a:latin typeface="Calibri" pitchFamily="34" charset="0"/>
              </a:rPr>
              <a:t> Если больные, живущие в населенных пунктах, относящихся к ФМБА, лечатся в ПТ диспансере  или ПТ стационаре МЗ, и наблюдаются в ПТД МЗ, то они  включаются в ф.33, как состоящие на учете (табл.2100)  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063" y="214313"/>
            <a:ext cx="8229600" cy="3443287"/>
          </a:xfrm>
        </p:spPr>
      </p:pic>
      <p:sp>
        <p:nvSpPr>
          <p:cNvPr id="18435" name="TextBox 4"/>
          <p:cNvSpPr txBox="1">
            <a:spLocks noChangeArrowheads="1"/>
          </p:cNvSpPr>
          <p:nvPr/>
        </p:nvSpPr>
        <p:spPr bwMode="auto">
          <a:xfrm>
            <a:off x="571500" y="4000500"/>
            <a:ext cx="80010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1400" b="1">
                <a:latin typeface="Calibri" pitchFamily="34" charset="0"/>
              </a:rPr>
              <a:t>1. Данные по впервые выявленным больным в ф.33 должны быть меньше, чем в ф.8, </a:t>
            </a:r>
          </a:p>
          <a:p>
            <a:pPr marL="342900" indent="-342900"/>
            <a:r>
              <a:rPr lang="ru-RU" sz="1400" b="1">
                <a:latin typeface="Calibri" pitchFamily="34" charset="0"/>
              </a:rPr>
              <a:t>          т.к. там все ведомства, а в ф.33 только МЗ</a:t>
            </a:r>
          </a:p>
          <a:p>
            <a:pPr marL="342900" indent="-342900"/>
            <a:r>
              <a:rPr lang="ru-RU" sz="1400" b="1">
                <a:latin typeface="Calibri" pitchFamily="34" charset="0"/>
              </a:rPr>
              <a:t>2. Другие локализации туберкулеза (стр.6 ф.33) соответствуют термину туберкулез внелегочных локализаций (стр.15-16 ф.8)</a:t>
            </a:r>
          </a:p>
          <a:p>
            <a:pPr marL="342900" indent="-342900"/>
            <a:r>
              <a:rPr lang="ru-RU" sz="1400" b="1">
                <a:latin typeface="Calibri" pitchFamily="34" charset="0"/>
              </a:rPr>
              <a:t>3. Инвалидность стр.8 больше суммы строк 9 и 10, т.к. еще есть 3 группа</a:t>
            </a:r>
          </a:p>
          <a:p>
            <a:pPr marL="342900" indent="-342900"/>
            <a:r>
              <a:rPr lang="ru-RU" sz="1400" b="1">
                <a:latin typeface="Calibri" pitchFamily="34" charset="0"/>
              </a:rPr>
              <a:t>4. Обследовано на АТ к ВИЧ (стр.11) относится только к больным туберкулезом</a:t>
            </a:r>
          </a:p>
          <a:p>
            <a:pPr marL="342900" indent="-342900"/>
            <a:r>
              <a:rPr lang="ru-RU" sz="1400" b="1">
                <a:latin typeface="Calibri" pitchFamily="34" charset="0"/>
              </a:rPr>
              <a:t>5. Положительный результат иммуноблотинга среди контингентов (стр.12 гр.7 )должен быть меньше или равен данным  ф61 табл.2000 стр.3 гр.8</a:t>
            </a:r>
          </a:p>
          <a:p>
            <a:pPr marL="342900" indent="-342900"/>
            <a:r>
              <a:rPr lang="ru-RU" sz="1400" b="1">
                <a:latin typeface="Calibri" pitchFamily="34" charset="0"/>
              </a:rPr>
              <a:t>6. Число больных ТБ+ВИЧ (стр.13) может быть больше стр.12, т.к. включает в себя не только больных ТБ, у которых выявлен ВИЧ, но и больных ВИЧ, у которых выявлен ТБ </a:t>
            </a:r>
          </a:p>
          <a:p>
            <a:pPr marL="342900" indent="-342900"/>
            <a:endParaRPr lang="ru-RU" sz="1400" b="1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858312" cy="857250"/>
          </a:xfrm>
        </p:spPr>
        <p:txBody>
          <a:bodyPr/>
          <a:lstStyle/>
          <a:p>
            <a:pPr eaLnBrk="1" hangingPunct="1"/>
            <a:r>
              <a:rPr lang="ru-RU" sz="2800" b="1" u="sng" dirty="0" smtClean="0"/>
              <a:t>Данные по учету больных ТБ+ВИЧ в ф.61 и </a:t>
            </a:r>
            <a:r>
              <a:rPr lang="ru-RU" sz="2800" b="1" u="sng" dirty="0" smtClean="0"/>
              <a:t>ф.33</a:t>
            </a:r>
            <a:br>
              <a:rPr lang="ru-RU" sz="2800" b="1" u="sng" dirty="0" smtClean="0"/>
            </a:br>
            <a:r>
              <a:rPr lang="ru-RU" sz="2800" dirty="0" smtClean="0"/>
              <a:t>форма не меняется</a:t>
            </a:r>
            <a:endParaRPr lang="ru-RU" sz="2800" b="1" u="sng" dirty="0" smtClean="0"/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250825" y="571480"/>
            <a:ext cx="8607425" cy="6286519"/>
          </a:xfrm>
        </p:spPr>
        <p:txBody>
          <a:bodyPr/>
          <a:lstStyle/>
          <a:p>
            <a:pPr>
              <a:buNone/>
            </a:pPr>
            <a:r>
              <a:rPr lang="ru-RU" sz="1800" b="1" dirty="0" smtClean="0"/>
              <a:t>в/</a:t>
            </a:r>
            <a:r>
              <a:rPr lang="ru-RU" sz="1800" b="1" dirty="0" err="1" smtClean="0"/>
              <a:t>в</a:t>
            </a:r>
            <a:r>
              <a:rPr lang="ru-RU" sz="1800" b="1" dirty="0" smtClean="0"/>
              <a:t> всего </a:t>
            </a:r>
            <a:endParaRPr lang="ru-RU" sz="1800" b="1" dirty="0" smtClean="0"/>
          </a:p>
          <a:p>
            <a:pPr>
              <a:buNone/>
            </a:pPr>
            <a:r>
              <a:rPr lang="ru-RU" sz="1800" u="sng" dirty="0" smtClean="0"/>
              <a:t>ф61т1000стр(5+6)гр5</a:t>
            </a:r>
            <a:r>
              <a:rPr lang="ru-RU" sz="1800" dirty="0" smtClean="0"/>
              <a:t>(установлен </a:t>
            </a:r>
            <a:r>
              <a:rPr lang="ru-RU" sz="1800" dirty="0" smtClean="0"/>
              <a:t>диагноз впервые, но еще не взяты на диспансерный учет с диагнозом В20.0</a:t>
            </a:r>
            <a:r>
              <a:rPr lang="ru-RU" sz="1800" dirty="0" smtClean="0"/>
              <a:t>) </a:t>
            </a:r>
          </a:p>
          <a:p>
            <a:pPr>
              <a:buNone/>
            </a:pPr>
            <a:r>
              <a:rPr lang="ru-RU" sz="1800" u="sng" dirty="0" smtClean="0"/>
              <a:t>&gt; </a:t>
            </a:r>
            <a:r>
              <a:rPr lang="ru-RU" sz="1800" u="sng" dirty="0" smtClean="0"/>
              <a:t>ф61т2000стр2.1гр5</a:t>
            </a:r>
            <a:r>
              <a:rPr lang="ru-RU" sz="1800" dirty="0" smtClean="0"/>
              <a:t>(взяты на диспансерный учет с диагнозом В20.0)</a:t>
            </a:r>
          </a:p>
          <a:p>
            <a:pPr>
              <a:buNone/>
            </a:pPr>
            <a:r>
              <a:rPr lang="ru-RU" sz="1800" u="sng" dirty="0" smtClean="0"/>
              <a:t>&lt;ф33т2100стр13гр4</a:t>
            </a:r>
            <a:r>
              <a:rPr lang="ru-RU" sz="1800" dirty="0" smtClean="0"/>
              <a:t>(взяты на </a:t>
            </a:r>
            <a:r>
              <a:rPr lang="ru-RU" sz="1800" dirty="0" err="1" smtClean="0"/>
              <a:t>дисп</a:t>
            </a:r>
            <a:r>
              <a:rPr lang="ru-RU" sz="1800" dirty="0" smtClean="0"/>
              <a:t>. </a:t>
            </a:r>
            <a:r>
              <a:rPr lang="ru-RU" sz="1800" dirty="0" smtClean="0"/>
              <a:t>учет с диагнозами А15-А19 и В20.0 – 23.0; Z 21)</a:t>
            </a:r>
          </a:p>
          <a:p>
            <a:pPr>
              <a:buNone/>
            </a:pPr>
            <a:r>
              <a:rPr lang="ru-RU" sz="1000" dirty="0" smtClean="0"/>
              <a:t> </a:t>
            </a:r>
          </a:p>
          <a:p>
            <a:pPr>
              <a:buNone/>
            </a:pPr>
            <a:r>
              <a:rPr lang="ru-RU" sz="1800" b="1" dirty="0" smtClean="0"/>
              <a:t>в/</a:t>
            </a:r>
            <a:r>
              <a:rPr lang="ru-RU" sz="1800" b="1" dirty="0" err="1" smtClean="0"/>
              <a:t>в</a:t>
            </a:r>
            <a:r>
              <a:rPr lang="ru-RU" sz="1800" b="1" dirty="0" smtClean="0"/>
              <a:t> </a:t>
            </a:r>
            <a:r>
              <a:rPr lang="ru-RU" sz="1800" b="1" dirty="0" smtClean="0"/>
              <a:t>0-17</a:t>
            </a:r>
          </a:p>
          <a:p>
            <a:pPr>
              <a:buNone/>
            </a:pPr>
            <a:r>
              <a:rPr lang="ru-RU" sz="1800" dirty="0" smtClean="0"/>
              <a:t> </a:t>
            </a:r>
            <a:r>
              <a:rPr lang="ru-RU" sz="1800" u="sng" dirty="0" smtClean="0"/>
              <a:t>ф61т1000стр(5+6)</a:t>
            </a:r>
            <a:r>
              <a:rPr lang="ru-RU" sz="1800" u="sng" dirty="0" err="1" smtClean="0"/>
              <a:t>гр</a:t>
            </a:r>
            <a:r>
              <a:rPr lang="ru-RU" sz="1800" u="sng" dirty="0" smtClean="0"/>
              <a:t>(6-11)</a:t>
            </a:r>
            <a:r>
              <a:rPr lang="ru-RU" sz="1800" dirty="0" smtClean="0"/>
              <a:t> (установлен диагноз впервые, но еще не взяты на диспансерный учет с диагнозом В20.0</a:t>
            </a:r>
            <a:r>
              <a:rPr lang="ru-RU" sz="1800" dirty="0" smtClean="0"/>
              <a:t>)</a:t>
            </a:r>
            <a:endParaRPr lang="ru-RU" sz="1800" dirty="0" smtClean="0"/>
          </a:p>
          <a:p>
            <a:pPr>
              <a:buNone/>
            </a:pPr>
            <a:r>
              <a:rPr lang="ru-RU" sz="1800" u="sng" dirty="0" smtClean="0"/>
              <a:t>&gt;</a:t>
            </a:r>
            <a:r>
              <a:rPr lang="ru-RU" sz="1800" u="sng" dirty="0" smtClean="0"/>
              <a:t>ф61т2000стр2.1гр8</a:t>
            </a:r>
            <a:r>
              <a:rPr lang="ru-RU" sz="1800" dirty="0" smtClean="0"/>
              <a:t>(взяты </a:t>
            </a:r>
            <a:r>
              <a:rPr lang="ru-RU" sz="1800" dirty="0" smtClean="0"/>
              <a:t>на диспансерный учет с диагнозом В20.0)</a:t>
            </a:r>
          </a:p>
          <a:p>
            <a:pPr>
              <a:buNone/>
            </a:pPr>
            <a:r>
              <a:rPr lang="ru-RU" sz="1800" u="sng" dirty="0" smtClean="0"/>
              <a:t>&lt;ф33т2100стр13гр(5+6) </a:t>
            </a:r>
            <a:r>
              <a:rPr lang="ru-RU" sz="1800" dirty="0" smtClean="0"/>
              <a:t>(взяты на </a:t>
            </a:r>
            <a:r>
              <a:rPr lang="ru-RU" sz="1800" dirty="0" err="1" smtClean="0"/>
              <a:t>дисп</a:t>
            </a:r>
            <a:r>
              <a:rPr lang="ru-RU" sz="1800" dirty="0" smtClean="0"/>
              <a:t>. </a:t>
            </a:r>
            <a:r>
              <a:rPr lang="ru-RU" sz="1800" dirty="0" smtClean="0"/>
              <a:t>учет с </a:t>
            </a:r>
            <a:r>
              <a:rPr lang="ru-RU" sz="1800" dirty="0" err="1" smtClean="0"/>
              <a:t>диагн</a:t>
            </a:r>
            <a:r>
              <a:rPr lang="ru-RU" sz="1800" dirty="0" smtClean="0"/>
              <a:t>. </a:t>
            </a:r>
            <a:r>
              <a:rPr lang="ru-RU" sz="1800" dirty="0" smtClean="0"/>
              <a:t>А15-А19 и В20.0 – 23.0; Z 21)</a:t>
            </a:r>
          </a:p>
          <a:p>
            <a:pPr>
              <a:buNone/>
            </a:pPr>
            <a:r>
              <a:rPr lang="ru-RU" sz="1000" dirty="0" smtClean="0"/>
              <a:t> </a:t>
            </a:r>
          </a:p>
          <a:p>
            <a:pPr>
              <a:buNone/>
            </a:pPr>
            <a:r>
              <a:rPr lang="ru-RU" sz="1800" b="1" dirty="0" smtClean="0"/>
              <a:t>на конец года</a:t>
            </a:r>
          </a:p>
          <a:p>
            <a:pPr>
              <a:buNone/>
            </a:pPr>
            <a:r>
              <a:rPr lang="ru-RU" sz="1800" b="1" dirty="0" smtClean="0"/>
              <a:t> всего </a:t>
            </a:r>
            <a:r>
              <a:rPr lang="ru-RU" sz="1800" u="sng" dirty="0" smtClean="0"/>
              <a:t>ф61т2000стр2.1гр15</a:t>
            </a:r>
            <a:r>
              <a:rPr lang="ru-RU" sz="1800" u="sng" dirty="0" smtClean="0"/>
              <a:t>= </a:t>
            </a:r>
            <a:r>
              <a:rPr lang="ru-RU" sz="1800" u="sng" dirty="0" smtClean="0"/>
              <a:t>ф33т2100стр13гр7 </a:t>
            </a:r>
            <a:r>
              <a:rPr lang="ru-RU" sz="1800" i="1" dirty="0" smtClean="0"/>
              <a:t> разницу объяснить</a:t>
            </a:r>
            <a:endParaRPr lang="ru-RU" sz="1800" i="1" dirty="0" smtClean="0"/>
          </a:p>
          <a:p>
            <a:pPr>
              <a:buNone/>
            </a:pPr>
            <a:r>
              <a:rPr lang="ru-RU" sz="1800" b="1" dirty="0" smtClean="0"/>
              <a:t>0-17   </a:t>
            </a:r>
            <a:r>
              <a:rPr lang="ru-RU" sz="1800" dirty="0" smtClean="0"/>
              <a:t> </a:t>
            </a:r>
            <a:r>
              <a:rPr lang="ru-RU" sz="1800" u="sng" dirty="0" smtClean="0"/>
              <a:t>ф61т2000стр2.1гр18= ф33т2100стр13гр(8+9</a:t>
            </a:r>
            <a:r>
              <a:rPr lang="ru-RU" sz="1800" u="sng" dirty="0" smtClean="0"/>
              <a:t>) </a:t>
            </a:r>
            <a:r>
              <a:rPr lang="ru-RU" sz="1800" i="1" dirty="0" smtClean="0"/>
              <a:t>разницу объяснить</a:t>
            </a:r>
            <a:endParaRPr lang="ru-RU" sz="1800" dirty="0" smtClean="0"/>
          </a:p>
          <a:p>
            <a:pPr>
              <a:buNone/>
            </a:pPr>
            <a:r>
              <a:rPr lang="ru-RU" sz="1000" dirty="0" smtClean="0"/>
              <a:t> </a:t>
            </a:r>
          </a:p>
          <a:p>
            <a:pPr>
              <a:buNone/>
            </a:pPr>
            <a:r>
              <a:rPr lang="ru-RU" sz="1800" i="1" dirty="0" smtClean="0"/>
              <a:t> </a:t>
            </a:r>
            <a:r>
              <a:rPr lang="ru-RU" sz="1800" b="1" i="1" dirty="0" smtClean="0"/>
              <a:t>разницу объяснить </a:t>
            </a:r>
          </a:p>
          <a:p>
            <a:pPr>
              <a:buNone/>
            </a:pPr>
            <a:r>
              <a:rPr lang="ru-RU" sz="1600" dirty="0" smtClean="0"/>
              <a:t>Ф61т3100стр1гр3 </a:t>
            </a:r>
            <a:r>
              <a:rPr lang="ru-RU" sz="1600" dirty="0" smtClean="0"/>
              <a:t>больше ф33т2100стр11гр(4+7)</a:t>
            </a:r>
          </a:p>
          <a:p>
            <a:pPr>
              <a:buNone/>
            </a:pPr>
            <a:r>
              <a:rPr lang="ru-RU" sz="1600" dirty="0" smtClean="0"/>
              <a:t>Ф61т3100стр1гр(4+56+6) больше ф33т2100стр11гр(5+8)</a:t>
            </a:r>
          </a:p>
          <a:p>
            <a:pPr>
              <a:buNone/>
            </a:pPr>
            <a:r>
              <a:rPr lang="ru-RU" sz="1600" dirty="0" smtClean="0"/>
              <a:t>Ф61т3100стр1гр7 больше ф33т2100стр11гр(6+9)</a:t>
            </a:r>
          </a:p>
          <a:p>
            <a:pPr>
              <a:buNone/>
            </a:pPr>
            <a:r>
              <a:rPr lang="ru-RU" sz="1600" dirty="0" smtClean="0"/>
              <a:t>Ф61табл6000стр17гр 3 больше ф33табл2200стр12гр3</a:t>
            </a:r>
          </a:p>
          <a:p>
            <a:pPr>
              <a:buNone/>
            </a:pPr>
            <a:r>
              <a:rPr lang="ru-RU" sz="1800" dirty="0" smtClean="0"/>
              <a:t> </a:t>
            </a:r>
            <a:endParaRPr lang="ru-RU" sz="1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285750"/>
            <a:ext cx="8620125" cy="1368425"/>
          </a:xfrm>
        </p:spPr>
      </p:pic>
      <p:sp>
        <p:nvSpPr>
          <p:cNvPr id="20483" name="TextBox 4"/>
          <p:cNvSpPr txBox="1">
            <a:spLocks noChangeArrowheads="1"/>
          </p:cNvSpPr>
          <p:nvPr/>
        </p:nvSpPr>
        <p:spPr bwMode="auto">
          <a:xfrm>
            <a:off x="323850" y="1628775"/>
            <a:ext cx="86185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1.В таблицах 2110 и 2120 бывают только арифметические ошибки</a:t>
            </a:r>
          </a:p>
          <a:p>
            <a:r>
              <a:rPr lang="ru-RU" sz="1400" b="1">
                <a:latin typeface="Calibri" pitchFamily="34" charset="0"/>
              </a:rPr>
              <a:t>2. В таблице </a:t>
            </a:r>
            <a:r>
              <a:rPr lang="ru-RU" sz="1400" b="1" u="sng">
                <a:latin typeface="Calibri" pitchFamily="34" charset="0"/>
              </a:rPr>
              <a:t>2130</a:t>
            </a:r>
            <a:r>
              <a:rPr lang="ru-RU" sz="1400" b="1">
                <a:latin typeface="Calibri" pitchFamily="34" charset="0"/>
              </a:rPr>
              <a:t> часто не обращают внимание на скобку, где указано из стр.1 гр.7, т.е. </a:t>
            </a:r>
            <a:r>
              <a:rPr lang="ru-RU" sz="1400" b="1" u="sng">
                <a:latin typeface="Calibri" pitchFamily="34" charset="0"/>
              </a:rPr>
              <a:t>только больные ТОД</a:t>
            </a:r>
          </a:p>
        </p:txBody>
      </p:sp>
      <p:sp>
        <p:nvSpPr>
          <p:cNvPr id="20484" name="Rectangle 3"/>
          <p:cNvSpPr>
            <a:spLocks noChangeArrowheads="1"/>
          </p:cNvSpPr>
          <p:nvPr/>
        </p:nvSpPr>
        <p:spPr bwMode="auto">
          <a:xfrm>
            <a:off x="2293938" y="2252663"/>
            <a:ext cx="4556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400" b="1">
                <a:latin typeface="Calibri" pitchFamily="34" charset="0"/>
                <a:cs typeface="Times New Roman" pitchFamily="18" charset="0"/>
              </a:rPr>
              <a:t>2. Выявление больных и некоторых групп риска</a:t>
            </a:r>
          </a:p>
          <a:p>
            <a:r>
              <a:rPr lang="ru-RU" sz="1400" b="1">
                <a:latin typeface="Calibri" pitchFamily="34" charset="0"/>
                <a:cs typeface="Times New Roman" pitchFamily="18" charset="0"/>
              </a:rPr>
              <a:t>таблица 2200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42938" y="2786063"/>
          <a:ext cx="6096000" cy="2514600"/>
        </p:xfrm>
        <a:graphic>
          <a:graphicData uri="http://schemas.openxmlformats.org/drawingml/2006/table">
            <a:tbl>
              <a:tblPr/>
              <a:tblGrid>
                <a:gridCol w="5651500"/>
                <a:gridCol w="444500"/>
              </a:tblGrid>
              <a:tr h="233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Впервые выявлено больных туберкулезом из числа осмотренных на туберкулез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с применением: </a:t>
                      </a:r>
                    </a:p>
                    <a:p>
                      <a:pPr marL="107950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туберкулинодиагностики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79388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аллергена туберкулезного рекомбинантного в стандартном разведении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флюрографии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бактериологических методов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79388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методом бактериоскопии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06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Взято на учет в IIIА группу диспансерного учета 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Взято на учет в V группу диспансерного учета: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42875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в 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09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142875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Кроме того умерло больных от туберкулеза постоянных жителей, диагноз у которых установлен посмертно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Кроме того умерло больных от ВИЧ-инфекции постоянных жителей, диагноз туберкулеза у которых установлен посмертно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32" name="TextBox 9"/>
          <p:cNvSpPr txBox="1">
            <a:spLocks noChangeArrowheads="1"/>
          </p:cNvSpPr>
          <p:nvPr/>
        </p:nvSpPr>
        <p:spPr bwMode="auto">
          <a:xfrm>
            <a:off x="323850" y="5429250"/>
            <a:ext cx="864076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Calibri" pitchFamily="34" charset="0"/>
              </a:rPr>
              <a:t>1. Сумма строк 2,4,5 должна быть равна строке 1 . Один больной показывается один раз, хотя он может быть обследован разными методами, но указывается только один метод выявления.</a:t>
            </a:r>
          </a:p>
          <a:p>
            <a:r>
              <a:rPr lang="ru-RU" sz="1400" b="1">
                <a:latin typeface="Calibri" pitchFamily="34" charset="0"/>
              </a:rPr>
              <a:t>2. Не забыть, что данные стр.3 входят как часть в строку 2, а данные стр.6 -в стр.5</a:t>
            </a:r>
          </a:p>
          <a:p>
            <a:r>
              <a:rPr lang="ru-RU" sz="1400" b="1">
                <a:latin typeface="Calibri" pitchFamily="34" charset="0"/>
              </a:rPr>
              <a:t>3. Сумма строк 11 и 12 меньше, чем сумма строк ф.8 табл.1000 стр.(33+34) гр.5 (посмертное выявление ТБ), т.к. табл. 2200 постоянные жители, а ф.8 – все.</a:t>
            </a:r>
          </a:p>
          <a:p>
            <a:endParaRPr lang="ru-RU" sz="1400" b="1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smtClean="0"/>
              <a:t>Проблемы несогласования данных по туберкулезу в разных отчетных формах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7338"/>
            <a:ext cx="8362950" cy="5111750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Ф.8 и Ф.1 </a:t>
            </a:r>
            <a:r>
              <a:rPr lang="ru-RU" dirty="0" err="1" smtClean="0"/>
              <a:t>Роспотребнадзора</a:t>
            </a:r>
            <a:r>
              <a:rPr lang="ru-RU" dirty="0" smtClean="0"/>
              <a:t> – в/</a:t>
            </a:r>
            <a:r>
              <a:rPr lang="ru-RU" dirty="0" err="1" smtClean="0"/>
              <a:t>в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Ф.33 и ф.61 - сочетанная инфекция ВИЧ/ТБ</a:t>
            </a:r>
            <a:r>
              <a:rPr lang="ru-RU" altLang="ru-RU" b="1" dirty="0" smtClean="0"/>
              <a:t>   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Ф.33 </a:t>
            </a:r>
            <a:r>
              <a:rPr lang="ru-RU" dirty="0" smtClean="0"/>
              <a:t>и Росстат - умершие от ТБ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Ф.33 и Росстат – инвалиды по ТБ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Ф.32(роддома) и ф.6 </a:t>
            </a:r>
            <a:r>
              <a:rPr lang="ru-RU" dirty="0" err="1" smtClean="0"/>
              <a:t>Роспотребнадзора</a:t>
            </a:r>
            <a:r>
              <a:rPr lang="ru-RU" dirty="0" smtClean="0"/>
              <a:t> – вакцинированные В</a:t>
            </a:r>
            <a:r>
              <a:rPr lang="en-US" dirty="0" smtClean="0"/>
              <a:t>CG</a:t>
            </a:r>
            <a:r>
              <a:rPr lang="ru-RU" dirty="0" smtClean="0"/>
              <a:t> новорожденные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Ф.30 и ф.33 выявленные ФЛГ и бактериоскопией больные туберкулезом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Ф.12 различается кодировка </a:t>
            </a:r>
            <a:r>
              <a:rPr lang="ru-RU" dirty="0"/>
              <a:t>детей из 6 группы учета </a:t>
            </a:r>
            <a:r>
              <a:rPr lang="ru-RU" dirty="0" smtClean="0"/>
              <a:t>по 109 приказу (</a:t>
            </a:r>
            <a:r>
              <a:rPr lang="en-US" dirty="0" smtClean="0"/>
              <a:t>R</a:t>
            </a:r>
            <a:r>
              <a:rPr lang="ru-RU" dirty="0" smtClean="0"/>
              <a:t>76.1</a:t>
            </a:r>
            <a:r>
              <a:rPr lang="en-US" dirty="0" smtClean="0"/>
              <a:t>)</a:t>
            </a:r>
            <a:r>
              <a:rPr lang="ru-RU" dirty="0" smtClean="0"/>
              <a:t> и по инструкции к ф</a:t>
            </a:r>
            <a:r>
              <a:rPr lang="en-US" dirty="0" smtClean="0"/>
              <a:t>.</a:t>
            </a:r>
            <a:r>
              <a:rPr lang="ru-RU" dirty="0" smtClean="0"/>
              <a:t>12</a:t>
            </a:r>
            <a:r>
              <a:rPr lang="en-US" dirty="0" smtClean="0"/>
              <a:t> (</a:t>
            </a:r>
            <a:r>
              <a:rPr lang="ru-RU" dirty="0"/>
              <a:t>Z03.0</a:t>
            </a:r>
            <a:r>
              <a:rPr lang="en-US" dirty="0" smtClean="0"/>
              <a:t>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Ф.8 и </a:t>
            </a:r>
            <a:r>
              <a:rPr lang="ru-RU" dirty="0" smtClean="0"/>
              <a:t>ф.7ТБ-ФСИН различаются </a:t>
            </a:r>
            <a:r>
              <a:rPr lang="ru-RU" dirty="0"/>
              <a:t>по количеству впервые выявленных больных во </a:t>
            </a:r>
            <a:r>
              <a:rPr lang="ru-RU" dirty="0" smtClean="0"/>
              <a:t>ФСИН</a:t>
            </a: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6"/>
          <p:cNvGraphicFramePr>
            <a:graphicFrameLocks noChangeAspect="1"/>
          </p:cNvGraphicFramePr>
          <p:nvPr/>
        </p:nvGraphicFramePr>
        <p:xfrm>
          <a:off x="714375" y="285750"/>
          <a:ext cx="9367838" cy="2286000"/>
        </p:xfrm>
        <a:graphic>
          <a:graphicData uri="http://schemas.openxmlformats.org/presentationml/2006/ole">
            <p:oleObj spid="_x0000_s1026" name="Документ" r:id="rId3" imgW="10117058" imgH="2467975" progId="Word.Document.12">
              <p:embed/>
            </p:oleObj>
          </a:graphicData>
        </a:graphic>
      </p:graphicFrame>
      <p:sp>
        <p:nvSpPr>
          <p:cNvPr id="1028" name="TextBox 4"/>
          <p:cNvSpPr txBox="1">
            <a:spLocks noChangeArrowheads="1"/>
          </p:cNvSpPr>
          <p:nvPr/>
        </p:nvSpPr>
        <p:spPr bwMode="auto">
          <a:xfrm>
            <a:off x="285750" y="2714625"/>
            <a:ext cx="84296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Calibri" pitchFamily="34" charset="0"/>
              </a:rPr>
              <a:t>1. Основная проблема – переход по возрасту из детей в подростки и из подростков во взрослые, перешедших по возрасту учитываем как выбывших в своей возрастной категории, а в следующей возрастной категории – как   прибывших. Иначе межгодовой баланс не сходится.</a:t>
            </a:r>
          </a:p>
          <a:p>
            <a:r>
              <a:rPr lang="ru-RU" sz="1400" b="1">
                <a:latin typeface="Calibri" pitchFamily="34" charset="0"/>
              </a:rPr>
              <a:t>2. Умерших учитываем только из состоявших на учете.</a:t>
            </a:r>
          </a:p>
        </p:txBody>
      </p:sp>
      <p:graphicFrame>
        <p:nvGraphicFramePr>
          <p:cNvPr id="1027" name="Object 27"/>
          <p:cNvGraphicFramePr>
            <a:graphicFrameLocks noChangeAspect="1"/>
          </p:cNvGraphicFramePr>
          <p:nvPr/>
        </p:nvGraphicFramePr>
        <p:xfrm>
          <a:off x="285750" y="3860800"/>
          <a:ext cx="8707438" cy="936625"/>
        </p:xfrm>
        <a:graphic>
          <a:graphicData uri="http://schemas.openxmlformats.org/presentationml/2006/ole">
            <p:oleObj spid="_x0000_s1027" name="Документ" r:id="rId4" imgW="10214262" imgH="827125" progId="Word.Document.12">
              <p:embed/>
            </p:oleObj>
          </a:graphicData>
        </a:graphic>
      </p:graphicFrame>
      <p:sp>
        <p:nvSpPr>
          <p:cNvPr id="1029" name="TextBox 6"/>
          <p:cNvSpPr txBox="1">
            <a:spLocks noChangeArrowheads="1"/>
          </p:cNvSpPr>
          <p:nvPr/>
        </p:nvSpPr>
        <p:spPr bwMode="auto">
          <a:xfrm>
            <a:off x="428625" y="5143500"/>
            <a:ext cx="84296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В графах 4,5,6 табл.2310 дополнительно к стр.7 табл.2300 указываются умершие от туберкулеза, не состоявшие на учете в ПТУ МЗ</a:t>
            </a:r>
          </a:p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В графах 2 (умерло от ТБ больных ТБ+ВИЧ)и 7(из умерших от других причин, умерло больных  ТБ+ВИЧ)  наоборот, показывают часть больных из строк 7 и 8 табл.2300 соответственно. 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013" y="642938"/>
            <a:ext cx="8916987" cy="372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Box 4"/>
          <p:cNvSpPr txBox="1">
            <a:spLocks noChangeArrowheads="1"/>
          </p:cNvSpPr>
          <p:nvPr/>
        </p:nvSpPr>
        <p:spPr bwMode="auto">
          <a:xfrm>
            <a:off x="179388" y="4643438"/>
            <a:ext cx="8785225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Основная проблема – не сходится межгодовой баланс просто из-за невнимательности.</a:t>
            </a:r>
          </a:p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Выявлено больных с активным ТБ из </a:t>
            </a:r>
            <a:r>
              <a:rPr lang="en-US" sz="1400" b="1">
                <a:latin typeface="Calibri" pitchFamily="34" charset="0"/>
              </a:rPr>
              <a:t>III </a:t>
            </a:r>
            <a:r>
              <a:rPr lang="ru-RU" sz="1400" b="1">
                <a:latin typeface="Calibri" pitchFamily="34" charset="0"/>
              </a:rPr>
              <a:t>группы табл.2400 стр.3 гр.6 равно</a:t>
            </a:r>
          </a:p>
          <a:p>
            <a:pPr marL="342900" indent="-342900"/>
            <a:r>
              <a:rPr lang="ru-RU" sz="1400" b="1">
                <a:latin typeface="Calibri" pitchFamily="34" charset="0"/>
              </a:rPr>
              <a:t>	 табл.2300 стр.2 гр.(3-4-5) +(9-10-11) (рецидивы из </a:t>
            </a:r>
            <a:r>
              <a:rPr lang="en-US" sz="1400" b="1">
                <a:latin typeface="Calibri" pitchFamily="34" charset="0"/>
              </a:rPr>
              <a:t>III </a:t>
            </a:r>
            <a:r>
              <a:rPr lang="ru-RU" sz="1400" b="1">
                <a:latin typeface="Calibri" pitchFamily="34" charset="0"/>
              </a:rPr>
              <a:t>группы ).</a:t>
            </a:r>
          </a:p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Взято в текущем году в </a:t>
            </a:r>
            <a:r>
              <a:rPr lang="en-US" sz="1400" b="1">
                <a:latin typeface="Calibri" pitchFamily="34" charset="0"/>
              </a:rPr>
              <a:t>III A </a:t>
            </a:r>
            <a:r>
              <a:rPr lang="ru-RU" sz="1400" b="1">
                <a:latin typeface="Calibri" pitchFamily="34" charset="0"/>
              </a:rPr>
              <a:t>группу строка 8 гр.3 не должно быть меньше, чем в табл.2200 стр.7.</a:t>
            </a:r>
          </a:p>
          <a:p>
            <a:pPr marL="342900" indent="-342900">
              <a:buFontTx/>
              <a:buAutoNum type="arabicPeriod"/>
            </a:pPr>
            <a:endParaRPr lang="ru-RU" sz="1400" b="1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428625"/>
            <a:ext cx="8794750" cy="252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Box 4"/>
          <p:cNvSpPr txBox="1">
            <a:spLocks noChangeArrowheads="1"/>
          </p:cNvSpPr>
          <p:nvPr/>
        </p:nvSpPr>
        <p:spPr bwMode="auto">
          <a:xfrm>
            <a:off x="357188" y="3143250"/>
            <a:ext cx="8429625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Основная проблема – не сходится межгодовой баланс просто из-за невнимательности.</a:t>
            </a:r>
          </a:p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Обследовано на МЛУ (стр.2) баланс не считается.</a:t>
            </a:r>
          </a:p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Выявлена МЛУ (стр.3) по вертикали в графах 6-13 может быть больше строки 1 из-за бактериовыделителей, выявленных в прошлом году, у которых МЛУ выявлена в отчетном году.</a:t>
            </a:r>
          </a:p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Если баклаборатория не делает посевы или анализы на ЛЧ, надо это отдельно отметить.</a:t>
            </a:r>
          </a:p>
        </p:txBody>
      </p:sp>
      <p:pic>
        <p:nvPicPr>
          <p:cNvPr id="2253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81525"/>
            <a:ext cx="10152063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TextBox 6"/>
          <p:cNvSpPr txBox="1">
            <a:spLocks noChangeArrowheads="1"/>
          </p:cNvSpPr>
          <p:nvPr/>
        </p:nvSpPr>
        <p:spPr bwMode="auto">
          <a:xfrm>
            <a:off x="500063" y="5072063"/>
            <a:ext cx="8429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Обследовано на МБТ (сумма граф 1 и 2) должна быть больше количества в/в больных ТОД, т.к. каждого больного положено обследовать и скопией, и посевом.</a:t>
            </a:r>
          </a:p>
        </p:txBody>
      </p:sp>
      <p:pic>
        <p:nvPicPr>
          <p:cNvPr id="2253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715000"/>
            <a:ext cx="9223375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5" name="TextBox 8"/>
          <p:cNvSpPr txBox="1">
            <a:spLocks noChangeArrowheads="1"/>
          </p:cNvSpPr>
          <p:nvPr/>
        </p:nvSpPr>
        <p:spPr bwMode="auto">
          <a:xfrm>
            <a:off x="857250" y="6143625"/>
            <a:ext cx="28654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1.   Обычно проблем не возникает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313" y="549275"/>
          <a:ext cx="8678862" cy="3178183"/>
        </p:xfrm>
        <a:graphic>
          <a:graphicData uri="http://schemas.openxmlformats.org/drawingml/2006/table">
            <a:tbl>
              <a:tblPr/>
              <a:tblGrid>
                <a:gridCol w="3371850"/>
                <a:gridCol w="309562"/>
                <a:gridCol w="766763"/>
                <a:gridCol w="881062"/>
                <a:gridCol w="776288"/>
                <a:gridCol w="879475"/>
                <a:gridCol w="846137"/>
                <a:gridCol w="847725"/>
              </a:tblGrid>
              <a:tr h="173038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 помощи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стро-ки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Больных, состоящих на учете всего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с впервые в жизни установленным диагнозом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30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44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до 14 лет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подростков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15-17 лет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до 14 лет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подростков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15-17 лет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Госпитализировано всего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147236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4175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1534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63862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3029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1160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1428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бактериовыделителей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74150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174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343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31605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151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287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в дневные стационары  (из строки 01)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11649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4923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в санатории  (из строки 01)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14365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961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232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3096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472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Применены хирургические  методы лечения (всего)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13495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113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116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5319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поводу туберкулеза органов дыхания 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06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12388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4766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 них по поводу ФКТ легких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1608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155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костно-суставного  туберкулеза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254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туберкулеза мочеполовых органов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09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264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146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 них с туберкулезом женских половых органов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туберкулеза периферических лимфатических узлов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325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185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Умерло в стационаре от туберкулеза больных, состоявших на  учете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8683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1699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698" name="Rectangle 1"/>
          <p:cNvSpPr>
            <a:spLocks noChangeArrowheads="1"/>
          </p:cNvSpPr>
          <p:nvPr/>
        </p:nvSpPr>
        <p:spPr bwMode="auto">
          <a:xfrm>
            <a:off x="0" y="188913"/>
            <a:ext cx="2215673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bIns="0" anchor="ctr">
            <a:spAutoFit/>
          </a:bodyPr>
          <a:lstStyle/>
          <a:p>
            <a:r>
              <a:rPr lang="ru-RU" sz="1400" b="1">
                <a:latin typeface="Calibri" pitchFamily="34" charset="0"/>
                <a:cs typeface="Times New Roman" pitchFamily="18" charset="0"/>
              </a:rPr>
              <a:t>6. Больничная и санаторная помощь </a:t>
            </a:r>
            <a:r>
              <a:rPr lang="ru-RU" sz="1000" b="1">
                <a:latin typeface="Calibri" pitchFamily="34" charset="0"/>
                <a:cs typeface="Times New Roman" pitchFamily="18" charset="0"/>
              </a:rPr>
              <a:t>(2600)																		</a:t>
            </a:r>
            <a:r>
              <a:rPr lang="ru-RU" sz="1000">
                <a:latin typeface="Calibri" pitchFamily="34" charset="0"/>
                <a:cs typeface="Times New Roman" pitchFamily="18" charset="0"/>
              </a:rPr>
              <a:t>Код по ОКЕИ: человек - 792</a:t>
            </a:r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3699" name="TextBox 5"/>
          <p:cNvSpPr txBox="1">
            <a:spLocks noChangeArrowheads="1"/>
          </p:cNvSpPr>
          <p:nvPr/>
        </p:nvSpPr>
        <p:spPr bwMode="auto">
          <a:xfrm>
            <a:off x="179388" y="3714750"/>
            <a:ext cx="896461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Таблица составлена наоборот сначала про контингенты, а потом про в/в.  Иногда путают.</a:t>
            </a:r>
          </a:p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Госпитализировано всего (строка 1) указываются люди, а не госпитализации. </a:t>
            </a:r>
          </a:p>
          <a:p>
            <a:pPr marL="342900" indent="-342900"/>
            <a:r>
              <a:rPr lang="ru-RU" sz="1400" b="1">
                <a:latin typeface="Calibri" pitchFamily="34" charset="0"/>
              </a:rPr>
              <a:t>         Один и тот же человек может быть госпитализирован сначала в стационар, потом в дневной стационар, потом в санаторий.  Показывать в строках (1,3,4) людей отдельно. Ничего не суммировать.</a:t>
            </a:r>
          </a:p>
          <a:p>
            <a:pPr marL="342900" indent="-342900">
              <a:buFontTx/>
              <a:buAutoNum type="arabicPeriod" startAt="3"/>
            </a:pPr>
            <a:r>
              <a:rPr lang="ru-RU" sz="1400" b="1">
                <a:latin typeface="Calibri" pitchFamily="34" charset="0"/>
              </a:rPr>
              <a:t>В отличие от табл.2130, в строке 4 пишем всех, прошедших санаторное лечение, а не только больных ТОД.</a:t>
            </a:r>
          </a:p>
          <a:p>
            <a:pPr marL="342900" indent="-342900">
              <a:buFontTx/>
              <a:buAutoNum type="arabicPeriod" startAt="3"/>
            </a:pPr>
            <a:r>
              <a:rPr lang="ru-RU" sz="1400" b="1">
                <a:latin typeface="Calibri" pitchFamily="34" charset="0"/>
              </a:rPr>
              <a:t>Хирургия (стр.5) тоже люди, а одному человеку можно сделать много операций по поводу разных локализаций, т.е. тоже пишем в каждую строку (6-11) людей, а не операции.</a:t>
            </a:r>
          </a:p>
          <a:p>
            <a:pPr marL="342900" indent="-342900">
              <a:buFontTx/>
              <a:buAutoNum type="arabicPeriod" startAt="3"/>
            </a:pPr>
            <a:r>
              <a:rPr lang="ru-RU" sz="1400" b="1">
                <a:latin typeface="Calibri" pitchFamily="34" charset="0"/>
              </a:rPr>
              <a:t>Умерло в стационаре от туберкулеза из состоявших на учете – это часть из табл.2300 стр.7</a:t>
            </a:r>
          </a:p>
        </p:txBody>
      </p:sp>
      <p:pic>
        <p:nvPicPr>
          <p:cNvPr id="2370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70600"/>
            <a:ext cx="9647238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701" name="TextBox 7"/>
          <p:cNvSpPr txBox="1">
            <a:spLocks noChangeArrowheads="1"/>
          </p:cNvSpPr>
          <p:nvPr/>
        </p:nvSpPr>
        <p:spPr bwMode="auto">
          <a:xfrm>
            <a:off x="827088" y="6478588"/>
            <a:ext cx="41021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1. Заполняют только те, кто использует этот метод</a:t>
            </a:r>
          </a:p>
        </p:txBody>
      </p:sp>
      <p:sp>
        <p:nvSpPr>
          <p:cNvPr id="23702" name="Прямоугольник 3"/>
          <p:cNvSpPr>
            <a:spLocks noChangeArrowheads="1"/>
          </p:cNvSpPr>
          <p:nvPr/>
        </p:nvSpPr>
        <p:spPr bwMode="auto">
          <a:xfrm>
            <a:off x="250825" y="5538788"/>
            <a:ext cx="87487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latin typeface="Calibri" pitchFamily="34" charset="0"/>
              </a:rPr>
              <a:t>(2610</a:t>
            </a:r>
            <a:r>
              <a:rPr lang="ru-RU" sz="1200">
                <a:latin typeface="Calibri" pitchFamily="34" charset="0"/>
              </a:rPr>
              <a:t>)  Кроме того, умерло от туберкулеза в туберкулезном стационаре больных, не состоявших на учете: взрослых  1___подростков 15-17 лет 2_______ детей 0 -14 лет   3_________  </a:t>
            </a:r>
            <a:r>
              <a:rPr lang="ru-RU" sz="1200" b="1">
                <a:latin typeface="Calibri" pitchFamily="34" charset="0"/>
              </a:rPr>
              <a:t>Дополнение к стр.12 табл. 2600</a:t>
            </a:r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" y="377825"/>
            <a:ext cx="8639175" cy="42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Box 4"/>
          <p:cNvSpPr txBox="1">
            <a:spLocks noChangeArrowheads="1"/>
          </p:cNvSpPr>
          <p:nvPr/>
        </p:nvSpPr>
        <p:spPr bwMode="auto">
          <a:xfrm>
            <a:off x="179388" y="4508500"/>
            <a:ext cx="8964612" cy="160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Главное – правильно посчитать количество больных из формы прошлого года в строке 1.</a:t>
            </a:r>
          </a:p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Впервые выявленные больные ТОД  (графы 3,5,6) берутся соответственно из табл.2100 строк 1,4, 5 </a:t>
            </a:r>
          </a:p>
          <a:p>
            <a:pPr marL="342900" indent="-342900"/>
            <a:r>
              <a:rPr lang="ru-RU" sz="1400" b="1">
                <a:latin typeface="Calibri" pitchFamily="34" charset="0"/>
              </a:rPr>
              <a:t>         гр.4 прошлого года, а гр.4 из табл.2500 стр.1  гр.3</a:t>
            </a:r>
          </a:p>
          <a:p>
            <a:pPr marL="342900" indent="-342900">
              <a:buFont typeface="Calibri" pitchFamily="34" charset="0"/>
              <a:buAutoNum type="arabicPeriod" startAt="4"/>
            </a:pPr>
            <a:r>
              <a:rPr lang="ru-RU" sz="1400" b="1">
                <a:latin typeface="Calibri" pitchFamily="34" charset="0"/>
              </a:rPr>
              <a:t>Рецидивы всего - из табл.2300 стр.1 гр.3 прошлого года.</a:t>
            </a:r>
          </a:p>
          <a:p>
            <a:pPr marL="342900" indent="-342900">
              <a:buFont typeface="Calibri" pitchFamily="34" charset="0"/>
              <a:buAutoNum type="arabicPeriod" startAt="4"/>
            </a:pPr>
            <a:r>
              <a:rPr lang="ru-RU" sz="1400" b="1">
                <a:latin typeface="Calibri" pitchFamily="34" charset="0"/>
              </a:rPr>
              <a:t>Рецидивы бактериовыделители - из табл.2500 сумма граф 9 и 10 из строки 1 (из </a:t>
            </a:r>
            <a:r>
              <a:rPr lang="en-US" sz="1400" b="1">
                <a:latin typeface="Calibri" pitchFamily="34" charset="0"/>
              </a:rPr>
              <a:t>III </a:t>
            </a:r>
            <a:r>
              <a:rPr lang="ru-RU" sz="1400" b="1">
                <a:latin typeface="Calibri" pitchFamily="34" charset="0"/>
              </a:rPr>
              <a:t>группы и из снятых с учета) прошлого года. </a:t>
            </a:r>
          </a:p>
          <a:p>
            <a:pPr marL="342900" indent="-342900">
              <a:buFont typeface="Calibri" pitchFamily="34" charset="0"/>
              <a:buAutoNum type="arabicPeriod" startAt="4"/>
            </a:pPr>
            <a:r>
              <a:rPr lang="ru-RU" sz="1400" b="1">
                <a:latin typeface="Calibri" pitchFamily="34" charset="0"/>
              </a:rPr>
              <a:t>Переведено в </a:t>
            </a:r>
            <a:r>
              <a:rPr lang="en-US" sz="1400" b="1">
                <a:latin typeface="Calibri" pitchFamily="34" charset="0"/>
              </a:rPr>
              <a:t>III </a:t>
            </a:r>
            <a:r>
              <a:rPr lang="ru-RU" sz="1400" b="1">
                <a:latin typeface="Calibri" pitchFamily="34" charset="0"/>
              </a:rPr>
              <a:t>группу (стр8) меньше разницы строк (1-2-3-4–5).</a:t>
            </a:r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6165850"/>
            <a:ext cx="84963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TextBox 5"/>
          <p:cNvSpPr txBox="1">
            <a:spLocks noChangeArrowheads="1"/>
          </p:cNvSpPr>
          <p:nvPr/>
        </p:nvSpPr>
        <p:spPr bwMode="auto">
          <a:xfrm>
            <a:off x="827088" y="6381750"/>
            <a:ext cx="28654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1.   Обычно проблем не возникает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333375"/>
            <a:ext cx="10117137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extBox 2"/>
          <p:cNvSpPr txBox="1">
            <a:spLocks noChangeArrowheads="1"/>
          </p:cNvSpPr>
          <p:nvPr/>
        </p:nvSpPr>
        <p:spPr bwMode="auto">
          <a:xfrm>
            <a:off x="611188" y="3151188"/>
            <a:ext cx="8247062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1600" b="1">
                <a:latin typeface="Calibri" pitchFamily="34" charset="0"/>
              </a:rPr>
              <a:t>Данные заполняются из </a:t>
            </a:r>
            <a:r>
              <a:rPr lang="ru-RU" sz="1600">
                <a:latin typeface="Calibri" pitchFamily="34" charset="0"/>
              </a:rPr>
              <a:t> </a:t>
            </a:r>
            <a:r>
              <a:rPr lang="ru-RU" sz="1600" b="1">
                <a:latin typeface="Calibri" pitchFamily="34" charset="0"/>
              </a:rPr>
              <a:t>ф. № 081/у «Медицинская карта больного туберкулёзом», т.к. ф.030-4/у на этих больных не заводится.</a:t>
            </a:r>
          </a:p>
          <a:p>
            <a:pPr marL="342900" indent="-342900">
              <a:buFont typeface="Calibri" pitchFamily="34" charset="0"/>
              <a:buAutoNum type="arabicPeriod" startAt="2"/>
            </a:pPr>
            <a:r>
              <a:rPr lang="ru-RU" sz="1600" b="1">
                <a:latin typeface="Calibri" pitchFamily="34" charset="0"/>
              </a:rPr>
              <a:t>Часто, после выявления ТБ, при осмотре для поступления на работу, больных туберкулезом высылают из субъекта и дальше про них ничего не известно. Есть субъекты, которые даже не включают их в ф.8, т.к. не заполняют на них ф.089/у, что недопустимо.</a:t>
            </a:r>
          </a:p>
          <a:p>
            <a:pPr marL="342900" indent="-342900">
              <a:buFont typeface="Calibri" pitchFamily="34" charset="0"/>
              <a:buAutoNum type="arabicPeriod" startAt="3"/>
            </a:pPr>
            <a:r>
              <a:rPr lang="ru-RU" sz="1600" b="1">
                <a:latin typeface="Calibri" pitchFamily="34" charset="0"/>
              </a:rPr>
              <a:t>Если больной все-таки лечился в данном учреждении, то его учитывают в строках 3-5.</a:t>
            </a:r>
          </a:p>
          <a:p>
            <a:pPr marL="342900" indent="-342900">
              <a:buFontTx/>
              <a:buAutoNum type="arabicPeriod" startAt="3"/>
            </a:pPr>
            <a:r>
              <a:rPr lang="ru-RU" sz="1600" b="1">
                <a:latin typeface="Calibri" pitchFamily="34" charset="0"/>
              </a:rPr>
              <a:t>Если больной умер во время лечения или без лечения, но диспансеру известно, что болел, то включаем его в строки 6 (всего) и 7(в стационаре). </a:t>
            </a:r>
          </a:p>
          <a:p>
            <a:pPr marL="342900" indent="-342900">
              <a:buFontTx/>
              <a:buAutoNum type="arabicPeriod" startAt="3"/>
            </a:pPr>
            <a:r>
              <a:rPr lang="ru-RU" sz="1600" b="1">
                <a:latin typeface="Calibri" pitchFamily="34" charset="0"/>
              </a:rPr>
              <a:t>Данные о смерти из строки 6 включаются в табл.2310 строку1 графы 4-6 </a:t>
            </a:r>
          </a:p>
          <a:p>
            <a:pPr marL="342900" indent="-342900">
              <a:buFontTx/>
              <a:buAutoNum type="arabicPeriod" startAt="3"/>
            </a:pPr>
            <a:r>
              <a:rPr lang="ru-RU" sz="1600" b="1">
                <a:latin typeface="Calibri" pitchFamily="34" charset="0"/>
              </a:rPr>
              <a:t>Данные о смерти в стационаре из строки 7 включаются в  табл.2610 строку 1 графы 1-3 </a:t>
            </a:r>
          </a:p>
          <a:p>
            <a:pPr marL="342900" indent="-342900"/>
            <a:r>
              <a:rPr lang="ru-RU" sz="1600" b="1">
                <a:latin typeface="Calibri" pitchFamily="34" charset="0"/>
              </a:rPr>
              <a:t>         из раздела 6 «Больничная и санаторная помощь»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39737"/>
          </a:xfrm>
        </p:spPr>
        <p:txBody>
          <a:bodyPr/>
          <a:lstStyle/>
          <a:p>
            <a:r>
              <a:rPr lang="ru-RU" u="sng" smtClean="0"/>
              <a:t>Контакты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760663"/>
            <a:ext cx="8229600" cy="3454400"/>
          </a:xfrm>
        </p:spPr>
        <p:txBody>
          <a:bodyPr/>
          <a:lstStyle/>
          <a:p>
            <a:pPr algn="ctr"/>
            <a:r>
              <a:rPr lang="ru-RU" smtClean="0"/>
              <a:t>Формы  2-ТБ, 7-ТБ, 8-ТБ, </a:t>
            </a:r>
          </a:p>
          <a:p>
            <a:pPr algn="ctr"/>
            <a:r>
              <a:rPr lang="ru-RU" smtClean="0"/>
              <a:t>Формы ЕСН ВР-1Ф, ВР-2Д, ВР-4БЛ, ВР-5МЛУ</a:t>
            </a:r>
          </a:p>
          <a:p>
            <a:pPr algn="ctr"/>
            <a:r>
              <a:rPr lang="ru-RU" smtClean="0"/>
              <a:t>Сергей Александрович Стерликов</a:t>
            </a:r>
          </a:p>
          <a:p>
            <a:pPr algn="ctr"/>
            <a:r>
              <a:rPr lang="ru-RU" smtClean="0"/>
              <a:t> Тел. </a:t>
            </a:r>
            <a:r>
              <a:rPr lang="en-US" smtClean="0"/>
              <a:t>+</a:t>
            </a:r>
            <a:r>
              <a:rPr lang="ru-RU" smtClean="0"/>
              <a:t>79255078221, </a:t>
            </a:r>
          </a:p>
          <a:p>
            <a:pPr algn="ctr"/>
            <a:r>
              <a:rPr lang="en-US" smtClean="0"/>
              <a:t>sterlikov@list.ru</a:t>
            </a:r>
            <a:endParaRPr lang="ru-RU" smtClean="0"/>
          </a:p>
        </p:txBody>
      </p:sp>
      <p:sp>
        <p:nvSpPr>
          <p:cNvPr id="40964" name="Прямоугольник 3"/>
          <p:cNvSpPr>
            <a:spLocks noChangeArrowheads="1"/>
          </p:cNvSpPr>
          <p:nvPr/>
        </p:nvSpPr>
        <p:spPr bwMode="auto">
          <a:xfrm>
            <a:off x="285750" y="785813"/>
            <a:ext cx="85725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/>
              <a:t>ответственного специалиста Федерального центра мониторинга противодействия распространению туберкулеза в РФ, которому можно задать вопросы по формам отраслевого и единовременного статистического наблюдения.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/>
              <a:t>Комплектность подаваемых форм 50 приказа на бумажном носителе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229600" cy="404337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dirty="0"/>
              <a:t>Форма 2-ТБ по гражданскому сектору – 1 экз.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Форма 7-ТБ по гражданскому сектору – 1 экз.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Форма 8-ТБ по гражданскому сектору – 1 экз.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Форма 2-ТБ по ФСИН – 1 экз.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Форма 7-ТБ по ФСИН – 1 экз.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Форма 8-ТБ по ФСИН – 1 экз.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dirty="0"/>
              <a:t>Все формы должным быть подписаны специалистом органа управления здравоохранением субъекта Российской Федерации и заверены печатью. </a:t>
            </a:r>
          </a:p>
          <a:p>
            <a:pPr>
              <a:lnSpc>
                <a:spcPct val="90000"/>
              </a:lnSpc>
            </a:pPr>
            <a:endParaRPr lang="ru-RU" sz="2800" dirty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85750" y="5715000"/>
            <a:ext cx="88582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/>
              <a:t>Типичная ошибка </a:t>
            </a:r>
            <a:r>
              <a:rPr lang="ru-RU" sz="2400" dirty="0"/>
              <a:t>при сдаче отчета по 50 Приказу </a:t>
            </a:r>
          </a:p>
          <a:p>
            <a:pPr algn="ctr"/>
            <a:r>
              <a:rPr lang="ru-RU" sz="2400" dirty="0"/>
              <a:t>– </a:t>
            </a:r>
            <a:r>
              <a:rPr lang="ru-RU" sz="2400" b="1" dirty="0"/>
              <a:t>подача неполного комплекта форм</a:t>
            </a:r>
            <a:r>
              <a:rPr lang="ru-RU" sz="2400" dirty="0"/>
              <a:t>.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sz="2800" b="1" dirty="0"/>
              <a:t>Типичная ошибка заполнения форм 50 приказа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928670"/>
            <a:ext cx="8229600" cy="4525963"/>
          </a:xfrm>
        </p:spPr>
        <p:txBody>
          <a:bodyPr/>
          <a:lstStyle/>
          <a:p>
            <a:pPr marL="0" indent="0">
              <a:lnSpc>
                <a:spcPct val="90000"/>
              </a:lnSpc>
            </a:pPr>
            <a:r>
              <a:rPr lang="ru-RU" sz="2400" u="sng" dirty="0"/>
              <a:t>Не выполнение положений информационного письма 17-7-8635 от 10.12.2014 г.: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ru-RU" sz="2400" i="1" dirty="0"/>
              <a:t>Пациенты с впервые выявленным туберкулёзом лёгких или с рецидивом туберкулёза лёгких, которым назначен </a:t>
            </a:r>
            <a:r>
              <a:rPr lang="en-US" sz="2400" i="1" dirty="0"/>
              <a:t>IV</a:t>
            </a:r>
            <a:r>
              <a:rPr lang="ru-RU" sz="2400" i="1" dirty="0"/>
              <a:t> или </a:t>
            </a:r>
            <a:r>
              <a:rPr lang="en-US" sz="2400" i="1" dirty="0"/>
              <a:t>V</a:t>
            </a:r>
            <a:r>
              <a:rPr lang="ru-RU" sz="2400" i="1" dirty="0"/>
              <a:t> режим химиотерапии, вне зависимости от известных к началу отчётного периода результатах лечения, включаются в графу 7 в верхнюю часть дроби как случаи «Неэффективного курса химиотерапии, подтвержденные </a:t>
            </a:r>
            <a:r>
              <a:rPr lang="ru-RU" sz="2400" i="1" dirty="0" err="1"/>
              <a:t>клинико-рентгенологически</a:t>
            </a:r>
            <a:r>
              <a:rPr lang="ru-RU" sz="2400" i="1" dirty="0"/>
              <a:t>»  и в нижнюю часть дроби, как перерегистрированные для лечения на </a:t>
            </a:r>
            <a:r>
              <a:rPr lang="en-US" sz="2400" i="1" dirty="0"/>
              <a:t>IV</a:t>
            </a:r>
            <a:r>
              <a:rPr lang="ru-RU" sz="2400" i="1" dirty="0"/>
              <a:t> режим химиотерапии, либо продолжающие лечение по </a:t>
            </a:r>
            <a:r>
              <a:rPr lang="en-US" sz="2400" i="1" dirty="0"/>
              <a:t>IV</a:t>
            </a:r>
            <a:r>
              <a:rPr lang="ru-RU" sz="2400" i="1" dirty="0"/>
              <a:t> режиму химиотерапии.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14313" y="5143500"/>
            <a:ext cx="8929687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i="1" dirty="0"/>
              <a:t>Помните! </a:t>
            </a:r>
            <a:r>
              <a:rPr lang="ru-RU" i="1" dirty="0"/>
              <a:t>Если впервые выявленному пациенту с туберкулёзом или пациенту с рецидивом туберкулёза назначен </a:t>
            </a:r>
            <a:r>
              <a:rPr lang="en-US" i="1" dirty="0"/>
              <a:t>IV</a:t>
            </a:r>
            <a:r>
              <a:rPr lang="ru-RU" i="1" dirty="0"/>
              <a:t> режим химиотерапии, он обязательно должен пройти по числителю и знаменателю графы 7 формы 8-ТБ, и никак иначе. Исход курса химиотерапии пациентов, которым был назначен </a:t>
            </a:r>
            <a:r>
              <a:rPr lang="en-US" i="1" dirty="0"/>
              <a:t>IV</a:t>
            </a:r>
            <a:r>
              <a:rPr lang="ru-RU" i="1" dirty="0"/>
              <a:t> или </a:t>
            </a:r>
            <a:r>
              <a:rPr lang="en-US" i="1" dirty="0"/>
              <a:t>V</a:t>
            </a:r>
            <a:r>
              <a:rPr lang="ru-RU" i="1" dirty="0"/>
              <a:t> режим химиотерапии будет оцениваться по форме ВР-5МЛУ.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/>
              <a:t>Как учитывать результаты молекулярно-генетических методов при составлении отчёта по формам №№ 8, 33, 7-ТБ?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229600" cy="3257560"/>
          </a:xfrm>
        </p:spPr>
        <p:txBody>
          <a:bodyPr/>
          <a:lstStyle/>
          <a:p>
            <a:r>
              <a:rPr lang="ru-RU" sz="2800" b="1" dirty="0"/>
              <a:t>Никак.</a:t>
            </a:r>
            <a:r>
              <a:rPr lang="ru-RU" sz="2800" dirty="0"/>
              <a:t> </a:t>
            </a:r>
            <a:r>
              <a:rPr lang="ru-RU" sz="2400" dirty="0"/>
              <a:t>Существующая система мониторинга не рассчитана на учёт результатов молекулярно-генетических методов исследований. При этом, хотя результаты молекулярно-генетических методов исследования не используются в отчёте, они могут служить основанием для назначения режима, учитываемого в форме 2-ТБ как режим </a:t>
            </a:r>
            <a:r>
              <a:rPr lang="en-US" sz="2400" dirty="0"/>
              <a:t>IV</a:t>
            </a:r>
            <a:r>
              <a:rPr lang="ru-RU" sz="2400" dirty="0"/>
              <a:t>, назначенный по результатам теста на лекарственную чувствительность.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42844" y="4786322"/>
            <a:ext cx="878681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dirty="0"/>
              <a:t>Н</a:t>
            </a:r>
            <a:r>
              <a:rPr lang="ru-RU" sz="2000" dirty="0" smtClean="0"/>
              <a:t>а </a:t>
            </a:r>
            <a:r>
              <a:rPr lang="ru-RU" sz="2000" dirty="0"/>
              <a:t>основании выявления МГМ устойчивости </a:t>
            </a:r>
          </a:p>
          <a:p>
            <a:pPr algn="ctr"/>
            <a:r>
              <a:rPr lang="ru-RU" sz="2000" dirty="0"/>
              <a:t>к </a:t>
            </a:r>
            <a:r>
              <a:rPr lang="ru-RU" sz="2000" dirty="0" err="1"/>
              <a:t>рифампицину</a:t>
            </a:r>
            <a:r>
              <a:rPr lang="ru-RU" sz="2000" dirty="0"/>
              <a:t>, может быть назначен  </a:t>
            </a:r>
            <a:r>
              <a:rPr lang="en-US" sz="2000" dirty="0"/>
              <a:t>IV</a:t>
            </a:r>
            <a:r>
              <a:rPr lang="ru-RU" sz="2000" dirty="0"/>
              <a:t>-тест режим химиотерапии.</a:t>
            </a:r>
          </a:p>
          <a:p>
            <a:pPr algn="ctr"/>
            <a:r>
              <a:rPr lang="ru-RU" sz="2000" dirty="0"/>
              <a:t> При этом, данный  пациент, получая лечение по </a:t>
            </a:r>
            <a:r>
              <a:rPr lang="en-US" sz="2000" dirty="0"/>
              <a:t>IV</a:t>
            </a:r>
            <a:r>
              <a:rPr lang="ru-RU" sz="2000" dirty="0"/>
              <a:t> режиму химиотерапии, не будет считаться пациентом с МЛУ-ТБ.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75"/>
          </a:xfrm>
        </p:spPr>
        <p:txBody>
          <a:bodyPr/>
          <a:lstStyle/>
          <a:p>
            <a:pPr eaLnBrk="1" hangingPunct="1"/>
            <a:r>
              <a:rPr lang="ru-RU" sz="1800" b="1" smtClean="0"/>
              <a:t>Заполнение данных по профилактическим осмотрам на туберкулез в формах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75" y="714375"/>
            <a:ext cx="7858125" cy="357188"/>
          </a:xfrm>
        </p:spPr>
        <p:txBody>
          <a:bodyPr rtlCol="0">
            <a:normAutofit fontScale="850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ф33 </a:t>
            </a:r>
            <a:r>
              <a:rPr lang="ru-RU" dirty="0" err="1" smtClean="0"/>
              <a:t>табл</a:t>
            </a:r>
            <a:r>
              <a:rPr lang="ru-RU" dirty="0" smtClean="0"/>
              <a:t> 2200                          и                              Ф30 </a:t>
            </a:r>
            <a:r>
              <a:rPr lang="ru-RU" dirty="0" err="1" smtClean="0"/>
              <a:t>табл</a:t>
            </a:r>
            <a:r>
              <a:rPr lang="ru-RU" dirty="0" smtClean="0"/>
              <a:t> 2512</a:t>
            </a: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2"/>
          </p:nvPr>
        </p:nvGraphicFramePr>
        <p:xfrm>
          <a:off x="357188" y="1071563"/>
          <a:ext cx="3929062" cy="2717800"/>
        </p:xfrm>
        <a:graphic>
          <a:graphicData uri="http://schemas.openxmlformats.org/drawingml/2006/table">
            <a:tbl>
              <a:tblPr/>
              <a:tblGrid>
                <a:gridCol w="2419350"/>
                <a:gridCol w="227012"/>
                <a:gridCol w="476250"/>
                <a:gridCol w="428625"/>
                <a:gridCol w="377825"/>
              </a:tblGrid>
              <a:tr h="8572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</a:p>
                  </a:txBody>
                  <a:tcPr marL="45452" marR="4545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строки.</a:t>
                      </a:r>
                    </a:p>
                  </a:txBody>
                  <a:tcPr marL="45452" marR="4545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45452" marR="4545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452" marR="4545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88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0-14 лет</a:t>
                      </a:r>
                    </a:p>
                  </a:txBody>
                  <a:tcPr marL="45452" marR="4545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подростков</a:t>
                      </a:r>
                      <a:b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15-17 лет</a:t>
                      </a:r>
                    </a:p>
                  </a:txBody>
                  <a:tcPr marL="45452" marR="4545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5452" marR="4545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5452" marR="4545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5452" marR="4545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5452" marR="4545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5452" marR="4545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Впервые выявлено больных туберкулезом из числа осмотренных на туберкулез</a:t>
                      </a:r>
                    </a:p>
                  </a:txBody>
                  <a:tcPr marL="45452" marR="4545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45452" marR="4545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39475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452" marR="4545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2434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452" marR="4545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747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452" marR="4545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138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с применением: </a:t>
                      </a:r>
                    </a:p>
                    <a:p>
                      <a:pPr marL="107950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туберкулинодиагностики</a:t>
                      </a:r>
                    </a:p>
                  </a:txBody>
                  <a:tcPr marL="45452" marR="4545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45452" marR="4545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2620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452" marR="4545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2343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452" marR="4545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273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452" marR="4545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179388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аллергена туберкулезного рекомбинантного в стандартном разведении</a:t>
                      </a:r>
                    </a:p>
                  </a:txBody>
                  <a:tcPr marL="45452" marR="4545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45452" marR="4545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981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452" marR="4545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767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452" marR="4545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208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452" marR="4545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0338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флюрографии</a:t>
                      </a:r>
                    </a:p>
                  </a:txBody>
                  <a:tcPr marL="45452" marR="4545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45452" marR="4545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35073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452" marR="4545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452" marR="4545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456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452" marR="4545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0338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бактериологических методов</a:t>
                      </a:r>
                    </a:p>
                  </a:txBody>
                  <a:tcPr marL="45452" marR="4545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</a:p>
                  </a:txBody>
                  <a:tcPr marL="45452" marR="4545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655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452" marR="4545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452" marR="4545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452" marR="4545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179388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методом бактериоскопии</a:t>
                      </a:r>
                    </a:p>
                  </a:txBody>
                  <a:tcPr marL="45452" marR="4545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06</a:t>
                      </a:r>
                    </a:p>
                  </a:txBody>
                  <a:tcPr marL="45452" marR="4545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595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452" marR="4545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452" marR="4545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452" marR="4545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110" name="Содержимое 10" descr="2512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359275" y="1071563"/>
            <a:ext cx="4325938" cy="3571875"/>
          </a:xfrm>
        </p:spPr>
      </p:pic>
      <p:sp>
        <p:nvSpPr>
          <p:cNvPr id="12" name="Прямоугольник 11"/>
          <p:cNvSpPr/>
          <p:nvPr/>
        </p:nvSpPr>
        <p:spPr>
          <a:xfrm>
            <a:off x="428625" y="3811588"/>
            <a:ext cx="3857625" cy="28622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1200" dirty="0">
                <a:latin typeface="Calibri" pitchFamily="34" charset="0"/>
                <a:cs typeface="+mn-cs"/>
              </a:rPr>
              <a:t>Сумма строк 2,4,5 должна быть равна строке 1 .</a:t>
            </a:r>
            <a:endParaRPr lang="en-US" sz="1200" dirty="0">
              <a:latin typeface="Calibri" pitchFamily="34" charset="0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1200" dirty="0">
                <a:latin typeface="Calibri" pitchFamily="34" charset="0"/>
                <a:cs typeface="+mn-cs"/>
              </a:rPr>
              <a:t> Один больной показывается один раз, хотя он может быть обследован разными методами, но указывается только один ведущий метод выявления.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latin typeface="Calibri" pitchFamily="34" charset="0"/>
                <a:cs typeface="+mn-cs"/>
              </a:rPr>
              <a:t>3</a:t>
            </a:r>
            <a:r>
              <a:rPr lang="ru-RU" sz="1200" i="1" u="sng" dirty="0">
                <a:latin typeface="Calibri" pitchFamily="34" charset="0"/>
                <a:cs typeface="+mn-cs"/>
              </a:rPr>
              <a:t>. </a:t>
            </a:r>
            <a:r>
              <a:rPr lang="ru-RU" sz="1200" b="1" i="1" u="sng" dirty="0">
                <a:latin typeface="Calibri" pitchFamily="34" charset="0"/>
                <a:cs typeface="+mn-cs"/>
              </a:rPr>
              <a:t>Не забыть</a:t>
            </a:r>
            <a:r>
              <a:rPr lang="ru-RU" sz="1200" dirty="0">
                <a:latin typeface="Calibri" pitchFamily="34" charset="0"/>
                <a:cs typeface="+mn-cs"/>
              </a:rPr>
              <a:t>: данные стр.3 входят как часть в строку 2, 	а данные стр.6 -</a:t>
            </a:r>
            <a:r>
              <a:rPr lang="en-US" sz="1200" dirty="0">
                <a:latin typeface="Calibri" pitchFamily="34" charset="0"/>
                <a:cs typeface="+mn-cs"/>
              </a:rPr>
              <a:t> </a:t>
            </a:r>
            <a:r>
              <a:rPr lang="ru-RU" sz="1200" dirty="0">
                <a:latin typeface="Calibri" pitchFamily="34" charset="0"/>
                <a:cs typeface="+mn-cs"/>
              </a:rPr>
              <a:t>в стр.5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latin typeface="Calibri" pitchFamily="34" charset="0"/>
                <a:cs typeface="+mn-cs"/>
              </a:rPr>
              <a:t>4. Контроли с  ф.30: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latin typeface="Calibri" pitchFamily="34" charset="0"/>
                <a:cs typeface="+mn-cs"/>
              </a:rPr>
              <a:t>ф33 т2200стр1гр3=ф30т2512стр1гр5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latin typeface="Calibri" pitchFamily="34" charset="0"/>
                <a:cs typeface="+mn-cs"/>
              </a:rPr>
              <a:t>ф33 т2200стр1гр4=ф30т2512стр(1.1+1.2)гр5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latin typeface="Calibri" pitchFamily="34" charset="0"/>
                <a:cs typeface="+mn-cs"/>
              </a:rPr>
              <a:t>ф33 т2200стр1гр5=ф30т2512стр1.3гр5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latin typeface="Calibri" pitchFamily="34" charset="0"/>
                <a:cs typeface="+mn-cs"/>
              </a:rPr>
              <a:t>ф33 т2200стр(2-3)</a:t>
            </a:r>
            <a:r>
              <a:rPr lang="ru-RU" sz="1200" dirty="0" err="1">
                <a:latin typeface="Calibri" pitchFamily="34" charset="0"/>
                <a:cs typeface="+mn-cs"/>
              </a:rPr>
              <a:t>гр</a:t>
            </a:r>
            <a:r>
              <a:rPr lang="ru-RU" sz="1200" dirty="0">
                <a:latin typeface="Calibri" pitchFamily="34" charset="0"/>
                <a:cs typeface="+mn-cs"/>
              </a:rPr>
              <a:t>(4+5)=ф30т2512стр4гр5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latin typeface="Calibri" pitchFamily="34" charset="0"/>
                <a:cs typeface="+mn-cs"/>
              </a:rPr>
              <a:t>ф33 т2200стр3гр(4+5)=ф30т2512стр5гр5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latin typeface="Calibri" pitchFamily="34" charset="0"/>
                <a:cs typeface="+mn-cs"/>
              </a:rPr>
              <a:t> ф33 т2200стр4гр3=ф30т2512стр2гр5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latin typeface="Calibri" pitchFamily="34" charset="0"/>
                <a:cs typeface="+mn-cs"/>
              </a:rPr>
              <a:t>ф33 т2200стр6гр3=ф30т2512стр3гр5	</a:t>
            </a:r>
          </a:p>
        </p:txBody>
      </p:sp>
      <p:sp>
        <p:nvSpPr>
          <p:cNvPr id="2112" name="Текст 13"/>
          <p:cNvSpPr>
            <a:spLocks noGrp="1"/>
          </p:cNvSpPr>
          <p:nvPr>
            <p:ph type="body" sz="quarter" idx="3"/>
          </p:nvPr>
        </p:nvSpPr>
        <p:spPr>
          <a:xfrm>
            <a:off x="4214813" y="4786313"/>
            <a:ext cx="4929187" cy="1714500"/>
          </a:xfrm>
        </p:spPr>
        <p:txBody>
          <a:bodyPr/>
          <a:lstStyle/>
          <a:p>
            <a:pPr marL="228600" indent="-228600" eaLnBrk="1" hangingPunct="1"/>
            <a:r>
              <a:rPr lang="ru-RU" sz="1200" b="0" u="sng" dirty="0" smtClean="0"/>
              <a:t>Сравнение идет по 5 столбцу</a:t>
            </a:r>
          </a:p>
          <a:p>
            <a:pPr marL="228600" indent="-228600" eaLnBrk="1" hangingPunct="1">
              <a:buFont typeface="Arial" charset="0"/>
              <a:buAutoNum type="arabicPeriod"/>
            </a:pPr>
            <a:r>
              <a:rPr lang="ru-RU" sz="1200" b="0" dirty="0" smtClean="0"/>
              <a:t>Перечислены </a:t>
            </a:r>
            <a:r>
              <a:rPr lang="ru-RU" sz="1200" b="0" dirty="0" smtClean="0"/>
              <a:t>не все методы выявления и для детей, и для взрослых</a:t>
            </a:r>
          </a:p>
          <a:p>
            <a:pPr marL="228600" indent="-228600" eaLnBrk="1" hangingPunct="1">
              <a:buFont typeface="Arial" charset="0"/>
              <a:buAutoNum type="arabicPeriod"/>
            </a:pPr>
            <a:r>
              <a:rPr lang="ru-RU" sz="1200" b="0" dirty="0" smtClean="0"/>
              <a:t>По строке 1 показываются все методы выявления но,                     также как в 33 форме, 1 человек – 1 метод (ведущий)</a:t>
            </a:r>
          </a:p>
          <a:p>
            <a:pPr marL="228600" indent="-228600" eaLnBrk="1" hangingPunct="1">
              <a:buFont typeface="Arial" charset="0"/>
              <a:buAutoNum type="arabicPeriod"/>
            </a:pPr>
            <a:r>
              <a:rPr lang="ru-RU" sz="1200" b="0" dirty="0" smtClean="0"/>
              <a:t>Строка 1 больше суммы 2+3+4+5</a:t>
            </a:r>
          </a:p>
          <a:p>
            <a:pPr marL="228600" indent="-228600" eaLnBrk="1" hangingPunct="1">
              <a:buFont typeface="Arial" charset="0"/>
              <a:buAutoNum type="arabicPeriod"/>
            </a:pPr>
            <a:r>
              <a:rPr lang="ru-RU" sz="1200" b="0" dirty="0" smtClean="0"/>
              <a:t>Для взрослых  стр.1 больше суммы строк  2 и 3</a:t>
            </a:r>
          </a:p>
          <a:p>
            <a:pPr marL="228600" indent="-228600" eaLnBrk="1" hangingPunct="1">
              <a:buFont typeface="Arial" charset="0"/>
              <a:buAutoNum type="arabicPeriod"/>
            </a:pPr>
            <a:r>
              <a:rPr lang="ru-RU" sz="1200" b="0" dirty="0" smtClean="0"/>
              <a:t>Для детей  (1.1+1.2+1.3) больше суммы 4+5+6 </a:t>
            </a:r>
            <a:endParaRPr lang="en-US" sz="1200" b="0" dirty="0" smtClean="0"/>
          </a:p>
          <a:p>
            <a:pPr marL="228600" indent="-228600" eaLnBrk="1" hangingPunct="1">
              <a:buFont typeface="Arial" charset="0"/>
              <a:buAutoNum type="arabicPeriod"/>
            </a:pPr>
            <a:r>
              <a:rPr lang="ru-RU" sz="1200" b="0" dirty="0" smtClean="0"/>
              <a:t>Строка  6 частично входит в строку 2  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295400"/>
            <a:ext cx="8534400" cy="1143000"/>
          </a:xfrm>
        </p:spPr>
        <p:txBody>
          <a:bodyPr/>
          <a:lstStyle/>
          <a:p>
            <a:r>
              <a:rPr lang="ru-RU" sz="3200" b="1" dirty="0"/>
              <a:t>Как учитывать результаты посевов с использованием автоматических бактериологических анализаторов 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ru-RU" sz="3200" b="1" dirty="0" smtClean="0"/>
              <a:t>при </a:t>
            </a:r>
            <a:r>
              <a:rPr lang="ru-RU" sz="3200" b="1" dirty="0"/>
              <a:t>составлении отчёта 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ru-RU" sz="3200" b="1" dirty="0" smtClean="0"/>
              <a:t>по </a:t>
            </a:r>
            <a:r>
              <a:rPr lang="ru-RU" sz="3200" b="1" dirty="0"/>
              <a:t>формам №№ 8, 33, 7-ТБ?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3733800"/>
            <a:ext cx="8229600" cy="762000"/>
          </a:xfrm>
        </p:spPr>
        <p:txBody>
          <a:bodyPr/>
          <a:lstStyle/>
          <a:p>
            <a:pPr algn="ctr">
              <a:buNone/>
            </a:pPr>
            <a:r>
              <a:rPr lang="ru-RU" b="1" dirty="0"/>
              <a:t>Как результаты </a:t>
            </a:r>
            <a:r>
              <a:rPr lang="ru-RU" b="1" dirty="0" smtClean="0"/>
              <a:t>посева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0" y="647789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Таблица 1000 заполняются строки 1.0 и 2.0</a:t>
            </a:r>
            <a:endParaRPr kumimoji="0" lang="ru-RU" sz="1600" b="0" i="0" u="sng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графа 4 формируется так: (ф.33 табл.2100 стр7 гр8 прошлого года+ф.8 т.1000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стр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(1+2)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(6+7+8) отчетного года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графы 5 и 6 заполнить не можем, т.к. нет разбивки по возрастам в ф.33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графа 8=10 ф.33 табл.2100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стр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7 гр.5 отчетного года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графа 9=11 ф.8 т.1000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стр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(1+2)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(6+7+8) отчетного года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графа 14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=гр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(4-15)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графа 15 ф.33 табл.2100 стр.7 гр.8 отчетного года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Таблица 1001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число заболеваний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=число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физических лиц при туберкулезе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Таблица 1002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заполнить не можем, т.к. нет разбивки по возрастам в ф.33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57200" y="0"/>
            <a:ext cx="8229600" cy="500043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Ф.12 по туберкулезу (дети)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2866814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hangingPunct="0"/>
            <a:r>
              <a:rPr kumimoji="0" lang="ru-RU" sz="1600" b="1" i="0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Таблица 1100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</a:t>
            </a:r>
            <a:r>
              <a:rPr kumimoji="0" lang="ru-RU" sz="13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0 группа – строка 1.1, </a:t>
            </a:r>
            <a:r>
              <a:rPr kumimoji="0" lang="en-US" sz="13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IV </a:t>
            </a:r>
            <a:r>
              <a:rPr kumimoji="0" lang="en-US" sz="13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группа</a:t>
            </a:r>
            <a:r>
              <a:rPr kumimoji="0" lang="en-US" sz="13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– </a:t>
            </a:r>
            <a:r>
              <a:rPr kumimoji="0" lang="en-US" sz="13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строка</a:t>
            </a:r>
            <a:r>
              <a:rPr kumimoji="0" lang="en-US" sz="13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3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1.2, </a:t>
            </a:r>
            <a:r>
              <a:rPr kumimoji="0" lang="en-US" sz="13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III</a:t>
            </a:r>
            <a:r>
              <a:rPr kumimoji="0" lang="ru-RU" sz="13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группа  - строка 1.2.1, </a:t>
            </a:r>
            <a:r>
              <a:rPr kumimoji="0" lang="en-US" sz="13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VI</a:t>
            </a:r>
            <a:r>
              <a:rPr kumimoji="0" lang="ru-RU" sz="13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группа – строка 1.4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62467" name="Rectangle 3"/>
          <p:cNvSpPr>
            <a:spLocks noChangeArrowheads="1"/>
          </p:cNvSpPr>
          <p:nvPr/>
        </p:nvSpPr>
        <p:spPr bwMode="auto">
          <a:xfrm>
            <a:off x="0" y="3214686"/>
            <a:ext cx="935979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hangingPunct="0"/>
            <a:r>
              <a:rPr kumimoji="0" lang="ru-RU" sz="1600" b="1" i="0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Таблица 1500 </a:t>
            </a:r>
            <a:r>
              <a:rPr kumimoji="0" lang="ru-RU" sz="13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Заполняем только впервые выявленных в отчетном году из ф8 т 1001 стр1гр1</a:t>
            </a:r>
            <a:endParaRPr kumimoji="0" lang="ru-RU" sz="13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3500438"/>
            <a:ext cx="850109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1600" b="1" i="0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Таблица 1600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Заполняем аналогично 1100 </a:t>
            </a:r>
            <a:endParaRPr lang="ru-RU" dirty="0"/>
          </a:p>
        </p:txBody>
      </p:sp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0" y="3826368"/>
            <a:ext cx="91440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Таблица 2000 заполняются строки 1.0 и 2.0</a:t>
            </a:r>
            <a:endParaRPr kumimoji="0" lang="ru-RU" sz="1400" b="0" i="0" u="sng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графа 4 (ф.33 табл.2100 стр7 гр9 прошлого года+ф.8 т.1000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стр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(1+2)гр9отчетного года)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графу7 заполнить не можем, т.к. нет разбивки по полу в ф.33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графа 8=10 ф.33 табл.2100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стр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7 гр.6 отчетного года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графа 9=11 ф.8 т.1000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стр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(1+2)гр9 отчетного года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графа 12 ф33 т 2200 стр.1гр.5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графа 13 ф.8 т.1000 стр1гр9отчетного года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графа 14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=гр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(4-15)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графа 15 ф.33 табл.2100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стр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7 гр.8 отчетного года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графу16 заполнить не можем, т.к. нет разбивки по полу в ф.33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Таблица 2001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число заболеваний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=число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физических лиц при туберкулезе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215082"/>
            <a:ext cx="86439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1600" b="1" i="0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Таблица 2100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Заполняем аналогично 1100 </a:t>
            </a:r>
            <a:endParaRPr lang="ru-RU" sz="1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0" y="928670"/>
            <a:ext cx="9144000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Таблица 3000 заполняются строки 1.0 и 2.0</a:t>
            </a:r>
            <a:endParaRPr kumimoji="0" lang="ru-RU" b="0" i="0" u="sng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r>
              <a:rPr lang="ru-RU" sz="1600" b="1" dirty="0"/>
              <a:t>графа 4 формируется так: (ф.33 табл.2100 стр7 гр7 прошлого года+ф.8 т.1000 </a:t>
            </a:r>
            <a:r>
              <a:rPr lang="ru-RU" sz="1600" b="1" dirty="0" err="1"/>
              <a:t>стр</a:t>
            </a:r>
            <a:r>
              <a:rPr lang="ru-RU" sz="1600" b="1" dirty="0"/>
              <a:t>(1+2)</a:t>
            </a:r>
            <a:r>
              <a:rPr lang="ru-RU" sz="1600" b="1" dirty="0" err="1"/>
              <a:t>гр</a:t>
            </a:r>
            <a:r>
              <a:rPr lang="ru-RU" sz="1600" b="1" dirty="0"/>
              <a:t>(10-15) отчетного года</a:t>
            </a:r>
            <a:endParaRPr lang="ru-RU" sz="1600" dirty="0"/>
          </a:p>
          <a:p>
            <a:r>
              <a:rPr lang="ru-RU" sz="1600" b="1" dirty="0"/>
              <a:t>графа 8=10 ф.33 табл.2100 </a:t>
            </a:r>
            <a:r>
              <a:rPr lang="ru-RU" sz="1600" b="1" dirty="0" err="1"/>
              <a:t>стр</a:t>
            </a:r>
            <a:r>
              <a:rPr lang="ru-RU" sz="1600" b="1" dirty="0"/>
              <a:t> 7 гр.4 отчетного года</a:t>
            </a:r>
            <a:endParaRPr lang="ru-RU" sz="1600" dirty="0"/>
          </a:p>
          <a:p>
            <a:r>
              <a:rPr lang="ru-RU" sz="1600" b="1" dirty="0"/>
              <a:t>графа 9=11 ф.8 т.1000 </a:t>
            </a:r>
            <a:r>
              <a:rPr lang="ru-RU" sz="1600" b="1" dirty="0" err="1"/>
              <a:t>стр</a:t>
            </a:r>
            <a:r>
              <a:rPr lang="ru-RU" sz="1600" b="1" dirty="0"/>
              <a:t>(1+2)</a:t>
            </a:r>
            <a:r>
              <a:rPr lang="ru-RU" sz="1600" b="1" dirty="0" err="1"/>
              <a:t>гр</a:t>
            </a:r>
            <a:r>
              <a:rPr lang="ru-RU" sz="1600" b="1" dirty="0"/>
              <a:t>(10-15) отчетного года</a:t>
            </a:r>
            <a:endParaRPr lang="ru-RU" sz="1600" dirty="0"/>
          </a:p>
          <a:p>
            <a:r>
              <a:rPr lang="ru-RU" sz="1600" b="1" dirty="0"/>
              <a:t>графа 12 ф33 т 2200 стр.1гр.(3-4-5)</a:t>
            </a:r>
            <a:endParaRPr lang="ru-RU" sz="1600" dirty="0"/>
          </a:p>
          <a:p>
            <a:r>
              <a:rPr lang="ru-RU" sz="1600" b="1" dirty="0"/>
              <a:t>графа 14 </a:t>
            </a:r>
            <a:r>
              <a:rPr lang="ru-RU" sz="1600" b="1" dirty="0" err="1"/>
              <a:t>=гр</a:t>
            </a:r>
            <a:r>
              <a:rPr lang="ru-RU" sz="1600" b="1" dirty="0"/>
              <a:t>(4-15)</a:t>
            </a:r>
            <a:endParaRPr lang="ru-RU" sz="1600" dirty="0"/>
          </a:p>
          <a:p>
            <a:r>
              <a:rPr lang="ru-RU" sz="1600" b="1" dirty="0"/>
              <a:t>графа 15 ф.33 табл.2100 стр.7 гр.7 отчетного года</a:t>
            </a:r>
            <a:endParaRPr lang="ru-RU" sz="1600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57200" y="274638"/>
            <a:ext cx="8229600" cy="582593"/>
          </a:xfrm>
          <a:prstGeom prst="rect">
            <a:avLst/>
          </a:prstGeom>
        </p:spPr>
        <p:txBody>
          <a:bodyPr rtlCol="0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Ф.12 по туберкулезу (взрослые)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142844" y="3714752"/>
            <a:ext cx="88582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1600" b="1" i="0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Таблица 3100 </a:t>
            </a:r>
            <a:r>
              <a:rPr lang="ru-RU" sz="1600" b="1" dirty="0" smtClean="0"/>
              <a:t>заполняется аналогично 1100 с добавлением 1.4.1,  1.4.2,  и т.д. какие сведения есть</a:t>
            </a:r>
            <a:endParaRPr lang="ru-RU" sz="1600" dirty="0"/>
          </a:p>
        </p:txBody>
      </p:sp>
      <p:sp>
        <p:nvSpPr>
          <p:cNvPr id="62467" name="Rectangle 3"/>
          <p:cNvSpPr>
            <a:spLocks noChangeArrowheads="1"/>
          </p:cNvSpPr>
          <p:nvPr/>
        </p:nvSpPr>
        <p:spPr bwMode="auto">
          <a:xfrm>
            <a:off x="142845" y="4270867"/>
            <a:ext cx="878687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hangingPunct="0"/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Таблица 4000 </a:t>
            </a:r>
            <a:r>
              <a:rPr lang="ru-RU" sz="1400" b="1" dirty="0"/>
              <a:t>Заполняем только впервые выявленных в отчетном году из ф.8 т.1000 стр1гр15+стр.2гр(14+15) отчетного года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5500702"/>
            <a:ext cx="835824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Таблица 4100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Заполняем аналогично 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3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100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2844" y="6000768"/>
            <a:ext cx="86439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16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Таблица 500 и 5100 не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заполняем</a:t>
            </a:r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42844" y="3286124"/>
            <a:ext cx="87868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kumimoji="0" lang="ru-RU" b="1" i="0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Таблица 3002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число заболеваний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=число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физических лиц при туберкулезе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42844" y="5000636"/>
            <a:ext cx="8286808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Таблица 4001 число заболеваний </a:t>
            </a:r>
            <a:r>
              <a:rPr lang="ru-RU" b="1" dirty="0" err="1" smtClean="0">
                <a:latin typeface="Times New Roman"/>
                <a:ea typeface="Times New Roman"/>
                <a:cs typeface="Times New Roman"/>
              </a:rPr>
              <a:t>=число</a:t>
            </a: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 физических лиц при туберкулезе</a:t>
            </a:r>
            <a:r>
              <a:rPr lang="ru-RU" sz="800" dirty="0" smtClean="0">
                <a:latin typeface="Times New Roman"/>
                <a:ea typeface="Times New Roman"/>
                <a:cs typeface="Times New Roman"/>
              </a:rPr>
              <a:t>  </a:t>
            </a:r>
            <a:endParaRPr lang="ru-RU" dirty="0">
              <a:latin typeface="Times New Roman"/>
              <a:ea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>
          <a:xfrm>
            <a:off x="684213" y="1844675"/>
            <a:ext cx="7772400" cy="3100388"/>
          </a:xfrm>
        </p:spPr>
        <p:txBody>
          <a:bodyPr/>
          <a:lstStyle/>
          <a:p>
            <a:pPr eaLnBrk="1" hangingPunct="1"/>
            <a:r>
              <a:rPr lang="ru-RU" smtClean="0"/>
              <a:t>Правила заполнения </a:t>
            </a:r>
            <a:br>
              <a:rPr lang="ru-RU" smtClean="0"/>
            </a:br>
            <a:r>
              <a:rPr lang="ru-RU" smtClean="0"/>
              <a:t>форм №№ 8 и 33</a:t>
            </a:r>
            <a:br>
              <a:rPr lang="ru-RU" smtClean="0"/>
            </a:br>
            <a:r>
              <a:rPr lang="ru-RU" smtClean="0"/>
              <a:t>и </a:t>
            </a:r>
            <a:br>
              <a:rPr lang="ru-RU" smtClean="0"/>
            </a:br>
            <a:r>
              <a:rPr lang="ru-RU" smtClean="0"/>
              <a:t>типичные ошибки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Ф.8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214438"/>
            <a:ext cx="8229600" cy="4525962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Составляется головным ПТУ субъекта РФ, ведущим территориальный регистр (картотеку) больных туберкулезом,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b="1" u="sng" dirty="0" smtClean="0"/>
              <a:t>только</a:t>
            </a:r>
            <a:r>
              <a:rPr lang="ru-RU" u="sng" dirty="0" smtClean="0"/>
              <a:t> </a:t>
            </a:r>
            <a:r>
              <a:rPr lang="ru-RU" b="1" u="sng" dirty="0" smtClean="0"/>
              <a:t>на основе извещения ф.089у</a:t>
            </a:r>
            <a:r>
              <a:rPr lang="ru-RU" dirty="0" smtClean="0"/>
              <a:t>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которое заполняется </a:t>
            </a:r>
            <a:r>
              <a:rPr lang="ru-RU" b="1" u="sng" dirty="0" smtClean="0"/>
              <a:t>на каждого </a:t>
            </a:r>
            <a:r>
              <a:rPr lang="ru-RU" b="1" dirty="0" smtClean="0"/>
              <a:t>впервые выявленного больного туберкулезом</a:t>
            </a:r>
            <a:r>
              <a:rPr lang="ru-RU" dirty="0" smtClean="0"/>
              <a:t> или рецидив и </a:t>
            </a:r>
            <a:r>
              <a:rPr lang="ru-RU" b="1" u="sng" dirty="0" smtClean="0"/>
              <a:t>присылается</a:t>
            </a:r>
            <a:r>
              <a:rPr lang="ru-RU" dirty="0" smtClean="0"/>
              <a:t>  в головное ПТУ </a:t>
            </a:r>
            <a:r>
              <a:rPr lang="ru-RU" b="1" u="sng" dirty="0" smtClean="0"/>
              <a:t>медучреждениями любой подчиненности</a:t>
            </a:r>
            <a:r>
              <a:rPr lang="ru-RU" dirty="0" smtClean="0"/>
              <a:t> (Минздрав, ФСИН, ФМБА, МО, ФМС, РЖД, </a:t>
            </a:r>
            <a:r>
              <a:rPr lang="ru-RU" dirty="0" err="1" smtClean="0"/>
              <a:t>психинтернат</a:t>
            </a:r>
            <a:r>
              <a:rPr lang="ru-RU" dirty="0" smtClean="0"/>
              <a:t>, детский дом и т.д. и т.п.)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4"/>
          <p:cNvSpPr>
            <a:spLocks noChangeArrowheads="1"/>
          </p:cNvSpPr>
          <p:nvPr/>
        </p:nvSpPr>
        <p:spPr bwMode="auto">
          <a:xfrm>
            <a:off x="323850" y="188913"/>
            <a:ext cx="86407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Федеральный закон и Российской Федерации от 30 марта 1999 г. № 52-ФЗ «О санитарно- эпидемиологическом благополучии населения»</a:t>
            </a:r>
            <a:r>
              <a:rPr lang="ru-RU" sz="2400">
                <a:latin typeface="Calibri" pitchFamily="34" charset="0"/>
              </a:rPr>
              <a:t> </a:t>
            </a:r>
            <a:r>
              <a:rPr lang="en-US" sz="2400">
                <a:latin typeface="Calibri" pitchFamily="34" charset="0"/>
              </a:rPr>
              <a:t> 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9219" name="Прямоугольник 5"/>
          <p:cNvSpPr>
            <a:spLocks noChangeArrowheads="1"/>
          </p:cNvSpPr>
          <p:nvPr/>
        </p:nvSpPr>
        <p:spPr bwMode="auto">
          <a:xfrm>
            <a:off x="285750" y="1225550"/>
            <a:ext cx="8640763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u="sng">
                <a:latin typeface="Calibri" pitchFamily="34" charset="0"/>
              </a:rPr>
              <a:t>Больные инфекционными заболеваниями</a:t>
            </a:r>
            <a:r>
              <a:rPr lang="ru-RU" sz="2400">
                <a:latin typeface="Calibri" pitchFamily="34" charset="0"/>
              </a:rPr>
              <a:t>, лица с подозрением на такие заболевания и контактировавшие с больными инфекционными заболеваниями лица, а также лица, являющиеся носителями возбудителей инфекционных болезней, </a:t>
            </a:r>
            <a:r>
              <a:rPr lang="ru-RU" sz="2400" b="1">
                <a:latin typeface="Calibri" pitchFamily="34" charset="0"/>
              </a:rPr>
              <a:t>подлежат лабораторному обследованию и медицинскому наблюдению или лечению и в случае, </a:t>
            </a:r>
            <a:r>
              <a:rPr lang="ru-RU" sz="2400" b="1" u="sng">
                <a:latin typeface="Calibri" pitchFamily="34" charset="0"/>
              </a:rPr>
              <a:t>если они представляют опасность для окружающих</a:t>
            </a:r>
            <a:r>
              <a:rPr lang="ru-RU" sz="2400" b="1">
                <a:latin typeface="Calibri" pitchFamily="34" charset="0"/>
              </a:rPr>
              <a:t>, обязательной госпитализации</a:t>
            </a:r>
            <a:r>
              <a:rPr lang="ru-RU" sz="2400">
                <a:latin typeface="Calibri" pitchFamily="34" charset="0"/>
              </a:rPr>
              <a:t> или изоляции в порядке, установленном законодательством Российской Федерации. </a:t>
            </a:r>
            <a:r>
              <a:rPr lang="ru-RU" sz="2400" b="1">
                <a:latin typeface="Calibri" pitchFamily="34" charset="0"/>
              </a:rPr>
              <a:t>Все случаи</a:t>
            </a:r>
            <a:r>
              <a:rPr lang="ru-RU" sz="2400">
                <a:latin typeface="Calibri" pitchFamily="34" charset="0"/>
              </a:rPr>
              <a:t> инфекционных заболеваний и массовых неинфекционных заболеваний (отравлений</a:t>
            </a:r>
            <a:r>
              <a:rPr lang="ru-RU" sz="2400" b="1">
                <a:latin typeface="Calibri" pitchFamily="34" charset="0"/>
              </a:rPr>
              <a:t>) </a:t>
            </a:r>
            <a:r>
              <a:rPr lang="ru-RU" sz="2400" b="1" u="sng">
                <a:latin typeface="Calibri" pitchFamily="34" charset="0"/>
              </a:rPr>
              <a:t>подлежат регистрации по месту выявления таких заболеваний</a:t>
            </a:r>
            <a:r>
              <a:rPr lang="ru-RU" sz="2400">
                <a:latin typeface="Calibri" pitchFamily="34" charset="0"/>
              </a:rPr>
              <a:t>, государственному учету и ведению отчетности по ним органами, осуществляющими федеральный государственный санитарно-эпидемиологический надзор.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2"/>
          <p:cNvSpPr>
            <a:spLocks noChangeArrowheads="1"/>
          </p:cNvSpPr>
          <p:nvPr/>
        </p:nvSpPr>
        <p:spPr bwMode="auto">
          <a:xfrm>
            <a:off x="0" y="0"/>
            <a:ext cx="9144000" cy="698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u="sng">
                <a:latin typeface="Calibri" pitchFamily="34" charset="0"/>
              </a:rPr>
              <a:t>Постановление Правительства </a:t>
            </a:r>
            <a:r>
              <a:rPr lang="ru-RU" sz="2800" b="1">
                <a:latin typeface="Calibri" pitchFamily="34" charset="0"/>
              </a:rPr>
              <a:t>Российской Федерации от 1 декабря 2004 г. № 715 «Об утверждении перечня социально значимых заболеваний и перечня заболеваний, представляющих опасность для окружающих» и </a:t>
            </a:r>
            <a:r>
              <a:rPr lang="ru-RU" sz="2800" b="1" u="sng">
                <a:latin typeface="Calibri" pitchFamily="34" charset="0"/>
              </a:rPr>
              <a:t>Приказ Минздрава России </a:t>
            </a:r>
            <a:r>
              <a:rPr lang="ru-RU" sz="2800" b="1">
                <a:latin typeface="Calibri" pitchFamily="34" charset="0"/>
              </a:rPr>
              <a:t>от 29 июня 2015 г. № 384н «Об утверждении перечня инфекционных заболеваний, представляющих </a:t>
            </a:r>
            <a:r>
              <a:rPr lang="ru-RU" sz="2800" b="1" u="sng">
                <a:latin typeface="Calibri" pitchFamily="34" charset="0"/>
              </a:rPr>
              <a:t>опасность для окружающих </a:t>
            </a:r>
            <a:r>
              <a:rPr lang="ru-RU" sz="2800" b="1">
                <a:latin typeface="Calibri" pitchFamily="34" charset="0"/>
              </a:rPr>
              <a:t>и являющихся основанием для отказа в выдаче либо аннулирования разрешения на временное проживание иностранных граждан и лиц без гражданства, или вида на жительство, или патента, или разрешения на работу в Российской Федерации, а  также Порядка подтверждения их наличия или отсутствия, а также формы медицинского заключения о наличии (об отсутствии) указанных заболеваний».</a:t>
            </a:r>
            <a:r>
              <a:rPr lang="ru-RU" sz="2800">
                <a:latin typeface="Calibri" pitchFamily="34" charset="0"/>
              </a:rPr>
              <a:t> </a:t>
            </a:r>
          </a:p>
          <a:p>
            <a:r>
              <a:rPr lang="ru-RU" sz="2800" u="sng">
                <a:latin typeface="Calibri" pitchFamily="34" charset="0"/>
              </a:rPr>
              <a:t>В перечень входит туберкулез.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</TotalTime>
  <Words>3153</Words>
  <Application>Microsoft Office PowerPoint</Application>
  <PresentationFormat>Экран (4:3)</PresentationFormat>
  <Paragraphs>402</Paragraphs>
  <Slides>30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6" baseType="lpstr">
      <vt:lpstr>Arial</vt:lpstr>
      <vt:lpstr>Calibri</vt:lpstr>
      <vt:lpstr>Times New Roman</vt:lpstr>
      <vt:lpstr>Courier New</vt:lpstr>
      <vt:lpstr>Тема Office</vt:lpstr>
      <vt:lpstr>Документ</vt:lpstr>
      <vt:lpstr>Формирование и контроль корректности отчетов федерального статистического наблюдения </vt:lpstr>
      <vt:lpstr>Проблемы несогласования данных по туберкулезу в разных отчетных формах</vt:lpstr>
      <vt:lpstr>Заполнение данных по профилактическим осмотрам на туберкулез в формах</vt:lpstr>
      <vt:lpstr>Слайд 4</vt:lpstr>
      <vt:lpstr>Слайд 5</vt:lpstr>
      <vt:lpstr>Правила заполнения  форм №№ 8 и 33 и  типичные ошибки </vt:lpstr>
      <vt:lpstr>Ф.8</vt:lpstr>
      <vt:lpstr>Слайд 8</vt:lpstr>
      <vt:lpstr>Слайд 9</vt:lpstr>
      <vt:lpstr>Слайд 10</vt:lpstr>
      <vt:lpstr>Слайд 11</vt:lpstr>
      <vt:lpstr>Слайд 12</vt:lpstr>
      <vt:lpstr>Слайд 13</vt:lpstr>
      <vt:lpstr>Типичные ошибки</vt:lpstr>
      <vt:lpstr>            Составляется головным ПТУ субъекта РФ суммированием данных из форм, присланных районными ПТД и другими учреждениями МЗ РФ, имеющими фтизиатрические отделения (кабинеты) на основе «Карты диспансерного наблюдения» ф.030-4у, в которой нет сведений   о методе выявления туберкулеза,  множественной лекарственной устойчивости МБТ, сочетанной ТБ-ВИЧ инфекции и прочего.              Дополнительно используются:  ф. № 081/у «Медицинская карта больного туберкулёзом»  ф. № 066/у «Статистическая карта выбывшего из стационара»  ф. № 106/у «Врачебное свидетельство о смерти»  ф. № 035/у «Журнал для записи заключений ЦВКК» и   ф. № 04-ТБ/у «Журнал регистрации микроскопических      исследований на туберкулёз»   </vt:lpstr>
      <vt:lpstr>Слайд 16</vt:lpstr>
      <vt:lpstr>Слайд 17</vt:lpstr>
      <vt:lpstr>Данные по учету больных ТБ+ВИЧ в ф.61 и ф.33 форма не меняется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Контакты</vt:lpstr>
      <vt:lpstr>Комплектность подаваемых форм 50 приказа на бумажном носителе</vt:lpstr>
      <vt:lpstr>Типичная ошибка заполнения форм 50 приказа</vt:lpstr>
      <vt:lpstr>Как учитывать результаты молекулярно-генетических методов при составлении отчёта по формам №№ 8, 33, 7-ТБ?</vt:lpstr>
      <vt:lpstr>Как учитывать результаты посевов с использованием автоматических бактериологических анализаторов  при составлении отчёта  по формам №№ 8, 33, 7-ТБ?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Недочеты при составлении форм ФСН №№ 30,47,12. Сопоставление данных из разных форм с формами №№ 8 и 33</dc:title>
  <dc:creator>User</dc:creator>
  <cp:lastModifiedBy>a.gordina</cp:lastModifiedBy>
  <cp:revision>53</cp:revision>
  <dcterms:created xsi:type="dcterms:W3CDTF">2015-11-18T07:54:17Z</dcterms:created>
  <dcterms:modified xsi:type="dcterms:W3CDTF">2017-12-07T19:36:32Z</dcterms:modified>
</cp:coreProperties>
</file>