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67" r:id="rId2"/>
    <p:sldId id="281" r:id="rId3"/>
    <p:sldId id="274" r:id="rId4"/>
    <p:sldId id="268" r:id="rId5"/>
    <p:sldId id="272" r:id="rId6"/>
    <p:sldId id="271" r:id="rId7"/>
    <p:sldId id="282" r:id="rId8"/>
    <p:sldId id="275" r:id="rId9"/>
    <p:sldId id="285" r:id="rId10"/>
    <p:sldId id="277" r:id="rId11"/>
    <p:sldId id="278" r:id="rId12"/>
    <p:sldId id="279" r:id="rId13"/>
    <p:sldId id="283" r:id="rId14"/>
    <p:sldId id="289" r:id="rId15"/>
    <p:sldId id="292" r:id="rId16"/>
    <p:sldId id="290" r:id="rId17"/>
    <p:sldId id="291" r:id="rId18"/>
    <p:sldId id="293" r:id="rId19"/>
    <p:sldId id="294" r:id="rId20"/>
    <p:sldId id="28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EC8"/>
    <a:srgbClr val="D6ECF2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66976" autoAdjust="0"/>
  </p:normalViewPr>
  <p:slideViewPr>
    <p:cSldViewPr>
      <p:cViewPr varScale="1">
        <p:scale>
          <a:sx n="77" d="100"/>
          <a:sy n="77" d="100"/>
        </p:scale>
        <p:origin x="-26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93C05-4A53-494F-96C9-967CB1A2A16B}" type="datetimeFigureOut">
              <a:rPr lang="ru-RU" smtClean="0"/>
              <a:t>07.12.2017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5BDE5-D7DA-42BD-BD46-9D9CC0FC61F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843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плане предоставления отчетностей отдела мониторинга</a:t>
            </a:r>
            <a:r>
              <a:rPr lang="ru-RU" baseline="0" dirty="0"/>
              <a:t> медицинского оборудования, представленном на сайте МИАЦ,  указаны наименования мониторингов, сроки предоставления сведений и данные специалистов, ответственных за ведение мониторингов. Прошу предоставлять отчетные формы в указанные в приказах сроки.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809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указаны данные о количестве выполненных процедур в отчетных формах БУ ХМАО-Югры "Белоярская районная больница", БУ ХМАО-Югры "Когалымская городская больница", БУ ХМАО-Югры "</a:t>
            </a:r>
            <a:r>
              <a:rPr lang="ru-RU" dirty="0" err="1"/>
              <a:t>Мегионская</a:t>
            </a:r>
            <a:r>
              <a:rPr lang="ru-RU" dirty="0"/>
              <a:t> городская детская больница "Жемчужинка", БУ ХМАО-Югры "Пионерская районная больница", КУ ХМАО-Югры "</a:t>
            </a:r>
            <a:r>
              <a:rPr lang="ru-RU" dirty="0" err="1"/>
              <a:t>Угутская</a:t>
            </a:r>
            <a:r>
              <a:rPr lang="ru-RU" dirty="0"/>
              <a:t> участковая больница".</a:t>
            </a:r>
          </a:p>
          <a:p>
            <a:r>
              <a:rPr lang="ru-RU" dirty="0"/>
              <a:t>В случае отсутствия нагрузки на оборудование, необходимо в колонке 19 указывать количество дней простоя с начала эксплуатации, в колонке 20 отметить причину простоя, в колонке 21 описать причину простоя  и мероприятия по ее устранению.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034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корректно заполнены данные о простое оборудования.</a:t>
            </a:r>
          </a:p>
          <a:p>
            <a:r>
              <a:rPr lang="ru-RU" dirty="0"/>
              <a:t>Колонка 20 заполняется в том случае, если оборудование простаивает на конец отчетного периода, причина простоя должна быть выбрана в соответствии с инструкцией, утвержденной приказом Департамента здравоохранения от 22.06.2017 №651. </a:t>
            </a:r>
          </a:p>
          <a:p>
            <a:r>
              <a:rPr lang="ru-RU" dirty="0"/>
              <a:t>В случае, если на конец отчетного периода оборудование было введено в эксплуатацию, то колонка 20 не заполняется, а в колонке 21 указывается дата окончания периода простоя (ввода оборудования в эксплуатацию). Прошу Вас</a:t>
            </a:r>
            <a:r>
              <a:rPr lang="ru-RU" baseline="0" dirty="0"/>
              <a:t> обратить внимание что в колонке 21 необходимо указать не только дату начала и окончания периода простоя и причину простоя, но и мероприятия направленные на ее устранение и актуализировать эти данные ежемесячно.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26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Прошу обращать внимание на корректность заполнения отчетной формы данными. Орфографические ошибки, допускаемые специалистами медицинских организаций , затрудняют анализ данных.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20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Некорректно указан вид медицинского оборудования. Необходимо обратить внимание на ошибки заполнения данной колонки.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Кроме того, прошу обратить внимание на заполнение данных о стоимости оборудования – стоимость должна быть указана в тысячах рублей, разделитель – запятая. Необходимо привести данные в соответствие с инструкцией по заполнению и предоставлять их в срок, утвержденный приказом.</a:t>
            </a:r>
          </a:p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Напоминаю, что данная отчетная форма должна быть направлена в отдел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мониторинга медицинского оборудования в срок до 7 числа месяца, следующего за отчетным. Отчетная форма за ноябрь должна быть направлена в установленные сроки с корректными данными после устранения ошибок и приведения отчетной формы в соответствии с инструкцией по ее заполнению.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возникновения вопросов по заполнению отчетных форм, пожалуйста, обращайтесь к специалистам отдела мониторинга медицинского оборудования.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20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Основные ошибки при  заполнении таблиц формы 30 </a:t>
            </a:r>
            <a:r>
              <a:rPr lang="ru-RU" baseline="0" dirty="0"/>
              <a:t> </a:t>
            </a:r>
            <a:r>
              <a:rPr lang="ru-RU" dirty="0"/>
              <a:t>«Сведения о медицинской организации» федерального статистического наблюдения в части оснащения медицинским оборудованием: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288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подготовлено приложение к приказу.</a:t>
            </a:r>
          </a:p>
          <a:p>
            <a:r>
              <a:rPr lang="ru-RU" dirty="0"/>
              <a:t>Не проведена сверка данных таблиц с данными за прошедший год.</a:t>
            </a:r>
          </a:p>
          <a:p>
            <a:r>
              <a:rPr lang="ru-RU" dirty="0"/>
              <a:t>Не проведена сверка данных с приложениями к приказу.</a:t>
            </a:r>
          </a:p>
          <a:p>
            <a:r>
              <a:rPr lang="ru-RU" dirty="0"/>
              <a:t>Не корректно внесены сведения о сроках эксплуатации оборудования. </a:t>
            </a:r>
          </a:p>
          <a:p>
            <a:r>
              <a:rPr lang="ru-RU" dirty="0"/>
              <a:t>Не корректно произведены расчеты по строке 42 таблицы 5404.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170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Строка 42 должна соответствовать сумме строк, </a:t>
            </a:r>
            <a:r>
              <a:rPr lang="ru-RU" dirty="0" smtClean="0"/>
              <a:t>заполненных выше и содержащих данные о количестве оборудования, без учета строк «из ни» </a:t>
            </a:r>
            <a:r>
              <a:rPr lang="ru-RU" smtClean="0"/>
              <a:t>и комплектующих, </a:t>
            </a:r>
            <a:r>
              <a:rPr lang="ru-RU" dirty="0"/>
              <a:t>и сумме строк 43,44,45,46.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79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200" b="0" dirty="0"/>
              <a:t>Медицинские организации, допустившие максимальное количество ошибок при сдаче годового отчета за 2016 год.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«Белоярская районная больница»,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Игримская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районная больница»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«Когалымская городская больница»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Лангепасская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городская  больница»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Нефтеюганская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окружная клиническая больница имени В.И.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Яцкив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БУ «Ханты-Мансийская городская клиническая станция скорой медицинской помощи»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Прошу Вас ответственно подойти к подготовке сведений  при сдаче годового отчета за 2017 год. Не хотелось бы повторить практику прошлого года. Давайте будем экономить ваше и наше время.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687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Хотелось</a:t>
            </a:r>
            <a:r>
              <a:rPr lang="ru-RU" baseline="0" dirty="0"/>
              <a:t> бы поблагодарить за отличную подготовку информации при сдаче годового отчета за 2016 год следующие МО. Кроме того хотелось бы отметить подготовку медицинских организации с меньшим объемом данных, таких как стоматологические поликлиники, станций скорой медицинской помощи и др. БОЛЬШОЕ СПАСИБО!!!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992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48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 целях эффективного контроля за использованием медицинского оборудования</a:t>
            </a:r>
            <a:r>
              <a:rPr lang="ru-RU" baseline="0" dirty="0"/>
              <a:t> на сегодняшний день в Ханты-Мансийском автономном округе – Югре используется отчетная форма ежемесячного мониторинга «Мониторинг медицинского оборудования и автомобилей скорой медицинской помощи», утвержденная приказом Департамента здравоохранения от 22.06.2017 №651 и введенная с 1 августа 2017 года.  </a:t>
            </a:r>
            <a:r>
              <a:rPr lang="ru-RU" dirty="0"/>
              <a:t>Обращаю</a:t>
            </a:r>
            <a:r>
              <a:rPr lang="ru-RU" baseline="0" dirty="0"/>
              <a:t> ваше внимание на к</a:t>
            </a:r>
            <a:r>
              <a:rPr lang="ru-RU" dirty="0"/>
              <a:t>онтактные данные специалистов отдела мониторинга медицинского оборудования БУ «Медицинский информационно-аналитический центр»</a:t>
            </a:r>
            <a:r>
              <a:rPr lang="ru-RU" baseline="0" dirty="0"/>
              <a:t>, сопровождающих </a:t>
            </a:r>
            <a:r>
              <a:rPr lang="ru-RU" baseline="0" dirty="0" smtClean="0"/>
              <a:t>данный мониторинг.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928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Хотелось бы остановиться на ошибках заполнения отчетной формы подробней. Основные ошибки определены по данным мониторинга за </a:t>
            </a:r>
            <a:r>
              <a:rPr lang="ru-RU" dirty="0" smtClean="0"/>
              <a:t>октябрь 2017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137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указано наименование подразделения. Эта колонка является обязательной для заполнения, в нее необходимо внести наименование структурных подразделений, в котором эксплуатируется оборудование. Данная ошибка встречается у двух медицинских организаций - БУ ХМАО-Югры "Клинический врачебно-физкультурный диспансер" (</a:t>
            </a:r>
            <a:r>
              <a:rPr lang="ru-RU" dirty="0" err="1"/>
              <a:t>Нижневартовский</a:t>
            </a:r>
            <a:r>
              <a:rPr lang="ru-RU" dirty="0"/>
              <a:t> филиал) и БУ ХМАО-Югры "</a:t>
            </a:r>
            <a:r>
              <a:rPr lang="ru-RU" dirty="0" err="1"/>
              <a:t>Новоаганская</a:t>
            </a:r>
            <a:r>
              <a:rPr lang="ru-RU" dirty="0"/>
              <a:t> районная больница". </a:t>
            </a:r>
            <a:r>
              <a:rPr lang="ru-RU" dirty="0" smtClean="0"/>
              <a:t>Все </a:t>
            </a:r>
            <a:r>
              <a:rPr lang="ru-RU" dirty="0"/>
              <a:t>медицинские организации, допустившие такую ошибку, кроме указанных, </a:t>
            </a:r>
            <a:r>
              <a:rPr lang="ru-RU" dirty="0" smtClean="0"/>
              <a:t>ошибку </a:t>
            </a:r>
            <a:r>
              <a:rPr lang="ru-RU" dirty="0"/>
              <a:t>исправили. </a:t>
            </a:r>
            <a:endParaRPr lang="ru-RU" dirty="0" smtClean="0"/>
          </a:p>
          <a:p>
            <a:r>
              <a:rPr lang="ru-RU" dirty="0" smtClean="0"/>
              <a:t>Еще </a:t>
            </a:r>
            <a:r>
              <a:rPr lang="ru-RU" dirty="0"/>
              <a:t>раз прошу медицинские организации, оказывающие медицинскую помощь в учреждениях образования, указывать наименование подразделения и образовательного учреждения, в котором эксплуатируется оборудование. На данный момент сведения указывают только АУ ХМАО-Югры «</a:t>
            </a:r>
            <a:r>
              <a:rPr lang="ru-RU" dirty="0" err="1"/>
              <a:t>Пыть-Яхская</a:t>
            </a:r>
            <a:r>
              <a:rPr lang="ru-RU" dirty="0"/>
              <a:t> городская стоматологическая поликлиника», БУ ХМАО-Югры «</a:t>
            </a:r>
            <a:r>
              <a:rPr lang="ru-RU" dirty="0" err="1"/>
              <a:t>Нижневартовская</a:t>
            </a:r>
            <a:r>
              <a:rPr lang="ru-RU" dirty="0"/>
              <a:t> городская детская стоматологическая поликлиника».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66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указано название программы, в рамках которой получено медицинское оборудование. Обращаю ваше внимание, что колонка № 5 «Название программы, в рамках которой получено оборудование» является обязательной для заполнения. </a:t>
            </a:r>
            <a:r>
              <a:rPr lang="ru-RU" dirty="0" smtClean="0"/>
              <a:t>Медицинские</a:t>
            </a:r>
            <a:r>
              <a:rPr lang="ru-RU" baseline="0" dirty="0" smtClean="0"/>
              <a:t> организации, не исправившие данную </a:t>
            </a:r>
            <a:r>
              <a:rPr lang="ru-RU" dirty="0" smtClean="0"/>
              <a:t>ошибку </a:t>
            </a:r>
            <a:r>
              <a:rPr lang="ru-RU" dirty="0"/>
              <a:t>- БУ ХМАО-Югры "Когалымская городская больница", БУ ХМАО-Югры "</a:t>
            </a:r>
            <a:r>
              <a:rPr lang="ru-RU" dirty="0" err="1"/>
              <a:t>Нефтеюганская</a:t>
            </a:r>
            <a:r>
              <a:rPr lang="ru-RU" dirty="0"/>
              <a:t> окружная больница имени ВИ </a:t>
            </a:r>
            <a:r>
              <a:rPr lang="ru-RU" dirty="0" err="1"/>
              <a:t>Яцкив</a:t>
            </a:r>
            <a:r>
              <a:rPr lang="ru-RU" dirty="0"/>
              <a:t>", БУ ХМАО-Югры "</a:t>
            </a:r>
            <a:r>
              <a:rPr lang="ru-RU" dirty="0" err="1"/>
              <a:t>Няганская</a:t>
            </a:r>
            <a:r>
              <a:rPr lang="ru-RU" dirty="0"/>
              <a:t> городская поликлиника", БУ ХМАО-Югры "</a:t>
            </a:r>
            <a:r>
              <a:rPr lang="ru-RU" dirty="0" err="1"/>
              <a:t>Няганская</a:t>
            </a:r>
            <a:r>
              <a:rPr lang="ru-RU" dirty="0"/>
              <a:t> окружная больница", БУ ХМАО-Югры "</a:t>
            </a:r>
            <a:r>
              <a:rPr lang="ru-RU" dirty="0" err="1"/>
              <a:t>Сургутская</a:t>
            </a:r>
            <a:r>
              <a:rPr lang="ru-RU" dirty="0"/>
              <a:t> клиническая психоневрологическая больница", КУ ХМАО-Югры "Ханты-Мансийский клинический противотуберкулезный диспансер".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10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указано мероприятие программы «Развитие здравоохранения» или указано некорректно. Колонка № 6 «Мероприятия программы «Развитие здравоохранения 2014-2020 гг.», заполняется только в том случае, если в колонке № 5 указано наименование этой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10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Необходимо проверить корректность заполнения данными колонки № 5 «Название программы, в рамках которой получено оборудование». Обратите внимание, что поставки медицинского оборудования в рамках Приоритетного национального проекта «Здоровье» осуществлялись начиная с 2006 года, </a:t>
            </a:r>
            <a:r>
              <a:rPr lang="ru-RU" dirty="0" smtClean="0"/>
              <a:t>в рамках программы «Модернизация здравоохранения» - в 2011 — 2013 гг. , в </a:t>
            </a:r>
            <a:r>
              <a:rPr lang="ru-RU" dirty="0"/>
              <a:t>рамках программы «Развитие здравоохранения» - с 2014 </a:t>
            </a:r>
            <a:r>
              <a:rPr lang="ru-RU" dirty="0" smtClean="0"/>
              <a:t>года. </a:t>
            </a:r>
            <a:r>
              <a:rPr lang="ru-RU" dirty="0"/>
              <a:t>Указанные сведения необходимо уточнить и внести корректные данные в отчетную форму за декабрь 2017.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20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Не указаны или некорректно указаны марка, модель и производитель медицинского оборудования в колонке № 11.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Прошу всех ответственных за предоставление сведений, произвести проверку данных и внести необходимые изменения. 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297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BDE5-D7DA-42BD-BD46-9D9CC0FC61FB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67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72739"/>
              </p:ext>
            </p:extLst>
          </p:nvPr>
        </p:nvGraphicFramePr>
        <p:xfrm>
          <a:off x="387269" y="1497917"/>
          <a:ext cx="8429685" cy="51081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72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887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1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Название отчета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Регулярность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Срок предоставления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248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Мониторинг показателей приоритетного национального проекта «Здоровье»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Ежемесячно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Ежемесячно до 3 числа месяца, следующего за отчетным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01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Мониторинг медицинского  оборудования и автомобилей скорой медицинской помощи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Ежемесячно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Ежемесячно до 7 числа месяца, следующего за отчетным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248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Сведения по контролю за эффективным использованием медицинского оборудования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Ежемесячно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Ежемесячно до 23 числа отчетного месяца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885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Мониторинг исполнения медицинскими организациями Ханты-Мансийского автономного округа-Югры  Плана мероприятий по организации дополнительного профессионального образования медицинских работников по программам повышения квалификации, приобретению медицинского оборудования, проведению ремонта медицинского оборудования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Ежеквартально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Ежеквартально до 2 числа месяца, следующего за отчетным кварталом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041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Мониторинг эффективного использования средств измерений, применяемых в сфере здравоохранения в области клинической лабораторной диагностики в медицинских организациях Ханты-Мансийского автономного округа- Югры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1 раз в полугодие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1 раз за полугодие до 7 числа месяца, следующего за отчетным периодом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0100" y="500042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3399"/>
                </a:solidFill>
                <a:latin typeface="Book Antiqua" pitchFamily="18" charset="0"/>
              </a:rPr>
              <a:t>Отдел мониторинга медицинского оборудования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43903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1" y="17250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7. Не указаны данные о количестве выполненных процедур.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75983"/>
              </p:ext>
            </p:extLst>
          </p:nvPr>
        </p:nvGraphicFramePr>
        <p:xfrm>
          <a:off x="259419" y="855032"/>
          <a:ext cx="8768038" cy="5188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643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907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41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Дата ввода в эксплуатацию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Нагрузка на оборудование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Кол-во дней простоя с начала эксплуатации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Причина простоя медицинского оборудования (на отчетный период)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Нарастающим итогом до последней даты выбранного отчётного периода сведения о простоях. Причины простоя вместе с комментариями.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72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с момента ввода в эксплуатацию	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с начала года	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AE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за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0AE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"Пионерская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Электрокардиограф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18.10.2005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9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Портативный аппарат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исскуственной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вентиляции легких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30.12.2001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Инкубатор неонатальный для интенсивной терапии новорожденных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10.08.2009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26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участковая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Портативный рентгеновский аппарат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01.10.2014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подготовленных помещений по стандарту оснащения №753 от 01.12.2005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Мегионская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детская больница "Жемчужинка"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искусственной вентиляции легких (ИВЛ)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27.10.2016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4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"Пионерская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(сканер) ультразвуковой диагностический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23.12.2016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98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82" y="85153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4866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8. Не корректно заполнены данные о простое оборудования.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27895"/>
              </p:ext>
            </p:extLst>
          </p:nvPr>
        </p:nvGraphicFramePr>
        <p:xfrm>
          <a:off x="251520" y="758198"/>
          <a:ext cx="8621024" cy="54467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36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88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83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881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193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6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Полное наименование учреждения здравоохранения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за месяц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Кол-во дней простоя с начала эксплуатации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Причина простоя медицинского оборудования (на отчетный период)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Нарастающим итогом до последней даты выбранного отчётного периода сведения о простоях. Причины простоя вместе с комментариями.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24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фриона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изделие списано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изделия с 01.06.2017 г.  Изделие списано. Акт №00000117 от 11.10.2017 г. Распоряжение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Депимущества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04/10/2017 №13-Р-2020.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Резервный  аппарат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Находится в резерве на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слуай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выхода из строя анализатора биохимического в КДЛ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Ремонт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02.07.17-22.07.17, капитальный ремонт с заменой запасных частей(приобретение по заявке)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клиническая поликлиника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квалифицированного специалиста, техническая неисправность с 09.08.17г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квалифицированного  специалиста, на официальном сайте учреждения  и отделе кадров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размещенна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информация о необходимости  специалиста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клиническая психоневрологическая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Передан в БУ ХМАО-Югры "ХМ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психоневр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Распоряжение № 13-Р-2243 от 25.10.2017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01.07.17-15.07.17, капитальный ремонт с заменой запасных частей(приобретение по заявке)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0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детская поликлиника"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списано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дог.№03/17 от 18.09.2017 по техническому освидетельствованию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989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72500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7250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9. Орфографические ошибки.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61687"/>
              </p:ext>
            </p:extLst>
          </p:nvPr>
        </p:nvGraphicFramePr>
        <p:xfrm>
          <a:off x="285722" y="980728"/>
          <a:ext cx="8501120" cy="56099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00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00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00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002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002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11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Вид медицинского 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Производитель, марка (модель) поставленного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86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Кондинский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лучевой диагностики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Универсальная цифровая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ренгеновская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 WINSCOPE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TOSHIBA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Medikal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SYSTEM,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Япония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1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анестезиологии и реанимации на3 койки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Передвижной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ренгеновский</a:t>
                      </a:r>
                      <a:r>
                        <a:rPr lang="ru-RU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VMX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VMX,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94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Пыть-Ях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Пыть-Яхская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УЗИ аппарат (Система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диагностическая медицинская)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GE Ultrasound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pea LTD 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Logiq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Пыть-Ях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Пыть-Яхская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рентгеновское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ренгенодиагностический</a:t>
                      </a:r>
                      <a:r>
                        <a:rPr lang="ru-RU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хирургический передвижной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Россия, ООО "Рентген-Комплект" АРХП-АМИКО"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Ханты-Мансийский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"Ханты- Мансийская районная больница"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Консультативно-диагностическая поликлиника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Аппарат(сканер)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ультрозвуковой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"GENERAL ELEKTRIC(GEHEATHCARE)"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США,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LODGIO  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31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Ханты-Мансийский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"Ханты- Мансийская районная больница"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Консультативно-диагностическая поликлиника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Аппарат(сканер) </a:t>
                      </a:r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ультрозвуковой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"Samsung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Medison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Южная Корея, "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SONOACE R3 cart"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68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Берёзовский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"Березовская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Ультрозвуковой</a:t>
                      </a:r>
                      <a:r>
                        <a:rPr lang="ru-RU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диагностический сканер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Sonix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RP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Ultrasonix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Sonix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RP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Ultrasonix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Берёзовский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"Березовская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Ультрозвуковой</a:t>
                      </a:r>
                      <a:r>
                        <a:rPr lang="ru-RU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диагностическая система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PHILIPS,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Япония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98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596" y="35716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10. Некорректно указан вид медицинского оборудования.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84000"/>
              </p:ext>
            </p:extLst>
          </p:nvPr>
        </p:nvGraphicFramePr>
        <p:xfrm>
          <a:off x="285720" y="1466146"/>
          <a:ext cx="8572560" cy="47473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0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145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145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8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Вид медицинского 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Производитель, марка (модель) поставленного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Белоярский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"Белоярская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Видеопроцессор эндоскопический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ХОЯ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Корпорейшн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Япония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Берёзовский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"Березовский противотуберкулезный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Спирограф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Прочее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Flowscreen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92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Лянторская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Пульсоксиметр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оксиметр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пульсовой)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Пульсометр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оксимет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пульсовой) Окситест-01, ООО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Медплант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", Россия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7031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Мегион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"Мегионская городская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Видеокомплекс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видеосистема эндоскопическая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Olympus Medical Systems Corp,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Япония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14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"Нижневартовская окружная клиническая детская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эндоскопическая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ЛОР-комбайн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Modula-Europa, G.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Heineman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Medizintechnik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GmbH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Хайнеманн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Медицинтехник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Германия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7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"Пионерская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эндоскопическая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наркозный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Fabius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, DRAEGER MEDICAL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Германия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06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Берёзовский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"Березовская районная больница"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диагностика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Томограф рентгеновский компьютерный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BRIGHTSPEED,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 Медицинские технологии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Лтд,Россия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17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Основные ошибки при  заполнении таблиц формы 30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«Сведения о медицинской организации»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федерального статистического наблюдения в части оснащения медицинским оборудованием:</a:t>
            </a:r>
          </a:p>
        </p:txBody>
      </p:sp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9417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89677"/>
            <a:ext cx="8229600" cy="5289451"/>
          </a:xfrm>
        </p:spPr>
        <p:txBody>
          <a:bodyPr>
            <a:normAutofit fontScale="92500"/>
          </a:bodyPr>
          <a:lstStyle/>
          <a:p>
            <a:pPr marL="0" lvl="0" indent="450000">
              <a:spcBef>
                <a:spcPts val="0"/>
              </a:spcBef>
              <a:buNone/>
            </a:pPr>
            <a:r>
              <a:rPr lang="ru-RU" sz="1800" dirty="0">
                <a:solidFill>
                  <a:srgbClr val="003399"/>
                </a:solidFill>
                <a:latin typeface="Book Antiqua" pitchFamily="18" charset="0"/>
              </a:rPr>
              <a:t/>
            </a:r>
            <a:br>
              <a:rPr lang="ru-RU" sz="1800" dirty="0">
                <a:solidFill>
                  <a:srgbClr val="003399"/>
                </a:solidFill>
                <a:latin typeface="Book Antiqua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3.5117 – «Аппараты и оборудование для лучевой диагностики»;                                                                       3.5118 – «Аппараты и оборудование отделений (кабинетов) лучевой терапии»;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3.5126 – «Число эндоскопических аппаратов»;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3.5302– «Оснащение лаборатории оборудованием»;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3.5404 – «Оснащение аппаратурой и оборудованием»;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3.5450 – «Оснащение станции (отделения) скорой медицинской помощи»;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3.5460 – «Оснащение основным технологическим оборудованием патологоанатомического бюро (отделения)»;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3.5600 - «Аппараты и оборудования станций переливания крови».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2347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892" y="274638"/>
            <a:ext cx="7792908" cy="1143000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>Основные ошибки при заполнении таблиц: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Не подготовлено приложение к приказу.</a:t>
            </a:r>
          </a:p>
          <a:p>
            <a:pPr marL="457200" indent="-457200">
              <a:buAutoNum type="arabicPeriod"/>
            </a:pPr>
            <a:r>
              <a:rPr lang="ru-RU" sz="2800" dirty="0">
                <a:latin typeface="Times New Roman"/>
                <a:ea typeface="Calibri"/>
              </a:rPr>
              <a:t>Не проведена сверка данных таблиц с данными за прошедший год.</a:t>
            </a:r>
          </a:p>
          <a:p>
            <a:pPr marL="457200" indent="-457200">
              <a:buAutoNum type="arabicPeriod"/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Не проведена сверка данных с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приложениями к приказу.</a:t>
            </a:r>
          </a:p>
          <a:p>
            <a:pPr marL="457200" indent="-457200"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Не корректно внесены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сведения о сроках эксплуатации оборудования. </a:t>
            </a:r>
          </a:p>
          <a:p>
            <a:pPr marL="457200" indent="-457200"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корректно произведены расчеты по строке 42 таблицы 5404.</a:t>
            </a:r>
          </a:p>
        </p:txBody>
      </p:sp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332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754268"/>
              </p:ext>
            </p:extLst>
          </p:nvPr>
        </p:nvGraphicFramePr>
        <p:xfrm>
          <a:off x="395535" y="1196475"/>
          <a:ext cx="7920881" cy="3913767"/>
        </p:xfrm>
        <a:graphic>
          <a:graphicData uri="http://schemas.openxmlformats.org/drawingml/2006/table">
            <a:tbl>
              <a:tblPr firstRow="1" firstCol="1" bandRow="1"/>
              <a:tblGrid>
                <a:gridCol w="4903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8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84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03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0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аппаратов и оборудования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отделениях анестезиологии - реанимации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70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Аппаратурное оснащение электрокардиографы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635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-  3-х канальные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indent="1143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более 3-х каналов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046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электрокардиографов (стр. 1) - систем съема ЭКГ на базе компьютера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ХМ ЭКГ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регистраторов к системам ХМ ЭКГ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Дефибрилляторы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Аппараты ультразвуковой навигации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Шприцевые помпы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Инфузионные насоссы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127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единиц аппаратуры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254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- в эксплуатации до 3-х лет включительно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635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4-х до 5-ти лет включительно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635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6-ти до 10-ти лет включительно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1737">
                <a:tc>
                  <a:txBody>
                    <a:bodyPr/>
                    <a:lstStyle/>
                    <a:p>
                      <a:pPr indent="635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10-ти лет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Выгнутая влево стрелка 4"/>
          <p:cNvSpPr/>
          <p:nvPr/>
        </p:nvSpPr>
        <p:spPr>
          <a:xfrm>
            <a:off x="6300192" y="2132856"/>
            <a:ext cx="504056" cy="2160240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6442383" y="3494801"/>
            <a:ext cx="360040" cy="792088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8100392" y="2096852"/>
            <a:ext cx="432048" cy="2232248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8096632" y="3465020"/>
            <a:ext cx="363800" cy="828076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 rot="10800000">
            <a:off x="8102217" y="4109972"/>
            <a:ext cx="214199" cy="471155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 rot="10108682">
            <a:off x="8077243" y="4189583"/>
            <a:ext cx="160900" cy="233815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11074206" flipH="1">
            <a:off x="6327708" y="4141265"/>
            <a:ext cx="358895" cy="750795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 rot="10800000" flipH="1">
            <a:off x="6478769" y="4151150"/>
            <a:ext cx="256713" cy="572775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10649940" flipH="1">
            <a:off x="6602300" y="4131229"/>
            <a:ext cx="190301" cy="454267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 rot="10800000" flipH="1">
            <a:off x="6604308" y="4152811"/>
            <a:ext cx="198114" cy="237133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6694" y="89992"/>
            <a:ext cx="71837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400" dirty="0">
                <a:latin typeface="Book Antiqua" panose="02040602050305030304" pitchFamily="18" charset="0"/>
                <a:cs typeface="Arial" panose="020B0604020202020204" pitchFamily="34" charset="0"/>
              </a:rPr>
              <a:t>Оснащение аппаратурой и оборудованием</a:t>
            </a:r>
            <a:r>
              <a:rPr lang="ru-RU" altLang="ru-RU" sz="1400" dirty="0">
                <a:solidFill>
                  <a:srgbClr val="003399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1520" y="84571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ru-RU" altLang="ru-RU" sz="1400" dirty="0">
                <a:latin typeface="Book Antiqua" panose="02040602050305030304" pitchFamily="18" charset="0"/>
              </a:rPr>
              <a:t>Таблица</a:t>
            </a:r>
            <a:r>
              <a:rPr lang="ru-RU" altLang="ru-RU" sz="1400" dirty="0">
                <a:solidFill>
                  <a:srgbClr val="003399"/>
                </a:solidFill>
                <a:latin typeface="Book Antiqua" panose="02040602050305030304" pitchFamily="18" charset="0"/>
              </a:rPr>
              <a:t> </a:t>
            </a:r>
            <a:r>
              <a:rPr lang="ru-RU" altLang="ru-RU" sz="1400" dirty="0">
                <a:latin typeface="Book Antiqua" panose="02040602050305030304" pitchFamily="18" charset="0"/>
              </a:rPr>
              <a:t>5404</a:t>
            </a:r>
            <a:r>
              <a:rPr lang="ru-RU" altLang="ru-RU" sz="1400" dirty="0">
                <a:solidFill>
                  <a:srgbClr val="003399"/>
                </a:solidFill>
                <a:latin typeface="Book Antiqua" panose="02040602050305030304" pitchFamily="18" charset="0"/>
              </a:rPr>
              <a:t> </a:t>
            </a:r>
            <a:endParaRPr lang="ru-RU" sz="1400" dirty="0">
              <a:solidFill>
                <a:srgbClr val="003399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9660" y="5434775"/>
            <a:ext cx="8102780" cy="3228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Строка 42 должна соответствовать сумме строк, заполненным выше, и сумме строк 43,44,45,46. </a:t>
            </a:r>
            <a:endParaRPr lang="ru-RU" sz="1400" dirty="0">
              <a:solidFill>
                <a:schemeClr val="tx1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8" name="Рисунок 17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143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Медицинские организации, допустившие максимальное количество ошибок при сдаче годового отчета за 2016 год.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«Белоярская районная больница»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Игримская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районная больница»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«Когалымская городская больница»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Лангепасская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городская  больница»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Нефтеюганская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окружная клиническая больница имени В.И.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Яцкив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 «Ханты-Мансийская городская клиническая станция скорой медицинской помощи»</a:t>
            </a:r>
          </a:p>
          <a:p>
            <a:endParaRPr lang="ru-RU" sz="1200" dirty="0"/>
          </a:p>
        </p:txBody>
      </p:sp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6664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ru-R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организации, предоставившие информацию без замечаний при сдаче годового отчета за 2016 год.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Нижневартовская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городская больница»</a:t>
            </a:r>
          </a:p>
          <a:p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Нижневартовская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городская детская стоматологическая поликлиника»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Нижневартовская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окружная клиническая больница»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Нижневартовский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онкологический диспансер»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Нижневартовская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районная больница»</a:t>
            </a:r>
          </a:p>
          <a:p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Новоаганская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районная больница»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Няганская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окружная больница»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Мегионская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городская детская больница «Жемчужинка»</a:t>
            </a:r>
          </a:p>
          <a:p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«Окружная клиническая больница»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«Окружной кардиологический диспансер «Центр диагностики и сердечно-сосудистой хирургии»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Сургутская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городская клиническая поликлиника №2»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Сургутская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городская поликлиника №3»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Урайская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окружная больница медицинской реабилитации»</a:t>
            </a:r>
          </a:p>
          <a:p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 «Югорская городская больница» 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КУ «Березовский противотуберкулезный диспансер»</a:t>
            </a:r>
          </a:p>
          <a:p>
            <a:pPr lvl="0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КУ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Сургутский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клинический противотуберкулезный диспансер»</a:t>
            </a:r>
          </a:p>
          <a:p>
            <a:endParaRPr lang="ru-RU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201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5716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Контактные данные специалистов отдела мониторинга медицинского оборудования БУ «Медицинский информационно-аналитический центр»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33854"/>
              </p:ext>
            </p:extLst>
          </p:nvPr>
        </p:nvGraphicFramePr>
        <p:xfrm>
          <a:off x="500034" y="1196752"/>
          <a:ext cx="8176422" cy="5004332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4157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Специалист отдела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Контактные данные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Территории ХМАО-Югры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тел. 8(3467) 960-656,  </a:t>
                      </a:r>
                      <a:r>
                        <a:rPr lang="en-US" sz="1100" u="none" strike="noStrike" dirty="0">
                          <a:effectLst/>
                        </a:rPr>
                        <a:t>e-mail: andrianovpp@miacugra.ru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г.Нижневартовск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тел. 8(3467) 960-656,  </a:t>
                      </a:r>
                      <a:r>
                        <a:rPr lang="en-US" sz="1100" u="none" strike="noStrike">
                          <a:effectLst/>
                        </a:rPr>
                        <a:t>e-mail: andrianovpp@miacugra.ru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Нижневартовский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тел. 8(3467) 960-656,  </a:t>
                      </a:r>
                      <a:r>
                        <a:rPr lang="en-US" sz="1100" u="none" strike="noStrike">
                          <a:effectLst/>
                        </a:rPr>
                        <a:t>e-mail: andrianovpp@miacugra.ru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г.Нефтеюганск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тел. 8(3467) 960-656,  </a:t>
                      </a:r>
                      <a:r>
                        <a:rPr lang="en-US" sz="1100" u="none" strike="noStrike">
                          <a:effectLst/>
                        </a:rPr>
                        <a:t>e-mail: andrianovpp@miacugra.ru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Нефтеюганский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тел. 8(3467) 960-656,  </a:t>
                      </a:r>
                      <a:r>
                        <a:rPr lang="en-US" sz="1100" u="none" strike="noStrike" dirty="0">
                          <a:effectLst/>
                        </a:rPr>
                        <a:t>e-mail: andrianovpp@miacugra.ru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Кондинский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тел. 8(3467) 960-656,  </a:t>
                      </a:r>
                      <a:r>
                        <a:rPr lang="en-US" sz="1100" u="none" strike="noStrike">
                          <a:effectLst/>
                        </a:rPr>
                        <a:t>e-mail: andrianovpp@miacugra.ru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г.Покачи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тел. 8(3467) 960-656,  </a:t>
                      </a:r>
                      <a:r>
                        <a:rPr lang="en-US" sz="1100" u="none" strike="noStrike" dirty="0">
                          <a:effectLst/>
                        </a:rPr>
                        <a:t>e-mail: andrianovpp@miacugra.ru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г.Пыть-Ях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Андриянов Павел Павлович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тел. 8(3467) 960-656,  </a:t>
                      </a:r>
                      <a:r>
                        <a:rPr lang="en-US" sz="1100" u="none" strike="noStrike" dirty="0">
                          <a:effectLst/>
                        </a:rPr>
                        <a:t>e-mail: andrianovpp@miacugra.ru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г.Нягань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тел. 8(3467) 960-659, </a:t>
                      </a:r>
                      <a:r>
                        <a:rPr lang="en-US" sz="1100" u="none" strike="noStrike" dirty="0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г.Ханты-Мансийск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960-659, </a:t>
                      </a:r>
                      <a:r>
                        <a:rPr lang="en-US" sz="1100" u="none" strike="noStrike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Ханты-Мансийский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960-659, </a:t>
                      </a:r>
                      <a:r>
                        <a:rPr lang="en-US" sz="1100" u="none" strike="noStrike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Октябрьский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тел. 8(3467) 960-659, </a:t>
                      </a:r>
                      <a:r>
                        <a:rPr lang="en-US" sz="1100" u="none" strike="noStrike" dirty="0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г.Радужный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960-659, </a:t>
                      </a:r>
                      <a:r>
                        <a:rPr lang="en-US" sz="1100" u="none" strike="noStrike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Советский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960-659, </a:t>
                      </a:r>
                      <a:r>
                        <a:rPr lang="en-US" sz="1100" u="none" strike="noStrike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г.Урай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Слинкина Дарья Николаевна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тел. 8(3467) 960-659, </a:t>
                      </a:r>
                      <a:r>
                        <a:rPr lang="en-US" sz="1100" u="none" strike="noStrike" dirty="0">
                          <a:effectLst/>
                        </a:rPr>
                        <a:t>e-mail: slinkinadn@miacugra.ru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г.Югорск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тел. 8(3467) 960-660, </a:t>
                      </a:r>
                      <a:r>
                        <a:rPr lang="en-US" sz="1100" u="none" strike="noStrike" dirty="0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г.Сургут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960-660, </a:t>
                      </a:r>
                      <a:r>
                        <a:rPr lang="en-US" sz="1100" u="none" strike="noStrike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Сургутский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960-660, </a:t>
                      </a:r>
                      <a:r>
                        <a:rPr lang="en-US" sz="1100" u="none" strike="noStrike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Белоярский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960-660, </a:t>
                      </a:r>
                      <a:r>
                        <a:rPr lang="en-US" sz="1100" u="none" strike="noStrike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Березовский район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960-660, </a:t>
                      </a:r>
                      <a:r>
                        <a:rPr lang="en-US" sz="1100" u="none" strike="noStrike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 г.Когалым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тел. 8(3467) 960-660, </a:t>
                      </a:r>
                      <a:r>
                        <a:rPr lang="en-US" sz="1100" u="none" strike="noStrike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г.Лангепас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297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Тюкенеева Юлия Владимировна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тел. 8(3467) 960-660, </a:t>
                      </a:r>
                      <a:r>
                        <a:rPr lang="en-US" sz="1100" u="none" strike="noStrike" dirty="0">
                          <a:effectLst/>
                        </a:rPr>
                        <a:t>e-mail: tukeneevauv@miacugra.ru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г.Мегион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176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972816"/>
          </a:xfrm>
        </p:spPr>
        <p:txBody>
          <a:bodyPr/>
          <a:lstStyle/>
          <a:p>
            <a:pPr indent="0" algn="ctr">
              <a:spcAft>
                <a:spcPts val="0"/>
              </a:spcAft>
              <a:buNone/>
            </a:pPr>
            <a:r>
              <a:rPr lang="ru-RU" sz="5400" b="1" dirty="0">
                <a:latin typeface="Times New Roman"/>
                <a:ea typeface="SimSun"/>
                <a:cs typeface="Times New Roman"/>
              </a:rPr>
              <a:t>Спасибо за внимание!</a:t>
            </a:r>
            <a:endParaRPr lang="ru-RU" sz="5400" b="1" dirty="0">
              <a:latin typeface="Times New Roman"/>
              <a:ea typeface="SimSun"/>
              <a:cs typeface="font29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81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785926"/>
            <a:ext cx="69294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По результатам анализа отчетной формы «Мониторинг медицинского  оборудования и автомобилей скорой медицинской помощи» выявлены следующие основные ошибки:</a:t>
            </a:r>
            <a:r>
              <a:rPr lang="ru-RU" sz="2400" b="1" dirty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42852"/>
            <a:ext cx="76438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ctr"/>
            <a:r>
              <a:rPr lang="ru-RU" b="1" dirty="0"/>
              <a:t>1. Не указано подразделение в котором эксплуатируется оборудование.</a:t>
            </a:r>
          </a:p>
          <a:p>
            <a:pPr marL="342900" indent="-342900" algn="ctr"/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88440"/>
              </p:ext>
            </p:extLst>
          </p:nvPr>
        </p:nvGraphicFramePr>
        <p:xfrm>
          <a:off x="285721" y="1142982"/>
          <a:ext cx="8606759" cy="55430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79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40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58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123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61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Полное наименование учреждения здравоохранения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подразделения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Производитель, марка (модель) поставленного оборудования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ABACUS Jnior B? DIATRON Messtetchnik Gmb,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Австрия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StatFax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модель 1904+, "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Awareness Technology, lnc"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</a:t>
                      </a:r>
                      <a:r>
                        <a:rPr lang="ru-RU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врачебно-физкультурный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Schiller Cardiovit -104 PC c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, Швейцария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Schiller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Cardiovit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АТ-2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plus, "Schiller AG"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Швейцария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ВС-2800, Shenzhen Mindray Bio-Medical Electronics Co., Ltd., КНР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СМП-21/01 "Р-Д"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ЭК ЗТ-01-"Р-Д"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ЭК12Т-01-"Р-Д"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ЭК12Т-01-"Р-Д"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Schiller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Cardiovit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АТ-2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plus, "Schiller AG"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Швейцария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ООО "УАЗ - Спецавтомобили" Ульяновск. УАЗ-396254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ООО "АВТОРАЙ" г. Ульяновск УАЗ -396294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ООО НЦС г. Нижний Новгород УАЗ - 396255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ООО ПКФ г. Нижний Новгород ЛУИДОР 2250ВО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21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ООО ПКФ г. Нижний Новгород ГАЗ -32611А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56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Нижневартовский район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БУ ХМАО-Югры "Новоаганская районная больница"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SOLLERS  A - BF   ООО "Нижегородский центр продажи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спецавтомобилей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5834" y="247607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2. Не указано название программы, в рамках которой получено медицинское оборудование.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282903"/>
              </p:ext>
            </p:extLst>
          </p:nvPr>
        </p:nvGraphicFramePr>
        <p:xfrm>
          <a:off x="179511" y="915290"/>
          <a:ext cx="8891186" cy="56999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218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8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79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090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38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75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подразделения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Название программы, в рамках которой получено оборудование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Мероприятия программы "Развитие здравоохранения 2014-2020 гг."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Источник финансирования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средства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9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Нефтеюганская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 имени ВИ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Яцкив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Операционный блок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ПДД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Нефтеюганская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 имени ВИ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Яцкив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ультрозвуковой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диагностики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поликлиника"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Клинико-диагностическая лаборатория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 амбулаторного диализа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"Няганская окружная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 амбулаторного диализа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клиническая психоневрологическая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неотложной наркологической помощи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здравоохранения 2014-2020 гг."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43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клиническая психоневрологическая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неотложной наркологической помощи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здравоохранения 2014-2020 гг."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66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"Ханты-Мансийский клинический противотуберкулезный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стационарное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2.7. "Совершенствование системы  оказания медицинской помощи больным туберкулезом"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66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"Ханты-Мансийский клинический противотуберкулезный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амбулаторное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2.7. "Совершенствование системы  оказания медицинской помощи больным туберкулезом"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66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"Ханты-Мансийский клинический противотуберкулезный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лучевой диагностики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2.7. "Совершенствование системы  оказания медицинской помощи больным туберкулезом"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14" y="10543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1008" y="105438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3. Не указано мероприятие программы «Развитие здравоохранения» или указано некорректно.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98179"/>
              </p:ext>
            </p:extLst>
          </p:nvPr>
        </p:nvGraphicFramePr>
        <p:xfrm>
          <a:off x="236658" y="836713"/>
          <a:ext cx="8723968" cy="59046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59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37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107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98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7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Полное наименование учреждения здравоохранения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подразделения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Название программы, в рамках которой получено оборудование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программы "Развитие здравоохранения 2014-2020 гг."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6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0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 ХМАО-Югры "Центр профессиональной патологии"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Консультативно-диагностическая передвижная поликлиника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программа "Развитие здравоохранения на 2014-2020 годы"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Игримская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кабинет УЗИ стационар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"ПНП "Здоровье"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2.12."Совершенствование системы оказания медицинской помощи больным онкологическими заболеваниями"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4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Игримская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скорая помощь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"Сотрудничество"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 "Совершенствование оказания скорой, в том числе специализированной, медицинской помощи, медицинской эвакуации"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5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Эндоскопическое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Приносящая доход деятельность (собственные доходы учреждения)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8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Эндоскопическое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162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Поликлиника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 финансирование учреждения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1.4. "Развитие первичной медико-санитарной помощи, в том числе сельским жителям. Развитие системы раннего выявления заболеваний и патологических состояний и факторов риска их развития, включая проведение медицинских осмотров и диспансеризации населения, в том числе детей"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08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Лянторская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 анестезиологии и реанимации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"Сотрудничество"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"Сотрудничество"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85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Лянторская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Лечебно-диагностическое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"Современное здравоохранение Югры на 2010-2013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"Совершенствование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мед.помощи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пострадавшим при ДТП"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8597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Мегионская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операционный блок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здравоохранения 2014-2020 гг."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системы оказания медицинской помощи больным онкологическими заболеваниями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57166"/>
            <a:ext cx="774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4. Не корректно указано название программы, в рамках которой получено медицинское оборудование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55230"/>
              </p:ext>
            </p:extLst>
          </p:nvPr>
        </p:nvGraphicFramePr>
        <p:xfrm>
          <a:off x="250950" y="1142984"/>
          <a:ext cx="8784975" cy="52920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69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93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04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Название программы, в рамках которой получено оборудование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Мероприятия программы "Развитие здравоохранения 2014-2020 гг."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Дата ввода в эксплуатацию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6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Урайская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клиническая больница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здравоохранение Югры на 2014-2020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Совершенствование оказания специализированной, включая высокотехнологичную, медицинской помощи, скорой, в том числе скорой специализированной медицинской помощи, медицинской эвакуации.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Стол медицинский перевязочный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01.06.2001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0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Пыть-Яхская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"ПНП "Здоровье"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Гистероскоп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04.12.2001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9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"ПНП "Здоровье"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флюорографический стационарный пленочный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18.02.1998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9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Нефтеюганская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больница имени ВИ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Яцкив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"Модернизация здравоохранения 2011-2013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ультразвуковой диагностический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10.03.2017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клиническая поликлиника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"Модернизация здравоохранения 2011-2013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Видеокомплекс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видеосистема эндоскопическая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06.10.2010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133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Нижневартовская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окружная клиническая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"Современное здравоохранение Югры на 2010-2013 г.г."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Аппарат искусственной вентиляции легких (ИВЛ)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30.12.2006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Урайская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клиническая больница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"Развитие здравоохранение Югры на 2014-2020 г.г."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Совершенствование оказания специализированной, включая высокотехнологичную, медицинской помощи, скорой, в том числе скорой специализированной медицинской помощи, медицинской эвакуации.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Видеокомплекс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видеосистема эндоскопическая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17.08.2013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94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034" y="1142984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endParaRPr lang="ru-RU" dirty="0">
              <a:latin typeface="Book Antiqua" pitchFamily="18" charset="0"/>
            </a:endParaRPr>
          </a:p>
          <a:p>
            <a:pPr indent="457200"/>
            <a:endParaRPr lang="ru-RU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357166"/>
            <a:ext cx="7858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5. Не указан производитель, марка, модель поставленного оборудования.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44073"/>
              </p:ext>
            </p:extLst>
          </p:nvPr>
        </p:nvGraphicFramePr>
        <p:xfrm>
          <a:off x="251522" y="1142986"/>
          <a:ext cx="8606756" cy="538235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882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42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841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79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249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Вид медицинского 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Производитель, марка (модель) поставленного оборудования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Инвентарный номер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0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35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прочее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Лабораторный инкубатор. Шкаф термостатирующий FRIOCELL 404. ВМТ,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Чешская Республика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2101341300143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49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"Когалымская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Анализатор газов и электролитов крови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Япония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10134000332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49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Кондинская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Фотометр для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микропланшетов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6801681000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ЦБ0000001025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09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станция скорой медицинской помощи"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 прикроватный для контроля физиологических параметров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Тритон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ВА0000000877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3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Няганская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городская станция скорой медицинской помощи"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диагностика прочая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Электрокардиограф многоканальный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ЭК12ТМ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ВА0000000853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49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"Клинический врачебно-физкультурный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Электрокардиограф многоканальный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ЭК12Т-01-"Р-Д"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41013417002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3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"Центр по профилактике и борьбе со СПИД и инфекционными заболеваниями"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лабораторная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Анализатор гематологический полуавтоматический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ХР-300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00001401841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9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"Березовская районная больница"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функциональная диагностика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Электрокардиограф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101340000483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9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"Березовская районная больница"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 СМП Класс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 скорой помощи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10125201600001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99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ХМАО-Югры "Бюро судебно-медицинской экспертизы"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прочее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Подъемники для трупов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101340032781262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98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1800" b="1" dirty="0"/>
              <a:t>6. Пример корректного заполнения формы.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06317"/>
              </p:ext>
            </p:extLst>
          </p:nvPr>
        </p:nvGraphicFramePr>
        <p:xfrm>
          <a:off x="251520" y="764704"/>
          <a:ext cx="8712966" cy="58400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455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46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56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65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57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65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7107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0370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3352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740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Полное наименование учреждения здравоохранения 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подразделения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программы, в рамках которой получено оборудование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Мероприятия программы "Развитие здравоохранения 2014-2020 гг."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Источник финансирования 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медицинского  оборудования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медицинского оборудования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Производитель, марка (модель) поставленного оборудования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ввода в эксплуатацию </a:t>
                      </a:r>
                      <a:endParaRPr lang="ru-RU" sz="1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3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4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Игримская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родильное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 финансирование учреждения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 матери и плода (фетальный)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"AVALON FM -20" "Philips Medizin Systeme Boblingen Gmbk"               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01.02.2015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4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 ХМАО-Югры "Окружная клиническая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Урологическое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 "Развитие здравоохранения 2014-2020 гг."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1.4. "Развитие первичной медико-санитарной помощи, в том числе сельским жителям. Развитие системы раннего выявления заболеваний и патологических состояний и факторов риска их развития, включая проведение медицинских осмотров и диспансеризации населения, в том числе детей"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эндоскопическая диагностика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Цистоскоп смотровой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Цистофиброскоп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FCY-15RBS, HOYA Corporation,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Япония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07.12.2015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4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 ХМАО-Югры "Окружная клиническая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Отделение ультразвуковых методов диагностики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 "Модернизация здравоохранения 2011-2013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ультразвуковая диагностика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Аппарат (сканер) ультразвуковой диагностический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Voluson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E8,  General Electric,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Австрия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27.12.2012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4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Лангепаская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городская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Гинекологическое отделение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 "ПНП "Здоровье"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ХМАО-Югры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ультразвуковая диагностика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Аппарат (сканер) ультразвуковой диагностический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 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США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LOGIQ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10.10.2007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4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 ХМАО-Югры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Сургутская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городская клиническая поликлиника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Отделение ультразвуковой диагностики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 "ПНП "Здоровье"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федеральный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ультразвуковая диагностика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Аппарат (сканер) ультразвуковой диагностический медицинский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Ультразвуковой диагностический аппарат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Tellus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UF-850 XTD, Япония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18.12.2008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Рисунок 7" descr="http://hantimansiysk.monavista.ru/images/sizednews/hantimansiysk1436789365bi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714380" cy="673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9757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4337</Words>
  <Application>Microsoft Office PowerPoint</Application>
  <PresentationFormat>Экран (4:3)</PresentationFormat>
  <Paragraphs>841</Paragraphs>
  <Slides>20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 Пример корректного заполнения формы.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ошибки при заполнении таблиц: </vt:lpstr>
      <vt:lpstr>Презентация PowerPoint</vt:lpstr>
      <vt:lpstr>Медицинские организации, допустившие максимальное количество ошибок при сдаче годового отчета за 2016 год.</vt:lpstr>
      <vt:lpstr>Медицинские организации, предоставившие информацию без замечаний при сдаче годового отчета за 2016 год.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Жуманова Анастасия Сергеевна</dc:creator>
  <cp:lastModifiedBy>Глезер Ирина Евгеньевна</cp:lastModifiedBy>
  <cp:revision>115</cp:revision>
  <dcterms:created xsi:type="dcterms:W3CDTF">2016-09-16T04:07:00Z</dcterms:created>
  <dcterms:modified xsi:type="dcterms:W3CDTF">2017-12-07T09:15:04Z</dcterms:modified>
</cp:coreProperties>
</file>