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265" r:id="rId3"/>
    <p:sldId id="263" r:id="rId4"/>
    <p:sldId id="261" r:id="rId5"/>
    <p:sldId id="266" r:id="rId6"/>
    <p:sldId id="268" r:id="rId7"/>
    <p:sldId id="270" r:id="rId8"/>
    <p:sldId id="271" r:id="rId9"/>
    <p:sldId id="272" r:id="rId10"/>
    <p:sldId id="293" r:id="rId11"/>
    <p:sldId id="269" r:id="rId12"/>
    <p:sldId id="274" r:id="rId13"/>
    <p:sldId id="273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9B999A"/>
    <a:srgbClr val="E1E1E1"/>
    <a:srgbClr val="808080"/>
    <a:srgbClr val="5F5F5F"/>
    <a:srgbClr val="E6E6E6"/>
    <a:srgbClr val="003374"/>
    <a:srgbClr val="3A5896"/>
    <a:srgbClr val="3855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0" t="50631" r="7437" b="16225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54" b="16225"/>
          <a:stretch/>
        </p:blipFill>
        <p:spPr>
          <a:xfrm flipH="1">
            <a:off x="7334567" y="0"/>
            <a:ext cx="1809433" cy="147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54" b="16225"/>
          <a:stretch/>
        </p:blipFill>
        <p:spPr>
          <a:xfrm>
            <a:off x="0" y="0"/>
            <a:ext cx="1809433" cy="1473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2532" y="144256"/>
            <a:ext cx="5884335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7.wdp"/><Relationship Id="rId18" Type="http://schemas.openxmlformats.org/officeDocument/2006/relationships/slide" Target="slide5.xml"/><Relationship Id="rId3" Type="http://schemas.microsoft.com/office/2007/relationships/hdphoto" Target="../media/hdphoto1.wdp"/><Relationship Id="rId21" Type="http://schemas.openxmlformats.org/officeDocument/2006/relationships/slide" Target="slide25.xml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17" Type="http://schemas.microsoft.com/office/2007/relationships/hdphoto" Target="../media/hdphoto9.wdp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5" Type="http://schemas.microsoft.com/office/2007/relationships/hdphoto" Target="../media/hdphoto8.wdp"/><Relationship Id="rId10" Type="http://schemas.openxmlformats.org/officeDocument/2006/relationships/image" Target="../media/image9.png"/><Relationship Id="rId19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microsoft.com/office/2007/relationships/hdphoto" Target="../media/hdphoto5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r="1832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09772" y="5400942"/>
            <a:ext cx="5007836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АНАЛИТИЧЕСКАЯ СПРАВКА</a:t>
            </a:r>
          </a:p>
          <a:p>
            <a:r>
              <a:rPr lang="ru-RU" sz="2400" dirty="0"/>
              <a:t>по итогам приема </a:t>
            </a:r>
            <a:r>
              <a:rPr lang="ru-RU" sz="2400" dirty="0" smtClean="0"/>
              <a:t>квартальных статистических отчетов 2017года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941246"/>
            <a:ext cx="9144000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2105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628" y="3725395"/>
            <a:ext cx="798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Табл. 2105 Строка 9 графа 3 = табл.2100 </a:t>
            </a:r>
            <a:r>
              <a:rPr lang="ru-RU" dirty="0" smtClean="0"/>
              <a:t>строка </a:t>
            </a:r>
            <a:r>
              <a:rPr lang="ru-RU" dirty="0" smtClean="0"/>
              <a:t>60 графа 3+9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№30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" t="3203" r="1652" b="-1"/>
          <a:stretch/>
        </p:blipFill>
        <p:spPr>
          <a:xfrm>
            <a:off x="8345978" y="6259546"/>
            <a:ext cx="422996" cy="421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830" t="3849" r="2458" b="2159"/>
          <a:stretch/>
        </p:blipFill>
        <p:spPr>
          <a:xfrm>
            <a:off x="7864329" y="6259546"/>
            <a:ext cx="427022" cy="421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Управляющая кнопка: настраиваемая 16">
            <a:hlinkClick r:id="" action="ppaction://hlinkshowjump?jump=firstslide" highlightClick="1"/>
          </p:cNvPr>
          <p:cNvSpPr/>
          <p:nvPr/>
        </p:nvSpPr>
        <p:spPr>
          <a:xfrm>
            <a:off x="7864329" y="6259546"/>
            <a:ext cx="427022" cy="42868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hlinkshowjump?jump=lastslide" highlightClick="1"/>
          </p:cNvPr>
          <p:cNvSpPr/>
          <p:nvPr/>
        </p:nvSpPr>
        <p:spPr>
          <a:xfrm>
            <a:off x="8345978" y="6259546"/>
            <a:ext cx="422996" cy="42868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9592"/>
              </p:ext>
            </p:extLst>
          </p:nvPr>
        </p:nvGraphicFramePr>
        <p:xfrm>
          <a:off x="33250" y="1300057"/>
          <a:ext cx="9077495" cy="232945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91815">
                  <a:extLst>
                    <a:ext uri="{9D8B030D-6E8A-4147-A177-3AD203B41FA5}">
                      <a16:colId xmlns:a16="http://schemas.microsoft.com/office/drawing/2014/main" val="3697167919"/>
                    </a:ext>
                  </a:extLst>
                </a:gridCol>
                <a:gridCol w="584037">
                  <a:extLst>
                    <a:ext uri="{9D8B030D-6E8A-4147-A177-3AD203B41FA5}">
                      <a16:colId xmlns:a16="http://schemas.microsoft.com/office/drawing/2014/main" val="2602601860"/>
                    </a:ext>
                  </a:extLst>
                </a:gridCol>
                <a:gridCol w="1100411">
                  <a:extLst>
                    <a:ext uri="{9D8B030D-6E8A-4147-A177-3AD203B41FA5}">
                      <a16:colId xmlns:a16="http://schemas.microsoft.com/office/drawing/2014/main" val="2201648104"/>
                    </a:ext>
                  </a:extLst>
                </a:gridCol>
                <a:gridCol w="1100411">
                  <a:extLst>
                    <a:ext uri="{9D8B030D-6E8A-4147-A177-3AD203B41FA5}">
                      <a16:colId xmlns:a16="http://schemas.microsoft.com/office/drawing/2014/main" val="874466156"/>
                    </a:ext>
                  </a:extLst>
                </a:gridCol>
                <a:gridCol w="956391">
                  <a:extLst>
                    <a:ext uri="{9D8B030D-6E8A-4147-A177-3AD203B41FA5}">
                      <a16:colId xmlns:a16="http://schemas.microsoft.com/office/drawing/2014/main" val="331068959"/>
                    </a:ext>
                  </a:extLst>
                </a:gridCol>
                <a:gridCol w="1244430">
                  <a:extLst>
                    <a:ext uri="{9D8B030D-6E8A-4147-A177-3AD203B41FA5}">
                      <a16:colId xmlns:a16="http://schemas.microsoft.com/office/drawing/2014/main" val="3244716747"/>
                    </a:ext>
                  </a:extLst>
                </a:gridCol>
              </a:tblGrid>
              <a:tr h="1809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общего числа посещений (табл. 2100, стр. 1) сделано посещений, всего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строки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из них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191190"/>
                  </a:ext>
                </a:extLst>
              </a:tr>
              <a:tr h="385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сельскими жителями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детьми 0-17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- сельскими жителями (из гр.5)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69645"/>
                  </a:ext>
                </a:extLst>
              </a:tr>
              <a:tr h="134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63127"/>
                  </a:ext>
                </a:extLst>
              </a:tr>
              <a:tr h="180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По заболеваниям - всего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18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371719517"/>
                  </a:ext>
                </a:extLst>
              </a:tr>
              <a:tr h="180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из них - в неотложной форме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036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1619908556"/>
                  </a:ext>
                </a:extLst>
              </a:tr>
              <a:tr h="180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активных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107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185490776"/>
                  </a:ext>
                </a:extLst>
              </a:tr>
              <a:tr h="180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по диспансерному наблюдению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107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3651739368"/>
                  </a:ext>
                </a:extLst>
              </a:tr>
              <a:tr h="180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 профилактической и иными целями - всего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18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3873388758"/>
                  </a:ext>
                </a:extLst>
              </a:tr>
              <a:tr h="180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 том числе - медицинский осмотр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036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3202072555"/>
                  </a:ext>
                </a:extLst>
              </a:tr>
              <a:tr h="180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диспансеризация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143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884512382"/>
                  </a:ext>
                </a:extLst>
              </a:tr>
              <a:tr h="180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комплексный медицинский осмотр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143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4202610826"/>
                  </a:ext>
                </a:extLst>
              </a:tr>
              <a:tr h="180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паллиативная помощь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143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0" marR="9280" marT="928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358830574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46882"/>
              </p:ext>
            </p:extLst>
          </p:nvPr>
        </p:nvGraphicFramePr>
        <p:xfrm>
          <a:off x="33248" y="4190607"/>
          <a:ext cx="9077500" cy="1410847"/>
        </p:xfrm>
        <a:graphic>
          <a:graphicData uri="http://schemas.openxmlformats.org/drawingml/2006/table">
            <a:tbl>
              <a:tblPr firstRow="1" firstCol="1" lastCol="1">
                <a:tableStyleId>{F5AB1C69-6EDB-4FF4-983F-18BD219EF322}</a:tableStyleId>
              </a:tblPr>
              <a:tblGrid>
                <a:gridCol w="2140104">
                  <a:extLst>
                    <a:ext uri="{9D8B030D-6E8A-4147-A177-3AD203B41FA5}">
                      <a16:colId xmlns:a16="http://schemas.microsoft.com/office/drawing/2014/main" val="2572452260"/>
                    </a:ext>
                  </a:extLst>
                </a:gridCol>
                <a:gridCol w="215447">
                  <a:extLst>
                    <a:ext uri="{9D8B030D-6E8A-4147-A177-3AD203B41FA5}">
                      <a16:colId xmlns:a16="http://schemas.microsoft.com/office/drawing/2014/main" val="3218679511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2426150346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1789954218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3887980821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1004628459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2384137568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2085065610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3001422489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3591937499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1215947954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1736628590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2794865410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564419207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1101649155"/>
                    </a:ext>
                  </a:extLst>
                </a:gridCol>
              </a:tblGrid>
              <a:tr h="4290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стр.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vert="vert270" anchor="ctr">
                    <a:solidFill>
                      <a:srgbClr val="77777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посещений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общего числа посещений (из гр. 3) сделано по поводу заболевания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посещений врачами на дому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Обращений по поводу заболеваний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033043"/>
                  </a:ext>
                </a:extLst>
              </a:tr>
              <a:tr h="146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врачей,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вклю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-чая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профилак-тические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сельскими жителями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взрослыми 18 лет и старше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детьми 0-17 лет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из них сельских жителей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гр. 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гр. 12 - по поводу заболеваний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взрослыми 18 лет и старше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детьми 0-17 лет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96731"/>
                  </a:ext>
                </a:extLst>
              </a:tr>
              <a:tr h="706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сельскими жителями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детьми 0-17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 поводу заболеваний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детей 0-17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076125"/>
                  </a:ext>
                </a:extLst>
              </a:tr>
              <a:tr h="128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56055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48158"/>
              </p:ext>
            </p:extLst>
          </p:nvPr>
        </p:nvGraphicFramePr>
        <p:xfrm>
          <a:off x="33248" y="5595463"/>
          <a:ext cx="9077499" cy="23176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2140103">
                  <a:extLst>
                    <a:ext uri="{9D8B030D-6E8A-4147-A177-3AD203B41FA5}">
                      <a16:colId xmlns:a16="http://schemas.microsoft.com/office/drawing/2014/main" val="1380425882"/>
                    </a:ext>
                  </a:extLst>
                </a:gridCol>
                <a:gridCol w="215447">
                  <a:extLst>
                    <a:ext uri="{9D8B030D-6E8A-4147-A177-3AD203B41FA5}">
                      <a16:colId xmlns:a16="http://schemas.microsoft.com/office/drawing/2014/main" val="3577552374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2616765129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3200349800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1867020002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3688057807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1672403380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4106112481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3454240211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1480826613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879642891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1080058273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745402445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3947659470"/>
                    </a:ext>
                  </a:extLst>
                </a:gridCol>
                <a:gridCol w="517073">
                  <a:extLst>
                    <a:ext uri="{9D8B030D-6E8A-4147-A177-3AD203B41FA5}">
                      <a16:colId xmlns:a16="http://schemas.microsoft.com/office/drawing/2014/main" val="378448089"/>
                    </a:ext>
                  </a:extLst>
                </a:gridCol>
              </a:tblGrid>
              <a:tr h="231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по паллиативной медицинской помощи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6" marR="4669" marT="4669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9" marR="4669" marT="4669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9" marR="4669" marT="4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9" marR="4669" marT="4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9" marR="4669" marT="4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9" marR="4669" marT="4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9" marR="4669" marT="4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9" marR="4669" marT="4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9" marR="4669" marT="4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9" marR="4669" marT="4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9" marR="4669" marT="4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9" marR="4669" marT="4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9" marR="4669" marT="4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9" marR="4669" marT="4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9" marR="4669" marT="4669" marB="0" anchor="b"/>
                </a:tc>
                <a:extLst>
                  <a:ext uri="{0D108BD9-81ED-4DB2-BD59-A6C34878D82A}">
                    <a16:rowId xmlns:a16="http://schemas.microsoft.com/office/drawing/2014/main" val="681177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5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50801" y="-144536"/>
            <a:ext cx="9245600" cy="991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799" y="1231021"/>
            <a:ext cx="9144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№ 12 «Сведения о числе заболеваний, зарегистрированных у пациентов, проживающих в районе обслуживания МО»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883" y="5135546"/>
            <a:ext cx="8512233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Строка 1.0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всем графам должна быть равна сумме строк с 1.0 по 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20.0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острого характера всегда являются впервые выявленными (</a:t>
            </a: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графа 4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должна быть равна </a:t>
            </a: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графе </a:t>
            </a:r>
            <a:r>
              <a:rPr lang="ru-RU" sz="1600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8(т.1000) и 7(т. 2000)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 диспансерное наблюдение берутся на короткий промежуток времени в соответствии со стандартами оказания медицинской помощи.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500936"/>
              </p:ext>
            </p:extLst>
          </p:nvPr>
        </p:nvGraphicFramePr>
        <p:xfrm>
          <a:off x="0" y="1923736"/>
          <a:ext cx="9144002" cy="1401948"/>
        </p:xfrm>
        <a:graphic>
          <a:graphicData uri="http://schemas.openxmlformats.org/drawingml/2006/table">
            <a:tbl>
              <a:tblPr firstRow="1" firstCol="1" bandCol="1">
                <a:tableStyleId>{F5AB1C69-6EDB-4FF4-983F-18BD219EF322}</a:tableStyleId>
              </a:tblPr>
              <a:tblGrid>
                <a:gridCol w="2816213">
                  <a:extLst>
                    <a:ext uri="{9D8B030D-6E8A-4147-A177-3AD203B41FA5}">
                      <a16:colId xmlns:a16="http://schemas.microsoft.com/office/drawing/2014/main" val="2371060298"/>
                    </a:ext>
                  </a:extLst>
                </a:gridCol>
                <a:gridCol w="356373">
                  <a:extLst>
                    <a:ext uri="{9D8B030D-6E8A-4147-A177-3AD203B41FA5}">
                      <a16:colId xmlns:a16="http://schemas.microsoft.com/office/drawing/2014/main" val="1787338090"/>
                    </a:ext>
                  </a:extLst>
                </a:gridCol>
                <a:gridCol w="538905">
                  <a:extLst>
                    <a:ext uri="{9D8B030D-6E8A-4147-A177-3AD203B41FA5}">
                      <a16:colId xmlns:a16="http://schemas.microsoft.com/office/drawing/2014/main" val="815797738"/>
                    </a:ext>
                  </a:extLst>
                </a:gridCol>
                <a:gridCol w="538905">
                  <a:extLst>
                    <a:ext uri="{9D8B030D-6E8A-4147-A177-3AD203B41FA5}">
                      <a16:colId xmlns:a16="http://schemas.microsoft.com/office/drawing/2014/main" val="1185920097"/>
                    </a:ext>
                  </a:extLst>
                </a:gridCol>
                <a:gridCol w="538905">
                  <a:extLst>
                    <a:ext uri="{9D8B030D-6E8A-4147-A177-3AD203B41FA5}">
                      <a16:colId xmlns:a16="http://schemas.microsoft.com/office/drawing/2014/main" val="351251992"/>
                    </a:ext>
                  </a:extLst>
                </a:gridCol>
                <a:gridCol w="538905">
                  <a:extLst>
                    <a:ext uri="{9D8B030D-6E8A-4147-A177-3AD203B41FA5}">
                      <a16:colId xmlns:a16="http://schemas.microsoft.com/office/drawing/2014/main" val="1305097125"/>
                    </a:ext>
                  </a:extLst>
                </a:gridCol>
                <a:gridCol w="538905">
                  <a:extLst>
                    <a:ext uri="{9D8B030D-6E8A-4147-A177-3AD203B41FA5}">
                      <a16:colId xmlns:a16="http://schemas.microsoft.com/office/drawing/2014/main" val="3072287607"/>
                    </a:ext>
                  </a:extLst>
                </a:gridCol>
                <a:gridCol w="538905">
                  <a:extLst>
                    <a:ext uri="{9D8B030D-6E8A-4147-A177-3AD203B41FA5}">
                      <a16:colId xmlns:a16="http://schemas.microsoft.com/office/drawing/2014/main" val="731226272"/>
                    </a:ext>
                  </a:extLst>
                </a:gridCol>
                <a:gridCol w="538905">
                  <a:extLst>
                    <a:ext uri="{9D8B030D-6E8A-4147-A177-3AD203B41FA5}">
                      <a16:colId xmlns:a16="http://schemas.microsoft.com/office/drawing/2014/main" val="4139206353"/>
                    </a:ext>
                  </a:extLst>
                </a:gridCol>
                <a:gridCol w="538905">
                  <a:extLst>
                    <a:ext uri="{9D8B030D-6E8A-4147-A177-3AD203B41FA5}">
                      <a16:colId xmlns:a16="http://schemas.microsoft.com/office/drawing/2014/main" val="880837162"/>
                    </a:ext>
                  </a:extLst>
                </a:gridCol>
                <a:gridCol w="538905">
                  <a:extLst>
                    <a:ext uri="{9D8B030D-6E8A-4147-A177-3AD203B41FA5}">
                      <a16:colId xmlns:a16="http://schemas.microsoft.com/office/drawing/2014/main" val="1942780498"/>
                    </a:ext>
                  </a:extLst>
                </a:gridCol>
                <a:gridCol w="538905">
                  <a:extLst>
                    <a:ext uri="{9D8B030D-6E8A-4147-A177-3AD203B41FA5}">
                      <a16:colId xmlns:a16="http://schemas.microsoft.com/office/drawing/2014/main" val="4125700683"/>
                    </a:ext>
                  </a:extLst>
                </a:gridCol>
                <a:gridCol w="582366">
                  <a:extLst>
                    <a:ext uri="{9D8B030D-6E8A-4147-A177-3AD203B41FA5}">
                      <a16:colId xmlns:a16="http://schemas.microsoft.com/office/drawing/2014/main" val="2218470705"/>
                    </a:ext>
                  </a:extLst>
                </a:gridCol>
              </a:tblGrid>
              <a:tr h="805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классов и отдельных болезней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строки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vert="vert27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Шифр по МКБ 10 пересмотра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Зарегистрировано заболеваний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</a:rPr>
                        <a:t>Снято с диспансер-ного наблюде-ния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Состоит под диспансер-ным наблю-дением на конец отчетного года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Состояло под диспансер-ным наблю-дением на начало отчетного года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28949"/>
                  </a:ext>
                </a:extLst>
              </a:tr>
              <a:tr h="383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(из гр. 4)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(из гр. 4)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из заболеваний с впервые в жизни установленным диагнозом (из гр. 8)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040679"/>
                  </a:ext>
                </a:extLst>
              </a:tr>
              <a:tr h="616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возрасте 0-4 года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возрасте 5-9 лет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взято под </a:t>
                      </a:r>
                      <a:r>
                        <a:rPr lang="ru-RU" sz="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диспансерное </a:t>
                      </a:r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наблюдение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 впервые в жизни </a:t>
                      </a:r>
                      <a:r>
                        <a:rPr lang="ru-RU" sz="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установленным </a:t>
                      </a:r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диагнозом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взято под </a:t>
                      </a:r>
                      <a:r>
                        <a:rPr lang="ru-RU" sz="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диспансерное </a:t>
                      </a:r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наблюдение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выявлено при </a:t>
                      </a:r>
                      <a:r>
                        <a:rPr lang="ru-RU" sz="7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проф</a:t>
                      </a:r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-осмотре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326178"/>
                  </a:ext>
                </a:extLst>
              </a:tr>
              <a:tr h="135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893673"/>
                  </a:ext>
                </a:extLst>
              </a:tr>
              <a:tr h="139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Зарегистрировано заболеваний - 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492" marR="5610" marT="561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А00-Т98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0" marR="5610" marT="561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10" marR="5610" marT="561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1238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66945"/>
              </p:ext>
            </p:extLst>
          </p:nvPr>
        </p:nvGraphicFramePr>
        <p:xfrm>
          <a:off x="0" y="3496447"/>
          <a:ext cx="9144000" cy="1750829"/>
        </p:xfrm>
        <a:graphic>
          <a:graphicData uri="http://schemas.openxmlformats.org/drawingml/2006/table">
            <a:tbl>
              <a:tblPr firstRow="1" firstCol="1" bandCol="1">
                <a:tableStyleId>{F5AB1C69-6EDB-4FF4-983F-18BD219EF322}</a:tableStyleId>
              </a:tblPr>
              <a:tblGrid>
                <a:gridCol w="2346123">
                  <a:extLst>
                    <a:ext uri="{9D8B030D-6E8A-4147-A177-3AD203B41FA5}">
                      <a16:colId xmlns:a16="http://schemas.microsoft.com/office/drawing/2014/main" val="2768280156"/>
                    </a:ext>
                  </a:extLst>
                </a:gridCol>
                <a:gridCol w="292151">
                  <a:extLst>
                    <a:ext uri="{9D8B030D-6E8A-4147-A177-3AD203B41FA5}">
                      <a16:colId xmlns:a16="http://schemas.microsoft.com/office/drawing/2014/main" val="422986953"/>
                    </a:ext>
                  </a:extLst>
                </a:gridCol>
                <a:gridCol w="441791">
                  <a:extLst>
                    <a:ext uri="{9D8B030D-6E8A-4147-A177-3AD203B41FA5}">
                      <a16:colId xmlns:a16="http://schemas.microsoft.com/office/drawing/2014/main" val="4034457896"/>
                    </a:ext>
                  </a:extLst>
                </a:gridCol>
                <a:gridCol w="441791">
                  <a:extLst>
                    <a:ext uri="{9D8B030D-6E8A-4147-A177-3AD203B41FA5}">
                      <a16:colId xmlns:a16="http://schemas.microsoft.com/office/drawing/2014/main" val="315516989"/>
                    </a:ext>
                  </a:extLst>
                </a:gridCol>
                <a:gridCol w="441791">
                  <a:extLst>
                    <a:ext uri="{9D8B030D-6E8A-4147-A177-3AD203B41FA5}">
                      <a16:colId xmlns:a16="http://schemas.microsoft.com/office/drawing/2014/main" val="3915693301"/>
                    </a:ext>
                  </a:extLst>
                </a:gridCol>
                <a:gridCol w="441791">
                  <a:extLst>
                    <a:ext uri="{9D8B030D-6E8A-4147-A177-3AD203B41FA5}">
                      <a16:colId xmlns:a16="http://schemas.microsoft.com/office/drawing/2014/main" val="262346649"/>
                    </a:ext>
                  </a:extLst>
                </a:gridCol>
                <a:gridCol w="441791">
                  <a:extLst>
                    <a:ext uri="{9D8B030D-6E8A-4147-A177-3AD203B41FA5}">
                      <a16:colId xmlns:a16="http://schemas.microsoft.com/office/drawing/2014/main" val="2283518561"/>
                    </a:ext>
                  </a:extLst>
                </a:gridCol>
                <a:gridCol w="477419">
                  <a:extLst>
                    <a:ext uri="{9D8B030D-6E8A-4147-A177-3AD203B41FA5}">
                      <a16:colId xmlns:a16="http://schemas.microsoft.com/office/drawing/2014/main" val="3507324642"/>
                    </a:ext>
                  </a:extLst>
                </a:gridCol>
                <a:gridCol w="477419">
                  <a:extLst>
                    <a:ext uri="{9D8B030D-6E8A-4147-A177-3AD203B41FA5}">
                      <a16:colId xmlns:a16="http://schemas.microsoft.com/office/drawing/2014/main" val="2690714707"/>
                    </a:ext>
                  </a:extLst>
                </a:gridCol>
                <a:gridCol w="477419">
                  <a:extLst>
                    <a:ext uri="{9D8B030D-6E8A-4147-A177-3AD203B41FA5}">
                      <a16:colId xmlns:a16="http://schemas.microsoft.com/office/drawing/2014/main" val="2282023075"/>
                    </a:ext>
                  </a:extLst>
                </a:gridCol>
                <a:gridCol w="477419">
                  <a:extLst>
                    <a:ext uri="{9D8B030D-6E8A-4147-A177-3AD203B41FA5}">
                      <a16:colId xmlns:a16="http://schemas.microsoft.com/office/drawing/2014/main" val="655852976"/>
                    </a:ext>
                  </a:extLst>
                </a:gridCol>
                <a:gridCol w="477419">
                  <a:extLst>
                    <a:ext uri="{9D8B030D-6E8A-4147-A177-3AD203B41FA5}">
                      <a16:colId xmlns:a16="http://schemas.microsoft.com/office/drawing/2014/main" val="4082682922"/>
                    </a:ext>
                  </a:extLst>
                </a:gridCol>
                <a:gridCol w="477419">
                  <a:extLst>
                    <a:ext uri="{9D8B030D-6E8A-4147-A177-3AD203B41FA5}">
                      <a16:colId xmlns:a16="http://schemas.microsoft.com/office/drawing/2014/main" val="305286641"/>
                    </a:ext>
                  </a:extLst>
                </a:gridCol>
                <a:gridCol w="477419">
                  <a:extLst>
                    <a:ext uri="{9D8B030D-6E8A-4147-A177-3AD203B41FA5}">
                      <a16:colId xmlns:a16="http://schemas.microsoft.com/office/drawing/2014/main" val="1010986105"/>
                    </a:ext>
                  </a:extLst>
                </a:gridCol>
                <a:gridCol w="477419">
                  <a:extLst>
                    <a:ext uri="{9D8B030D-6E8A-4147-A177-3AD203B41FA5}">
                      <a16:colId xmlns:a16="http://schemas.microsoft.com/office/drawing/2014/main" val="3722970260"/>
                    </a:ext>
                  </a:extLst>
                </a:gridCol>
                <a:gridCol w="477419">
                  <a:extLst>
                    <a:ext uri="{9D8B030D-6E8A-4147-A177-3AD203B41FA5}">
                      <a16:colId xmlns:a16="http://schemas.microsoft.com/office/drawing/2014/main" val="3727199576"/>
                    </a:ext>
                  </a:extLst>
                </a:gridCol>
              </a:tblGrid>
              <a:tr h="40187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классов и отдельных болезней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строки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6" marR="4636" marT="4636" marB="0" vert="vert27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по МКБ-10 </a:t>
                      </a:r>
                      <a:r>
                        <a:rPr lang="ru-RU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перес-мотра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Зарегистрировано заболеваний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</a:rPr>
                        <a:t>Снято с диспансер-ного наблюдения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</a:rPr>
                        <a:t>Состоит под диспансер-ным наблюдением на конец отчетного года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</a:rPr>
                        <a:t>из них (из гр. 13) - юноши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Состояло под диспансер-</a:t>
                      </a:r>
                      <a:r>
                        <a:rPr lang="ru-RU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ным</a:t>
                      </a:r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наблюдением на начало отчетного года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</a:rPr>
                        <a:t>из них (из гр. 15) - юноши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69788"/>
                  </a:ext>
                </a:extLst>
              </a:tr>
              <a:tr h="257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- юноши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(из гр. 4)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заболеваний с впервые в жизни установленным диагнозом (из гр. 7)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</a:t>
                      </a:r>
                      <a:r>
                        <a:rPr lang="ru-RU" sz="7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заболева-ний</a:t>
                      </a:r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с впервые в жизни установлен-</a:t>
                      </a:r>
                      <a:r>
                        <a:rPr lang="ru-RU" sz="7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ным</a:t>
                      </a:r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диагнозом </a:t>
                      </a:r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(из гр. 7) юноши</a:t>
                      </a:r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26748"/>
                  </a:ext>
                </a:extLst>
              </a:tr>
              <a:tr h="576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взято под </a:t>
                      </a:r>
                      <a:r>
                        <a:rPr lang="ru-RU" sz="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диспансерное </a:t>
                      </a:r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наблюдение</a:t>
                      </a:r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 впервые в жизни </a:t>
                      </a:r>
                      <a:r>
                        <a:rPr lang="ru-RU" sz="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установленным </a:t>
                      </a:r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диагнозом</a:t>
                      </a:r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взято под </a:t>
                      </a:r>
                      <a:r>
                        <a:rPr lang="ru-RU" sz="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диспансерное </a:t>
                      </a:r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наблюдение</a:t>
                      </a:r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выявлено при </a:t>
                      </a:r>
                      <a:r>
                        <a:rPr lang="ru-RU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проф</a:t>
                      </a:r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-осмотре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выявлено при диспансеризации </a:t>
                      </a:r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95846"/>
                  </a:ext>
                </a:extLst>
              </a:tr>
              <a:tr h="1364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854243"/>
                  </a:ext>
                </a:extLst>
              </a:tr>
              <a:tr h="141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Зарегистрировано заболеваний - 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726" marR="4636" marT="4636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А00-Т98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6" marR="4636" marT="4636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6" marR="4636" marT="4636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54685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297227" y="1620998"/>
            <a:ext cx="1608967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669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05721" y="3204019"/>
            <a:ext cx="1608967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669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72521" y="3944259"/>
            <a:ext cx="7780713" cy="248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Строка 1.0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всем графам должна быть равна сумме строк с 1.0 по 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20.0</a:t>
            </a:r>
          </a:p>
          <a:p>
            <a:pPr marL="285750" indent="-285750" algn="just">
              <a:lnSpc>
                <a:spcPct val="115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острого характера всегда являются впервые выявленными (</a:t>
            </a: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графа 4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должна быть равна </a:t>
            </a:r>
            <a:r>
              <a:rPr lang="ru-RU" sz="16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графе 6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), под диспансерное наблюдение берутся на короткий промежуток времени в соответствии со стандартами оказания медицинской помощи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Значения в таблице 3000 (все население с 18 лет) по всем стокам и графам должны быть больше или равными значениям в таблице 4000 (население с 55лет).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67516" y="1275484"/>
            <a:ext cx="1608967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669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83917"/>
              </p:ext>
            </p:extLst>
          </p:nvPr>
        </p:nvGraphicFramePr>
        <p:xfrm>
          <a:off x="2" y="1729047"/>
          <a:ext cx="9143996" cy="1961804"/>
        </p:xfrm>
        <a:graphic>
          <a:graphicData uri="http://schemas.openxmlformats.org/drawingml/2006/table">
            <a:tbl>
              <a:tblPr firstRow="1" firstCol="1" bandCol="1">
                <a:tableStyleId>{F5AB1C69-6EDB-4FF4-983F-18BD219EF322}</a:tableStyleId>
              </a:tblPr>
              <a:tblGrid>
                <a:gridCol w="2639927">
                  <a:extLst>
                    <a:ext uri="{9D8B030D-6E8A-4147-A177-3AD203B41FA5}">
                      <a16:colId xmlns:a16="http://schemas.microsoft.com/office/drawing/2014/main" val="2420628827"/>
                    </a:ext>
                  </a:extLst>
                </a:gridCol>
                <a:gridCol w="161460">
                  <a:extLst>
                    <a:ext uri="{9D8B030D-6E8A-4147-A177-3AD203B41FA5}">
                      <a16:colId xmlns:a16="http://schemas.microsoft.com/office/drawing/2014/main" val="1967686685"/>
                    </a:ext>
                  </a:extLst>
                </a:gridCol>
                <a:gridCol w="677775">
                  <a:extLst>
                    <a:ext uri="{9D8B030D-6E8A-4147-A177-3AD203B41FA5}">
                      <a16:colId xmlns:a16="http://schemas.microsoft.com/office/drawing/2014/main" val="3184843404"/>
                    </a:ext>
                  </a:extLst>
                </a:gridCol>
                <a:gridCol w="629426">
                  <a:extLst>
                    <a:ext uri="{9D8B030D-6E8A-4147-A177-3AD203B41FA5}">
                      <a16:colId xmlns:a16="http://schemas.microsoft.com/office/drawing/2014/main" val="1920880872"/>
                    </a:ext>
                  </a:extLst>
                </a:gridCol>
                <a:gridCol w="629426">
                  <a:extLst>
                    <a:ext uri="{9D8B030D-6E8A-4147-A177-3AD203B41FA5}">
                      <a16:colId xmlns:a16="http://schemas.microsoft.com/office/drawing/2014/main" val="2506469241"/>
                    </a:ext>
                  </a:extLst>
                </a:gridCol>
                <a:gridCol w="629426">
                  <a:extLst>
                    <a:ext uri="{9D8B030D-6E8A-4147-A177-3AD203B41FA5}">
                      <a16:colId xmlns:a16="http://schemas.microsoft.com/office/drawing/2014/main" val="3869160898"/>
                    </a:ext>
                  </a:extLst>
                </a:gridCol>
                <a:gridCol w="629426">
                  <a:extLst>
                    <a:ext uri="{9D8B030D-6E8A-4147-A177-3AD203B41FA5}">
                      <a16:colId xmlns:a16="http://schemas.microsoft.com/office/drawing/2014/main" val="2636825395"/>
                    </a:ext>
                  </a:extLst>
                </a:gridCol>
                <a:gridCol w="629426">
                  <a:extLst>
                    <a:ext uri="{9D8B030D-6E8A-4147-A177-3AD203B41FA5}">
                      <a16:colId xmlns:a16="http://schemas.microsoft.com/office/drawing/2014/main" val="2899423425"/>
                    </a:ext>
                  </a:extLst>
                </a:gridCol>
                <a:gridCol w="629426">
                  <a:extLst>
                    <a:ext uri="{9D8B030D-6E8A-4147-A177-3AD203B41FA5}">
                      <a16:colId xmlns:a16="http://schemas.microsoft.com/office/drawing/2014/main" val="791945496"/>
                    </a:ext>
                  </a:extLst>
                </a:gridCol>
                <a:gridCol w="629426">
                  <a:extLst>
                    <a:ext uri="{9D8B030D-6E8A-4147-A177-3AD203B41FA5}">
                      <a16:colId xmlns:a16="http://schemas.microsoft.com/office/drawing/2014/main" val="1246608099"/>
                    </a:ext>
                  </a:extLst>
                </a:gridCol>
                <a:gridCol w="629426">
                  <a:extLst>
                    <a:ext uri="{9D8B030D-6E8A-4147-A177-3AD203B41FA5}">
                      <a16:colId xmlns:a16="http://schemas.microsoft.com/office/drawing/2014/main" val="528161610"/>
                    </a:ext>
                  </a:extLst>
                </a:gridCol>
                <a:gridCol w="629426">
                  <a:extLst>
                    <a:ext uri="{9D8B030D-6E8A-4147-A177-3AD203B41FA5}">
                      <a16:colId xmlns:a16="http://schemas.microsoft.com/office/drawing/2014/main" val="1015864825"/>
                    </a:ext>
                  </a:extLst>
                </a:gridCol>
              </a:tblGrid>
              <a:tr h="3235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классов и отдельных болезней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строки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vert="vert27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Шифр по МКБ 10 пересмотра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Зарегистрировано заболеваний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Снято с диспансер-ного наблюдения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Состоит под диспансерным наблюдением на конец отчетного года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Состояло под диспансерным наблюдением на начало отчетного года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51715"/>
                  </a:ext>
                </a:extLst>
              </a:tr>
              <a:tr h="323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(из гр. 4)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заболеваний 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 впервые в жизни установленным диагнозом (из гр. 6)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40911"/>
                  </a:ext>
                </a:extLst>
              </a:tr>
              <a:tr h="887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взято под диспансерное наблюдение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 впервые в жизни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установленным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диагнозом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взято под диспансерное наблюдение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выявлено при профосмотре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выявлено при </a:t>
                      </a:r>
                      <a:r>
                        <a:rPr lang="ru-RU" sz="7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диспансеризации определенных </a:t>
                      </a:r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групп взрос-лого населения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000861"/>
                  </a:ext>
                </a:extLst>
              </a:tr>
              <a:tr h="1855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270" marR="5270" marT="5270" marB="0" anchor="b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88572"/>
                  </a:ext>
                </a:extLst>
              </a:tr>
              <a:tr h="241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Зарегистрировано заболеваний -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426" marR="5270" marT="527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А00-Т98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0" marR="5270" marT="527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0" marR="5270" marT="527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0" marR="5270" marT="527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0" marR="5270" marT="527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0" marR="5270" marT="527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0" marR="5270" marT="527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0" marR="5270" marT="527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0" marR="5270" marT="527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0" marR="5270" marT="527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0" marR="5270" marT="527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0024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941246"/>
            <a:ext cx="9144000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76" y="1792802"/>
            <a:ext cx="225331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Количество </a:t>
            </a:r>
            <a:r>
              <a:rPr lang="ru-RU" sz="1400" dirty="0"/>
              <a:t>обращений с профилактической целью на глухоту и потерю слуха в таблице </a:t>
            </a:r>
            <a:r>
              <a:rPr lang="ru-RU" sz="1400" dirty="0" smtClean="0"/>
              <a:t>1600, в </a:t>
            </a:r>
            <a:r>
              <a:rPr lang="ru-RU" sz="1400" b="1" dirty="0" smtClean="0">
                <a:solidFill>
                  <a:srgbClr val="C00000"/>
                </a:solidFill>
              </a:rPr>
              <a:t>строке 1.7.1.1 </a:t>
            </a:r>
            <a:r>
              <a:rPr lang="ru-RU" sz="1400" dirty="0"/>
              <a:t>должно быть больше или равным к</a:t>
            </a:r>
            <a:r>
              <a:rPr lang="ru-RU" sz="1400" dirty="0" smtClean="0"/>
              <a:t>оличеству </a:t>
            </a:r>
            <a:r>
              <a:rPr lang="ru-RU" sz="1400" dirty="0"/>
              <a:t>обследованных на выявление этого заболевания в </a:t>
            </a:r>
            <a:r>
              <a:rPr lang="ru-RU" sz="1400" b="1" dirty="0">
                <a:solidFill>
                  <a:srgbClr val="C00000"/>
                </a:solidFill>
              </a:rPr>
              <a:t>таблице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C00000"/>
                </a:solidFill>
              </a:rPr>
              <a:t>1650</a:t>
            </a:r>
            <a:r>
              <a:rPr lang="ru-RU" sz="1400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883571"/>
              </p:ext>
            </p:extLst>
          </p:nvPr>
        </p:nvGraphicFramePr>
        <p:xfrm>
          <a:off x="2277687" y="1496290"/>
          <a:ext cx="6769099" cy="39684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75599">
                  <a:extLst>
                    <a:ext uri="{9D8B030D-6E8A-4147-A177-3AD203B41FA5}">
                      <a16:colId xmlns:a16="http://schemas.microsoft.com/office/drawing/2014/main" val="3741368585"/>
                    </a:ext>
                  </a:extLst>
                </a:gridCol>
                <a:gridCol w="583379">
                  <a:extLst>
                    <a:ext uri="{9D8B030D-6E8A-4147-A177-3AD203B41FA5}">
                      <a16:colId xmlns:a16="http://schemas.microsoft.com/office/drawing/2014/main" val="793310015"/>
                    </a:ext>
                  </a:extLst>
                </a:gridCol>
                <a:gridCol w="583379">
                  <a:extLst>
                    <a:ext uri="{9D8B030D-6E8A-4147-A177-3AD203B41FA5}">
                      <a16:colId xmlns:a16="http://schemas.microsoft.com/office/drawing/2014/main" val="3279482119"/>
                    </a:ext>
                  </a:extLst>
                </a:gridCol>
                <a:gridCol w="713371">
                  <a:extLst>
                    <a:ext uri="{9D8B030D-6E8A-4147-A177-3AD203B41FA5}">
                      <a16:colId xmlns:a16="http://schemas.microsoft.com/office/drawing/2014/main" val="3167413182"/>
                    </a:ext>
                  </a:extLst>
                </a:gridCol>
                <a:gridCol w="713371">
                  <a:extLst>
                    <a:ext uri="{9D8B030D-6E8A-4147-A177-3AD203B41FA5}">
                      <a16:colId xmlns:a16="http://schemas.microsoft.com/office/drawing/2014/main" val="837470747"/>
                    </a:ext>
                  </a:extLst>
                </a:gridCol>
              </a:tblGrid>
              <a:tr h="144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строки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МКБ-10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Обращения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778047"/>
                  </a:ext>
                </a:extLst>
              </a:tr>
              <a:tr h="345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из них - повторные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2529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0083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Z00-Z99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14842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из них - обращения в медицинские организации для медицинского осмотра и обследования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1.1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Z00-Z13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538064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потенциальная опасность для здоровья, связанная с инфекционными болезнями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Z20-Z29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41989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обращения в медицинские организации в связи с необходимостью проведения специфических процедур и получения медицинской помощи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Z40-Z54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34081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из них - помощь, включающая использование реабилитационных процедур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1.4.1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Z50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418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паллиативная помощь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1.4.2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Z51.5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495924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потенциальная опасность для здоровья, связанная с социально-экономическими и психосоциальными обстоятельствами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Z55-Z65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950046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обращения в медицинские организации в связи с другими обстоятельствами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Z70-Z76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5062248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потенциальная опасность для здоровья, связанная с личным или семейным анамнезом и определенными обстоятельствами, влияющими на здоровье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Z80-Z99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25417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из них - заболевания в семейном анамнезе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1.7.1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Z80-Z84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2682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из них - глухота и потеря слуха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1.7.1.1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Z82.2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59719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15479"/>
              </p:ext>
            </p:extLst>
          </p:nvPr>
        </p:nvGraphicFramePr>
        <p:xfrm>
          <a:off x="2277687" y="5795567"/>
          <a:ext cx="4762500" cy="32385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4181302">
                  <a:extLst>
                    <a:ext uri="{9D8B030D-6E8A-4147-A177-3AD203B41FA5}">
                      <a16:colId xmlns:a16="http://schemas.microsoft.com/office/drawing/2014/main" val="4280681909"/>
                    </a:ext>
                  </a:extLst>
                </a:gridCol>
                <a:gridCol w="581198">
                  <a:extLst>
                    <a:ext uri="{9D8B030D-6E8A-4147-A177-3AD203B41FA5}">
                      <a16:colId xmlns:a16="http://schemas.microsoft.com/office/drawing/2014/main" val="389144765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Из стр. 1.7.1.1. таблицы 1600 - обследовано на выявление </a:t>
                      </a:r>
                      <a:r>
                        <a:rPr lang="ru-RU" sz="1000" u="none" strike="noStrike" dirty="0" err="1">
                          <a:effectLst/>
                        </a:rPr>
                        <a:t>кондуктивной</a:t>
                      </a:r>
                      <a:r>
                        <a:rPr lang="ru-RU" sz="1000" u="none" strike="noStrike" dirty="0">
                          <a:effectLst/>
                        </a:rPr>
                        <a:t> и </a:t>
                      </a:r>
                      <a:r>
                        <a:rPr lang="ru-RU" sz="1000" u="none" strike="noStrike" dirty="0" err="1">
                          <a:effectLst/>
                        </a:rPr>
                        <a:t>нейросенсорной</a:t>
                      </a:r>
                      <a:r>
                        <a:rPr lang="ru-RU" sz="1000" u="none" strike="noStrike" dirty="0">
                          <a:effectLst/>
                        </a:rPr>
                        <a:t> потери слуха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5725" marR="9525" marT="9525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791439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-12751" y="5464752"/>
            <a:ext cx="9144000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1650</a:t>
            </a:r>
            <a:endParaRPr lang="ru-RU" sz="1600" b="1" dirty="0"/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" t="3203" r="1652" b="-1"/>
          <a:stretch/>
        </p:blipFill>
        <p:spPr>
          <a:xfrm>
            <a:off x="8345978" y="6259546"/>
            <a:ext cx="422996" cy="421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830" t="3849" r="2458" b="2159"/>
          <a:stretch/>
        </p:blipFill>
        <p:spPr>
          <a:xfrm>
            <a:off x="7864329" y="6259546"/>
            <a:ext cx="427022" cy="421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Управляющая кнопка: настраиваемая 18">
            <a:hlinkClick r:id="" action="ppaction://hlinkshowjump?jump=firstslide" highlightClick="1"/>
          </p:cNvPr>
          <p:cNvSpPr/>
          <p:nvPr/>
        </p:nvSpPr>
        <p:spPr>
          <a:xfrm>
            <a:off x="7864329" y="6259546"/>
            <a:ext cx="427022" cy="42868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hlinkshowjump?jump=lastslide" highlightClick="1"/>
          </p:cNvPr>
          <p:cNvSpPr/>
          <p:nvPr/>
        </p:nvSpPr>
        <p:spPr>
          <a:xfrm>
            <a:off x="8345978" y="6259546"/>
            <a:ext cx="422996" cy="42868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24841" y="1561413"/>
            <a:ext cx="799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23965" y="1322624"/>
            <a:ext cx="608491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№14 </a:t>
            </a:r>
            <a:r>
              <a:rPr lang="ru-RU" b="1" dirty="0"/>
              <a:t>«Сведения о деятельности подразделений медицинской организации, оказывающих медицинскую помощь в стационарных условиях».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2437" y="2930164"/>
            <a:ext cx="65336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dirty="0" smtClean="0"/>
              <a:t>При </a:t>
            </a:r>
            <a:r>
              <a:rPr lang="ru-RU" dirty="0"/>
              <a:t>анализе форм № 14 ФСН, предоставленными медицинскими организациями округа за 9 месяцев 2017 года в программном комплексе «Медстат», были выявлены следующие ошибки и замечания. Просим обратить внимание на замечания и учесть их при формировании отчета за 11 месяцев 2017 года. </a:t>
            </a:r>
            <a:endParaRPr lang="ru-RU" dirty="0" smtClean="0"/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56377" y="-208523"/>
            <a:ext cx="9245600" cy="991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65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24841" y="1561413"/>
            <a:ext cx="799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16791" y="1045888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ru-RU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844080"/>
              </p:ext>
            </p:extLst>
          </p:nvPr>
        </p:nvGraphicFramePr>
        <p:xfrm>
          <a:off x="1284554" y="2757232"/>
          <a:ext cx="6549390" cy="2120646"/>
        </p:xfrm>
        <a:graphic>
          <a:graphicData uri="http://schemas.openxmlformats.org/drawingml/2006/table">
            <a:tbl>
              <a:tblPr firstRow="1" firstCol="1" lastRow="1" bandRow="1">
                <a:tableStyleId>{F5AB1C69-6EDB-4FF4-983F-18BD219EF322}</a:tableStyleId>
              </a:tblPr>
              <a:tblGrid>
                <a:gridCol w="4029075">
                  <a:extLst>
                    <a:ext uri="{9D8B030D-6E8A-4147-A177-3AD203B41FA5}">
                      <a16:colId xmlns:a16="http://schemas.microsoft.com/office/drawing/2014/main" val="4120170500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3684301693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4930703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Медицинская организация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Умерло </a:t>
                      </a:r>
                      <a:r>
                        <a:rPr lang="ru-RU" sz="1100" dirty="0" smtClean="0">
                          <a:effectLst/>
                        </a:rPr>
                        <a:t>взрослых </a:t>
                      </a:r>
                      <a:r>
                        <a:rPr lang="ru-RU" sz="1100" dirty="0">
                          <a:effectLst/>
                        </a:rPr>
                        <a:t>от сепсиса за 9 месяцев 2017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Умерло детей от сепсиса за 9 месяцев 2017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7666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Когалымская городская больница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48958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Нефтеюганская окружная клиническая больница имени В. И. </a:t>
                      </a:r>
                      <a:r>
                        <a:rPr lang="ru-RU" sz="1100" dirty="0" err="1">
                          <a:effectLst/>
                        </a:rPr>
                        <a:t>Яцкив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10794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Нижневартовская окружная больница № 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3316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АУ ХМАО - Югры Советская  районная больница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98190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Сургутская городская клиническая больница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33204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B99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966945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4554" y="1663922"/>
            <a:ext cx="6549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Причинами </a:t>
            </a:r>
            <a:r>
              <a:rPr lang="ru-RU" dirty="0"/>
              <a:t>смерти не могут быть: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строка </a:t>
            </a:r>
            <a:r>
              <a:rPr lang="ru-RU" dirty="0"/>
              <a:t>2.4 «Сепсис», графы 8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28</a:t>
            </a:r>
            <a:r>
              <a:rPr lang="ru-RU" dirty="0"/>
              <a:t>, кроме </a:t>
            </a:r>
            <a:r>
              <a:rPr lang="ru-RU" dirty="0" smtClean="0"/>
              <a:t>криптогенного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4555" y="4982072"/>
            <a:ext cx="6549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Умершие от сепсиса в стационарах округа за 9 месяцев 2017 года</a:t>
            </a:r>
          </a:p>
        </p:txBody>
      </p:sp>
      <p:sp>
        <p:nvSpPr>
          <p:cNvPr id="15" name="Управляющая кнопка: настраиваемая 14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16791" y="1045888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ru-RU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19664"/>
              </p:ext>
            </p:extLst>
          </p:nvPr>
        </p:nvGraphicFramePr>
        <p:xfrm>
          <a:off x="382103" y="2649606"/>
          <a:ext cx="8354289" cy="2947623"/>
        </p:xfrm>
        <a:graphic>
          <a:graphicData uri="http://schemas.openxmlformats.org/drawingml/2006/table">
            <a:tbl>
              <a:tblPr firstRow="1" firstCol="1" lastRow="1" bandRow="1">
                <a:tableStyleId>{F5AB1C69-6EDB-4FF4-983F-18BD219EF322}</a:tableStyleId>
              </a:tblPr>
              <a:tblGrid>
                <a:gridCol w="5139419">
                  <a:extLst>
                    <a:ext uri="{9D8B030D-6E8A-4147-A177-3AD203B41FA5}">
                      <a16:colId xmlns:a16="http://schemas.microsoft.com/office/drawing/2014/main" val="4120170500"/>
                    </a:ext>
                  </a:extLst>
                </a:gridCol>
                <a:gridCol w="1607840">
                  <a:extLst>
                    <a:ext uri="{9D8B030D-6E8A-4147-A177-3AD203B41FA5}">
                      <a16:colId xmlns:a16="http://schemas.microsoft.com/office/drawing/2014/main" val="3684301693"/>
                    </a:ext>
                  </a:extLst>
                </a:gridCol>
                <a:gridCol w="1607030">
                  <a:extLst>
                    <a:ext uri="{9D8B030D-6E8A-4147-A177-3AD203B41FA5}">
                      <a16:colId xmlns:a16="http://schemas.microsoft.com/office/drawing/2014/main" val="149307035"/>
                    </a:ext>
                  </a:extLst>
                </a:gridCol>
              </a:tblGrid>
              <a:tr h="1161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Медицинская организация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Умерло </a:t>
                      </a:r>
                      <a:r>
                        <a:rPr lang="ru-RU" sz="1100" dirty="0" smtClean="0">
                          <a:effectLst/>
                        </a:rPr>
                        <a:t>взрослых </a:t>
                      </a:r>
                      <a:r>
                        <a:rPr lang="ru-RU" sz="1100" dirty="0">
                          <a:effectLst/>
                        </a:rPr>
                        <a:t>от психических расстройств и расстройств поведения за 9 месяцев 2017 года 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Умерло детей от сепсиса за 9 месяцев 2017 года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766623"/>
                  </a:ext>
                </a:extLst>
              </a:tr>
              <a:tr h="193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Когалымская городская больница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4545451"/>
                  </a:ext>
                </a:extLst>
              </a:tr>
              <a:tr h="22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(без СПК) Окружная клиническая больница г. Ханты-Мансийск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3926921"/>
                  </a:ext>
                </a:extLst>
              </a:tr>
              <a:tr h="193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</a:t>
                      </a:r>
                      <a:r>
                        <a:rPr lang="ru-RU" sz="1100" dirty="0" err="1">
                          <a:effectLst/>
                        </a:rPr>
                        <a:t>Урайская</a:t>
                      </a:r>
                      <a:r>
                        <a:rPr lang="ru-RU" sz="1100" dirty="0">
                          <a:effectLst/>
                        </a:rPr>
                        <a:t> городская клиническая больница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7709073"/>
                  </a:ext>
                </a:extLst>
              </a:tr>
              <a:tr h="193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Нижневартовская окружная клиническая больница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4895868"/>
                  </a:ext>
                </a:extLst>
              </a:tr>
              <a:tr h="198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Нижневартовская окружная больница № 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1079499"/>
                  </a:ext>
                </a:extLst>
              </a:tr>
              <a:tr h="19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</a:t>
                      </a:r>
                      <a:r>
                        <a:rPr lang="ru-RU" sz="1100" dirty="0" err="1">
                          <a:effectLst/>
                        </a:rPr>
                        <a:t>Мегионская</a:t>
                      </a:r>
                      <a:r>
                        <a:rPr lang="ru-RU" sz="1100" dirty="0">
                          <a:effectLst/>
                        </a:rPr>
                        <a:t> городская больница №1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331631"/>
                  </a:ext>
                </a:extLst>
              </a:tr>
              <a:tr h="19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</a:t>
                      </a:r>
                      <a:r>
                        <a:rPr lang="ru-RU" sz="1100" dirty="0" err="1">
                          <a:effectLst/>
                        </a:rPr>
                        <a:t>Радужнинская</a:t>
                      </a:r>
                      <a:r>
                        <a:rPr lang="ru-RU" sz="1100" dirty="0">
                          <a:effectLst/>
                        </a:rPr>
                        <a:t> городская больница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9819072"/>
                  </a:ext>
                </a:extLst>
              </a:tr>
              <a:tr h="193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</a:t>
                      </a:r>
                      <a:r>
                        <a:rPr lang="ru-RU" sz="1100" dirty="0" err="1">
                          <a:effectLst/>
                        </a:rPr>
                        <a:t>Кондинская</a:t>
                      </a:r>
                      <a:r>
                        <a:rPr lang="ru-RU" sz="1100" dirty="0">
                          <a:effectLst/>
                        </a:rPr>
                        <a:t> районная больница </a:t>
                      </a:r>
                      <a:r>
                        <a:rPr lang="ru-RU" sz="1100" dirty="0" err="1">
                          <a:effectLst/>
                        </a:rPr>
                        <a:t>пгт.Междуреченский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3320495"/>
                  </a:ext>
                </a:extLst>
              </a:tr>
              <a:tr h="19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B99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966945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72837" y="1720661"/>
            <a:ext cx="7863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Причинами </a:t>
            </a:r>
            <a:r>
              <a:rPr lang="ru-RU" dirty="0"/>
              <a:t>смерти не могут быть: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строка </a:t>
            </a:r>
            <a:r>
              <a:rPr lang="ru-RU" dirty="0"/>
              <a:t>6.0, </a:t>
            </a:r>
            <a:r>
              <a:rPr lang="ru-RU" dirty="0" smtClean="0"/>
              <a:t>графа</a:t>
            </a:r>
            <a:r>
              <a:rPr lang="en-US" dirty="0" smtClean="0"/>
              <a:t> </a:t>
            </a:r>
            <a:r>
              <a:rPr lang="ru-RU" dirty="0" smtClean="0"/>
              <a:t>8 </a:t>
            </a:r>
            <a:r>
              <a:rPr lang="ru-RU" dirty="0"/>
              <a:t>«Психические расстройства и расстройства поведения</a:t>
            </a:r>
            <a:r>
              <a:rPr lang="ru-RU" dirty="0" smtClean="0"/>
              <a:t>»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4554" y="5659583"/>
            <a:ext cx="6549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Умершие </a:t>
            </a:r>
            <a:r>
              <a:rPr lang="ru-RU" sz="1400" b="1" dirty="0"/>
              <a:t>от психических расстройств и расстройств поведения в стационарах округа за 9 месяцев 2017 </a:t>
            </a:r>
            <a:r>
              <a:rPr lang="ru-RU" sz="1400" b="1" dirty="0" smtClean="0"/>
              <a:t>года</a:t>
            </a:r>
            <a:endParaRPr lang="ru-RU" sz="1400" b="1" dirty="0"/>
          </a:p>
        </p:txBody>
      </p:sp>
      <p:sp>
        <p:nvSpPr>
          <p:cNvPr id="14" name="Управляющая кнопка: настраиваемая 13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24841" y="1561413"/>
            <a:ext cx="799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16791" y="1045888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ru-RU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2088" y="1561412"/>
            <a:ext cx="22236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C</a:t>
            </a:r>
            <a:r>
              <a:rPr lang="ru-RU" sz="1400" dirty="0" smtClean="0"/>
              <a:t>трока </a:t>
            </a:r>
            <a:r>
              <a:rPr lang="ru-RU" sz="1400" dirty="0"/>
              <a:t>21.0 «</a:t>
            </a:r>
            <a:r>
              <a:rPr lang="ru-RU" sz="1400" b="1" dirty="0"/>
              <a:t>Факторы, влияющие на состояние здоровья</a:t>
            </a:r>
            <a:r>
              <a:rPr lang="ru-RU" sz="1400" dirty="0"/>
              <a:t>» - Z 00-Z 99 не должна заполняться по графам 5, 6 </a:t>
            </a:r>
            <a:r>
              <a:rPr lang="ru-RU" sz="1400" dirty="0" smtClean="0"/>
              <a:t>– 2 </a:t>
            </a:r>
            <a:r>
              <a:rPr lang="ru-RU" sz="1400" dirty="0"/>
              <a:t>из них доставленных по экстренным показаниям»; «из них пациентов, доставленных скорой медицинской помощью</a:t>
            </a:r>
            <a:r>
              <a:rPr lang="ru-RU" sz="1400" dirty="0" smtClean="0"/>
              <a:t>».</a:t>
            </a:r>
            <a:endParaRPr lang="en-US" sz="1400" dirty="0" smtClean="0"/>
          </a:p>
          <a:p>
            <a:pPr algn="just">
              <a:buClr>
                <a:srgbClr val="C00000"/>
              </a:buClr>
            </a:pP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45699" y="5849377"/>
            <a:ext cx="67234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Количество пролеченных пациентов с диагнозом «Факторы, влияющие на состояние здоровья» в стационарах округа, доставленных по экстренным показаниям за 9 месяцев 2017 года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23176"/>
              </p:ext>
            </p:extLst>
          </p:nvPr>
        </p:nvGraphicFramePr>
        <p:xfrm>
          <a:off x="2512713" y="1438044"/>
          <a:ext cx="6556473" cy="4250609"/>
        </p:xfrm>
        <a:graphic>
          <a:graphicData uri="http://schemas.openxmlformats.org/drawingml/2006/table">
            <a:tbl>
              <a:tblPr firstRow="1" firstCol="1" lastRow="1" bandRow="1">
                <a:tableStyleId>{F5AB1C69-6EDB-4FF4-983F-18BD219EF322}</a:tableStyleId>
              </a:tblPr>
              <a:tblGrid>
                <a:gridCol w="2753746">
                  <a:extLst>
                    <a:ext uri="{9D8B030D-6E8A-4147-A177-3AD203B41FA5}">
                      <a16:colId xmlns:a16="http://schemas.microsoft.com/office/drawing/2014/main" val="167803127"/>
                    </a:ext>
                  </a:extLst>
                </a:gridCol>
                <a:gridCol w="469878">
                  <a:extLst>
                    <a:ext uri="{9D8B030D-6E8A-4147-A177-3AD203B41FA5}">
                      <a16:colId xmlns:a16="http://schemas.microsoft.com/office/drawing/2014/main" val="2257883403"/>
                    </a:ext>
                  </a:extLst>
                </a:gridCol>
                <a:gridCol w="688424">
                  <a:extLst>
                    <a:ext uri="{9D8B030D-6E8A-4147-A177-3AD203B41FA5}">
                      <a16:colId xmlns:a16="http://schemas.microsoft.com/office/drawing/2014/main" val="442894517"/>
                    </a:ext>
                  </a:extLst>
                </a:gridCol>
                <a:gridCol w="775844">
                  <a:extLst>
                    <a:ext uri="{9D8B030D-6E8A-4147-A177-3AD203B41FA5}">
                      <a16:colId xmlns:a16="http://schemas.microsoft.com/office/drawing/2014/main" val="2303683675"/>
                    </a:ext>
                  </a:extLst>
                </a:gridCol>
                <a:gridCol w="437095">
                  <a:extLst>
                    <a:ext uri="{9D8B030D-6E8A-4147-A177-3AD203B41FA5}">
                      <a16:colId xmlns:a16="http://schemas.microsoft.com/office/drawing/2014/main" val="3624330729"/>
                    </a:ext>
                  </a:extLst>
                </a:gridCol>
                <a:gridCol w="753988">
                  <a:extLst>
                    <a:ext uri="{9D8B030D-6E8A-4147-A177-3AD203B41FA5}">
                      <a16:colId xmlns:a16="http://schemas.microsoft.com/office/drawing/2014/main" val="2934573835"/>
                    </a:ext>
                  </a:extLst>
                </a:gridCol>
                <a:gridCol w="677498">
                  <a:extLst>
                    <a:ext uri="{9D8B030D-6E8A-4147-A177-3AD203B41FA5}">
                      <a16:colId xmlns:a16="http://schemas.microsoft.com/office/drawing/2014/main" val="2180027116"/>
                    </a:ext>
                  </a:extLst>
                </a:gridCol>
              </a:tblGrid>
              <a:tr h="1779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Медицинская организация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Выписано взрослых с </a:t>
                      </a:r>
                      <a:r>
                        <a:rPr lang="en-US" sz="900" dirty="0">
                          <a:effectLst/>
                        </a:rPr>
                        <a:t>Z</a:t>
                      </a:r>
                      <a:r>
                        <a:rPr lang="ru-RU" sz="900" dirty="0">
                          <a:effectLst/>
                        </a:rPr>
                        <a:t> 00-</a:t>
                      </a:r>
                      <a:r>
                        <a:rPr lang="en-US" sz="900" dirty="0">
                          <a:effectLst/>
                        </a:rPr>
                        <a:t>Z</a:t>
                      </a:r>
                      <a:r>
                        <a:rPr lang="ru-RU" sz="900" dirty="0">
                          <a:effectLst/>
                        </a:rPr>
                        <a:t> 99 (строка 21.0, графа 4)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Доставлено по экстренным показаниям взрослых с </a:t>
                      </a:r>
                      <a:r>
                        <a:rPr lang="en-US" sz="900" dirty="0">
                          <a:effectLst/>
                        </a:rPr>
                        <a:t>Z</a:t>
                      </a:r>
                      <a:r>
                        <a:rPr lang="ru-RU" sz="900" dirty="0">
                          <a:effectLst/>
                        </a:rPr>
                        <a:t> 00-</a:t>
                      </a:r>
                      <a:r>
                        <a:rPr lang="en-US" sz="900" dirty="0">
                          <a:effectLst/>
                        </a:rPr>
                        <a:t>Z</a:t>
                      </a:r>
                      <a:r>
                        <a:rPr lang="ru-RU" sz="900" dirty="0">
                          <a:effectLst/>
                        </a:rPr>
                        <a:t> 99 (строка 21.0, графа 5)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Доставлено по скорой медицинской помощью взрослых с </a:t>
                      </a:r>
                      <a:r>
                        <a:rPr lang="en-US" sz="900" dirty="0">
                          <a:effectLst/>
                        </a:rPr>
                        <a:t>Z</a:t>
                      </a:r>
                      <a:r>
                        <a:rPr lang="ru-RU" sz="900" dirty="0">
                          <a:effectLst/>
                        </a:rPr>
                        <a:t> 00-</a:t>
                      </a:r>
                      <a:r>
                        <a:rPr lang="en-US" sz="900" dirty="0">
                          <a:effectLst/>
                        </a:rPr>
                        <a:t>Z</a:t>
                      </a:r>
                      <a:r>
                        <a:rPr lang="ru-RU" sz="900" dirty="0">
                          <a:effectLst/>
                        </a:rPr>
                        <a:t> 99 (строка 21.0, графа 6)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Выписано детей с </a:t>
                      </a:r>
                      <a:r>
                        <a:rPr lang="en-US" sz="900" dirty="0">
                          <a:effectLst/>
                        </a:rPr>
                        <a:t>Z</a:t>
                      </a:r>
                      <a:r>
                        <a:rPr lang="ru-RU" sz="900" dirty="0">
                          <a:effectLst/>
                        </a:rPr>
                        <a:t> 00-</a:t>
                      </a:r>
                      <a:r>
                        <a:rPr lang="en-US" sz="900" dirty="0">
                          <a:effectLst/>
                        </a:rPr>
                        <a:t>Z</a:t>
                      </a:r>
                      <a:r>
                        <a:rPr lang="ru-RU" sz="900" dirty="0">
                          <a:effectLst/>
                        </a:rPr>
                        <a:t> 99 (строка 21.0, графа 22)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Доставлено по экстренным показаниям детей с </a:t>
                      </a:r>
                      <a:r>
                        <a:rPr lang="en-US" sz="900" dirty="0">
                          <a:effectLst/>
                        </a:rPr>
                        <a:t>Z</a:t>
                      </a:r>
                      <a:r>
                        <a:rPr lang="ru-RU" sz="900" dirty="0">
                          <a:effectLst/>
                        </a:rPr>
                        <a:t> 00-</a:t>
                      </a:r>
                      <a:r>
                        <a:rPr lang="en-US" sz="900" dirty="0">
                          <a:effectLst/>
                        </a:rPr>
                        <a:t>Z</a:t>
                      </a:r>
                      <a:r>
                        <a:rPr lang="ru-RU" sz="900" dirty="0">
                          <a:effectLst/>
                        </a:rPr>
                        <a:t> 99 (строка 21.0, графа 23)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Доставлено по скорой медицинской помощью детей с </a:t>
                      </a:r>
                      <a:r>
                        <a:rPr lang="en-US" sz="900" dirty="0">
                          <a:effectLst/>
                        </a:rPr>
                        <a:t>Z</a:t>
                      </a:r>
                      <a:r>
                        <a:rPr lang="ru-RU" sz="900" dirty="0">
                          <a:effectLst/>
                        </a:rPr>
                        <a:t> 00-</a:t>
                      </a:r>
                      <a:r>
                        <a:rPr lang="en-US" sz="900" dirty="0">
                          <a:effectLst/>
                        </a:rPr>
                        <a:t>Z</a:t>
                      </a:r>
                      <a:r>
                        <a:rPr lang="ru-RU" sz="900" dirty="0">
                          <a:effectLst/>
                        </a:rPr>
                        <a:t> 99 (строка 21.0, графа 24)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356878"/>
                  </a:ext>
                </a:extLst>
              </a:tr>
              <a:tr h="179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Югорская городская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extLst>
                  <a:ext uri="{0D108BD9-81ED-4DB2-BD59-A6C34878D82A}">
                    <a16:rowId xmlns:a16="http://schemas.microsoft.com/office/drawing/2014/main" val="2670297820"/>
                  </a:ext>
                </a:extLst>
              </a:tr>
              <a:tr h="287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Сургутская городская клиническая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extLst>
                  <a:ext uri="{0D108BD9-81ED-4DB2-BD59-A6C34878D82A}">
                    <a16:rowId xmlns:a16="http://schemas.microsoft.com/office/drawing/2014/main" val="2924703301"/>
                  </a:ext>
                </a:extLst>
              </a:tr>
              <a:tr h="287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Нефтеюганская окружная клиническая больница имени В. И. </a:t>
                      </a:r>
                      <a:r>
                        <a:rPr lang="ru-RU" sz="900" dirty="0" err="1">
                          <a:effectLst/>
                        </a:rPr>
                        <a:t>Яцкив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extLst>
                  <a:ext uri="{0D108BD9-81ED-4DB2-BD59-A6C34878D82A}">
                    <a16:rowId xmlns:a16="http://schemas.microsoft.com/office/drawing/2014/main" val="3650559765"/>
                  </a:ext>
                </a:extLst>
              </a:tr>
              <a:tr h="287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Нижневартовская окружная клиническая детская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extLst>
                  <a:ext uri="{0D108BD9-81ED-4DB2-BD59-A6C34878D82A}">
                    <a16:rowId xmlns:a16="http://schemas.microsoft.com/office/drawing/2014/main" val="2621383664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</a:t>
                      </a:r>
                      <a:r>
                        <a:rPr lang="ru-RU" sz="900" dirty="0" err="1">
                          <a:effectLst/>
                        </a:rPr>
                        <a:t>Лангепасская</a:t>
                      </a:r>
                      <a:r>
                        <a:rPr lang="ru-RU" sz="900" dirty="0">
                          <a:effectLst/>
                        </a:rPr>
                        <a:t> городская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extLst>
                  <a:ext uri="{0D108BD9-81ED-4DB2-BD59-A6C34878D82A}">
                    <a16:rowId xmlns:a16="http://schemas.microsoft.com/office/drawing/2014/main" val="305741535"/>
                  </a:ext>
                </a:extLst>
              </a:tr>
              <a:tr h="2328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</a:t>
                      </a:r>
                      <a:r>
                        <a:rPr lang="ru-RU" sz="900" dirty="0" err="1">
                          <a:effectLst/>
                        </a:rPr>
                        <a:t>Лянторская</a:t>
                      </a:r>
                      <a:r>
                        <a:rPr lang="ru-RU" sz="900" dirty="0">
                          <a:effectLst/>
                        </a:rPr>
                        <a:t> городская больница Сургутский р-н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extLst>
                  <a:ext uri="{0D108BD9-81ED-4DB2-BD59-A6C34878D82A}">
                    <a16:rowId xmlns:a16="http://schemas.microsoft.com/office/drawing/2014/main" val="4253329471"/>
                  </a:ext>
                </a:extLst>
              </a:tr>
              <a:tr h="179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Березовская районная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extLst>
                  <a:ext uri="{0D108BD9-81ED-4DB2-BD59-A6C34878D82A}">
                    <a16:rowId xmlns:a16="http://schemas.microsoft.com/office/drawing/2014/main" val="444035511"/>
                  </a:ext>
                </a:extLst>
              </a:tr>
              <a:tr h="179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АУ ХМАО - Югры Советская  районная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177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extLst>
                  <a:ext uri="{0D108BD9-81ED-4DB2-BD59-A6C34878D82A}">
                    <a16:rowId xmlns:a16="http://schemas.microsoft.com/office/drawing/2014/main" val="2027555038"/>
                  </a:ext>
                </a:extLst>
              </a:tr>
              <a:tr h="287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БУ ХМАО - Югры  Пионерская районная больница Советский р-он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extLst>
                  <a:ext uri="{0D108BD9-81ED-4DB2-BD59-A6C34878D82A}">
                    <a16:rowId xmlns:a16="http://schemas.microsoft.com/office/drawing/2014/main" val="3250756121"/>
                  </a:ext>
                </a:extLst>
              </a:tr>
              <a:tr h="179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835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31" marR="39531" marT="0" marB="0" anchor="ctr"/>
                </a:tc>
                <a:extLst>
                  <a:ext uri="{0D108BD9-81ED-4DB2-BD59-A6C34878D82A}">
                    <a16:rowId xmlns:a16="http://schemas.microsoft.com/office/drawing/2014/main" val="204662252"/>
                  </a:ext>
                </a:extLst>
              </a:tr>
            </a:tbl>
          </a:graphicData>
        </a:graphic>
      </p:graphicFrame>
      <p:sp>
        <p:nvSpPr>
          <p:cNvPr id="14" name="Управляющая кнопка: настраиваемая 13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24841" y="1561413"/>
            <a:ext cx="799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16791" y="1045888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ru-RU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2088" y="1561413"/>
            <a:ext cx="25878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В </a:t>
            </a:r>
            <a:r>
              <a:rPr lang="ru-RU" sz="1400" dirty="0"/>
              <a:t>форму включаются только те заболевания, которые выставлены в качестве «</a:t>
            </a:r>
            <a:r>
              <a:rPr lang="ru-RU" sz="1400" b="1" dirty="0"/>
              <a:t>основного заболевания</a:t>
            </a:r>
            <a:r>
              <a:rPr lang="ru-RU" sz="1400" dirty="0"/>
              <a:t>». Если состояния, указанные в строках 10.6.5 - предсердно-желудочковая (атриовентрикулярная) блокада, 10.6.6 – желудочковая тахикардия, 10.6.7 – фибрилляция и трепетание предсердий являются осложнением основного заболевания, они в форму не включаются.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45700" y="5957144"/>
            <a:ext cx="6723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Количество </a:t>
            </a:r>
            <a:r>
              <a:rPr lang="ru-RU" sz="1400" b="1" dirty="0"/>
              <a:t>пролеченных пациентов с диагнозом «предсердно-желудочковая (атриовентрикулярная) блокада» в стационарах округа за 9 месяцев 2017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757635"/>
              </p:ext>
            </p:extLst>
          </p:nvPr>
        </p:nvGraphicFramePr>
        <p:xfrm>
          <a:off x="2824277" y="1489257"/>
          <a:ext cx="6244909" cy="4207850"/>
        </p:xfrm>
        <a:graphic>
          <a:graphicData uri="http://schemas.openxmlformats.org/drawingml/2006/table">
            <a:tbl>
              <a:tblPr firstRow="1" firstCol="1" lastRow="1" bandRow="1">
                <a:tableStyleId>{F5AB1C69-6EDB-4FF4-983F-18BD219EF322}</a:tableStyleId>
              </a:tblPr>
              <a:tblGrid>
                <a:gridCol w="2402570">
                  <a:extLst>
                    <a:ext uri="{9D8B030D-6E8A-4147-A177-3AD203B41FA5}">
                      <a16:colId xmlns:a16="http://schemas.microsoft.com/office/drawing/2014/main" val="282010"/>
                    </a:ext>
                  </a:extLst>
                </a:gridCol>
                <a:gridCol w="889724">
                  <a:extLst>
                    <a:ext uri="{9D8B030D-6E8A-4147-A177-3AD203B41FA5}">
                      <a16:colId xmlns:a16="http://schemas.microsoft.com/office/drawing/2014/main" val="1502960750"/>
                    </a:ext>
                  </a:extLst>
                </a:gridCol>
                <a:gridCol w="984205">
                  <a:extLst>
                    <a:ext uri="{9D8B030D-6E8A-4147-A177-3AD203B41FA5}">
                      <a16:colId xmlns:a16="http://schemas.microsoft.com/office/drawing/2014/main" val="3350222923"/>
                    </a:ext>
                  </a:extLst>
                </a:gridCol>
                <a:gridCol w="984205">
                  <a:extLst>
                    <a:ext uri="{9D8B030D-6E8A-4147-A177-3AD203B41FA5}">
                      <a16:colId xmlns:a16="http://schemas.microsoft.com/office/drawing/2014/main" val="2910548633"/>
                    </a:ext>
                  </a:extLst>
                </a:gridCol>
                <a:gridCol w="984205">
                  <a:extLst>
                    <a:ext uri="{9D8B030D-6E8A-4147-A177-3AD203B41FA5}">
                      <a16:colId xmlns:a16="http://schemas.microsoft.com/office/drawing/2014/main" val="3509493043"/>
                    </a:ext>
                  </a:extLst>
                </a:gridCol>
              </a:tblGrid>
              <a:tr h="651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Медицинская организация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Выписано взрослых 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</a:t>
                      </a:r>
                      <a:r>
                        <a:rPr lang="ru-RU" sz="900" dirty="0">
                          <a:effectLst/>
                        </a:rPr>
                        <a:t> 44.0 – </a:t>
                      </a:r>
                      <a:r>
                        <a:rPr lang="en-US" sz="900" dirty="0">
                          <a:effectLst/>
                        </a:rPr>
                        <a:t>I</a:t>
                      </a:r>
                      <a:r>
                        <a:rPr lang="ru-RU" sz="900" dirty="0">
                          <a:effectLst/>
                        </a:rPr>
                        <a:t> 44.3 (строка 10.6.5)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Умерло взрослых 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</a:t>
                      </a:r>
                      <a:r>
                        <a:rPr lang="ru-RU" sz="900" dirty="0">
                          <a:effectLst/>
                        </a:rPr>
                        <a:t> 44.0 – </a:t>
                      </a:r>
                      <a:r>
                        <a:rPr lang="en-US" sz="900" dirty="0">
                          <a:effectLst/>
                        </a:rPr>
                        <a:t>I</a:t>
                      </a:r>
                      <a:r>
                        <a:rPr lang="ru-RU" sz="900" dirty="0">
                          <a:effectLst/>
                        </a:rPr>
                        <a:t> 44.3 (строка 10.6.5)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Выписано взрослых 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</a:t>
                      </a:r>
                      <a:r>
                        <a:rPr lang="ru-RU" sz="900" dirty="0">
                          <a:effectLst/>
                        </a:rPr>
                        <a:t> 44.0 – </a:t>
                      </a:r>
                      <a:r>
                        <a:rPr lang="en-US" sz="900" dirty="0">
                          <a:effectLst/>
                        </a:rPr>
                        <a:t>I</a:t>
                      </a:r>
                      <a:r>
                        <a:rPr lang="ru-RU" sz="900" dirty="0">
                          <a:effectLst/>
                        </a:rPr>
                        <a:t> 44.3 (строка 10.6.5)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Умерло взрослых 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</a:t>
                      </a:r>
                      <a:r>
                        <a:rPr lang="ru-RU" sz="900" dirty="0">
                          <a:effectLst/>
                        </a:rPr>
                        <a:t> 44.0 – </a:t>
                      </a:r>
                      <a:r>
                        <a:rPr lang="en-US" sz="900" dirty="0">
                          <a:effectLst/>
                        </a:rPr>
                        <a:t>I</a:t>
                      </a:r>
                      <a:r>
                        <a:rPr lang="ru-RU" sz="900" dirty="0">
                          <a:effectLst/>
                        </a:rPr>
                        <a:t> 44.3 (строка 10.6.5)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404972"/>
                  </a:ext>
                </a:extLst>
              </a:tr>
              <a:tr h="21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БУ ХМАО - Югры (без СПК) Окружная клиническая больница г. Ханты-Мансийск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extLst>
                  <a:ext uri="{0D108BD9-81ED-4DB2-BD59-A6C34878D82A}">
                    <a16:rowId xmlns:a16="http://schemas.microsoft.com/office/drawing/2014/main" val="2168684664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Сургутская окружная клиническая больница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extLst>
                  <a:ext uri="{0D108BD9-81ED-4DB2-BD59-A6C34878D82A}">
                    <a16:rowId xmlns:a16="http://schemas.microsoft.com/office/drawing/2014/main" val="1451081066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Окружной кардиологический диспансер ЦД и ССХ  </a:t>
                      </a:r>
                      <a:r>
                        <a:rPr lang="ru-RU" sz="900" dirty="0" err="1">
                          <a:effectLst/>
                        </a:rPr>
                        <a:t>г.Сургут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extLst>
                  <a:ext uri="{0D108BD9-81ED-4DB2-BD59-A6C34878D82A}">
                    <a16:rowId xmlns:a16="http://schemas.microsoft.com/office/drawing/2014/main" val="1160933131"/>
                  </a:ext>
                </a:extLst>
              </a:tr>
              <a:tr h="270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Нефтеюганская окружная клиническая больница имени В. И. </a:t>
                      </a:r>
                      <a:r>
                        <a:rPr lang="ru-RU" sz="900" dirty="0" err="1">
                          <a:effectLst/>
                        </a:rPr>
                        <a:t>Яцкив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extLst>
                  <a:ext uri="{0D108BD9-81ED-4DB2-BD59-A6C34878D82A}">
                    <a16:rowId xmlns:a16="http://schemas.microsoft.com/office/drawing/2014/main" val="3577610572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Нижневартовская окружная больница № 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extLst>
                  <a:ext uri="{0D108BD9-81ED-4DB2-BD59-A6C34878D82A}">
                    <a16:rowId xmlns:a16="http://schemas.microsoft.com/office/drawing/2014/main" val="374372822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</a:t>
                      </a:r>
                      <a:r>
                        <a:rPr lang="ru-RU" sz="900" dirty="0" err="1">
                          <a:effectLst/>
                        </a:rPr>
                        <a:t>Мегионская</a:t>
                      </a:r>
                      <a:r>
                        <a:rPr lang="ru-RU" sz="900" dirty="0">
                          <a:effectLst/>
                        </a:rPr>
                        <a:t> городская больница №1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extLst>
                  <a:ext uri="{0D108BD9-81ED-4DB2-BD59-A6C34878D82A}">
                    <a16:rowId xmlns:a16="http://schemas.microsoft.com/office/drawing/2014/main" val="1497392830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АУ ХМАО - Югры Советская  районная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extLst>
                  <a:ext uri="{0D108BD9-81ED-4DB2-BD59-A6C34878D82A}">
                    <a16:rowId xmlns:a16="http://schemas.microsoft.com/office/drawing/2014/main" val="1435165979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Нижневартовская районная больница </a:t>
                      </a:r>
                      <a:r>
                        <a:rPr lang="ru-RU" sz="900" dirty="0" err="1">
                          <a:effectLst/>
                        </a:rPr>
                        <a:t>пгт.Излучинск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extLst>
                  <a:ext uri="{0D108BD9-81ED-4DB2-BD59-A6C34878D82A}">
                    <a16:rowId xmlns:a16="http://schemas.microsoft.com/office/drawing/2014/main" val="3150382820"/>
                  </a:ext>
                </a:extLst>
              </a:tr>
              <a:tr h="179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Участковая больница </a:t>
                      </a:r>
                      <a:r>
                        <a:rPr lang="ru-RU" sz="900" dirty="0" err="1">
                          <a:effectLst/>
                        </a:rPr>
                        <a:t>п.Горноправдинск</a:t>
                      </a:r>
                      <a:r>
                        <a:rPr lang="ru-RU" sz="900" dirty="0">
                          <a:effectLst/>
                        </a:rPr>
                        <a:t> Ханты-Мансийский р-он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extLst>
                  <a:ext uri="{0D108BD9-81ED-4DB2-BD59-A6C34878D82A}">
                    <a16:rowId xmlns:a16="http://schemas.microsoft.com/office/drawing/2014/main" val="2870448775"/>
                  </a:ext>
                </a:extLst>
              </a:tr>
              <a:tr h="26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Нижневартовская окружная клиническая детская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extLst>
                  <a:ext uri="{0D108BD9-81ED-4DB2-BD59-A6C34878D82A}">
                    <a16:rowId xmlns:a16="http://schemas.microsoft.com/office/drawing/2014/main" val="1680204722"/>
                  </a:ext>
                </a:extLst>
              </a:tr>
              <a:tr h="162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110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78" marR="57978" marT="0" marB="0" anchor="ctr"/>
                </a:tc>
                <a:extLst>
                  <a:ext uri="{0D108BD9-81ED-4DB2-BD59-A6C34878D82A}">
                    <a16:rowId xmlns:a16="http://schemas.microsoft.com/office/drawing/2014/main" val="1170821420"/>
                  </a:ext>
                </a:extLst>
              </a:tr>
            </a:tbl>
          </a:graphicData>
        </a:graphic>
      </p:graphicFrame>
      <p:sp>
        <p:nvSpPr>
          <p:cNvPr id="14" name="Управляющая кнопка: настраиваемая 13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24841" y="1561413"/>
            <a:ext cx="799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16791" y="1045888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ru-RU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45699" y="6069571"/>
            <a:ext cx="6723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Количество </a:t>
            </a:r>
            <a:r>
              <a:rPr lang="ru-RU" sz="1400" b="1" dirty="0"/>
              <a:t>пролеченных пациентов с диагнозом «желудочковая тахикардия» в стационарах округа за 9 месяцев 2017 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03815"/>
              </p:ext>
            </p:extLst>
          </p:nvPr>
        </p:nvGraphicFramePr>
        <p:xfrm>
          <a:off x="386259" y="1805099"/>
          <a:ext cx="8345979" cy="4136103"/>
        </p:xfrm>
        <a:graphic>
          <a:graphicData uri="http://schemas.openxmlformats.org/drawingml/2006/table">
            <a:tbl>
              <a:tblPr firstRow="1" firstCol="1" lastRow="1" bandRow="1">
                <a:tableStyleId>{F5AB1C69-6EDB-4FF4-983F-18BD219EF322}</a:tableStyleId>
              </a:tblPr>
              <a:tblGrid>
                <a:gridCol w="3084635">
                  <a:extLst>
                    <a:ext uri="{9D8B030D-6E8A-4147-A177-3AD203B41FA5}">
                      <a16:colId xmlns:a16="http://schemas.microsoft.com/office/drawing/2014/main" val="3854273142"/>
                    </a:ext>
                  </a:extLst>
                </a:gridCol>
                <a:gridCol w="1315336">
                  <a:extLst>
                    <a:ext uri="{9D8B030D-6E8A-4147-A177-3AD203B41FA5}">
                      <a16:colId xmlns:a16="http://schemas.microsoft.com/office/drawing/2014/main" val="355372207"/>
                    </a:ext>
                  </a:extLst>
                </a:gridCol>
                <a:gridCol w="1315336">
                  <a:extLst>
                    <a:ext uri="{9D8B030D-6E8A-4147-A177-3AD203B41FA5}">
                      <a16:colId xmlns:a16="http://schemas.microsoft.com/office/drawing/2014/main" val="3605166354"/>
                    </a:ext>
                  </a:extLst>
                </a:gridCol>
                <a:gridCol w="1315336">
                  <a:extLst>
                    <a:ext uri="{9D8B030D-6E8A-4147-A177-3AD203B41FA5}">
                      <a16:colId xmlns:a16="http://schemas.microsoft.com/office/drawing/2014/main" val="1924208409"/>
                    </a:ext>
                  </a:extLst>
                </a:gridCol>
                <a:gridCol w="1315336">
                  <a:extLst>
                    <a:ext uri="{9D8B030D-6E8A-4147-A177-3AD203B41FA5}">
                      <a16:colId xmlns:a16="http://schemas.microsoft.com/office/drawing/2014/main" val="3669537961"/>
                    </a:ext>
                  </a:extLst>
                </a:gridCol>
              </a:tblGrid>
              <a:tr h="630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Медицинская организация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Выписано взрослых с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ru-RU" sz="1000" dirty="0">
                          <a:effectLst/>
                        </a:rPr>
                        <a:t> 47.2 (строка 10.6.6)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Умерло взрослых с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ru-RU" sz="1000" dirty="0">
                          <a:effectLst/>
                        </a:rPr>
                        <a:t> 47.2 (строка 10.6.6)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Выписано взрослых с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ru-RU" sz="1000" dirty="0">
                          <a:effectLst/>
                        </a:rPr>
                        <a:t> 47.2 (строка 10.6.6) 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Умерло взрослых с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ru-RU" sz="1000" dirty="0">
                          <a:effectLst/>
                        </a:rPr>
                        <a:t> 47.2 (строка 10.6.6)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43517"/>
                  </a:ext>
                </a:extLst>
              </a:tr>
              <a:tr h="168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БУ ХМАО - Югры Когалымская городская больница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extLst>
                  <a:ext uri="{0D108BD9-81ED-4DB2-BD59-A6C34878D82A}">
                    <a16:rowId xmlns:a16="http://schemas.microsoft.com/office/drawing/2014/main" val="3392952606"/>
                  </a:ext>
                </a:extLst>
              </a:tr>
              <a:tr h="266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БУ ХМАО - Югры (без СПК) Окружная клиническая больница г. Ханты-Мансийск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extLst>
                  <a:ext uri="{0D108BD9-81ED-4DB2-BD59-A6C34878D82A}">
                    <a16:rowId xmlns:a16="http://schemas.microsoft.com/office/drawing/2014/main" val="1088385565"/>
                  </a:ext>
                </a:extLst>
              </a:tr>
              <a:tr h="209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БУ ХМАО - Югры Сургутская окружная клиническая больница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extLst>
                  <a:ext uri="{0D108BD9-81ED-4DB2-BD59-A6C34878D82A}">
                    <a16:rowId xmlns:a16="http://schemas.microsoft.com/office/drawing/2014/main" val="3573743798"/>
                  </a:ext>
                </a:extLst>
              </a:tr>
              <a:tr h="218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БУ ХМАО - Югры Окружной кардиологический диспансер ЦД и ССХ  </a:t>
                      </a:r>
                      <a:r>
                        <a:rPr lang="ru-RU" sz="1000" dirty="0" err="1">
                          <a:effectLst/>
                        </a:rPr>
                        <a:t>г.Сургут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extLst>
                  <a:ext uri="{0D108BD9-81ED-4DB2-BD59-A6C34878D82A}">
                    <a16:rowId xmlns:a16="http://schemas.microsoft.com/office/drawing/2014/main" val="3439830965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БУ ХМАО - Югры Нефтеюганская окружная клиническая больница имени В. И. </a:t>
                      </a:r>
                      <a:r>
                        <a:rPr lang="ru-RU" sz="1000" dirty="0" err="1">
                          <a:effectLst/>
                        </a:rPr>
                        <a:t>Яцкив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extLst>
                  <a:ext uri="{0D108BD9-81ED-4DB2-BD59-A6C34878D82A}">
                    <a16:rowId xmlns:a16="http://schemas.microsoft.com/office/drawing/2014/main" val="3829394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БУ ХМАО - Югры </a:t>
                      </a:r>
                      <a:r>
                        <a:rPr lang="ru-RU" sz="1000" dirty="0" err="1">
                          <a:effectLst/>
                        </a:rPr>
                        <a:t>Урайская</a:t>
                      </a:r>
                      <a:r>
                        <a:rPr lang="ru-RU" sz="1000" dirty="0">
                          <a:effectLst/>
                        </a:rPr>
                        <a:t> городская клиническая больница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extLst>
                  <a:ext uri="{0D108BD9-81ED-4DB2-BD59-A6C34878D82A}">
                    <a16:rowId xmlns:a16="http://schemas.microsoft.com/office/drawing/2014/main" val="898946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БУ ХМАО - Югры Нижневартовская окружная больница № 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extLst>
                  <a:ext uri="{0D108BD9-81ED-4DB2-BD59-A6C34878D82A}">
                    <a16:rowId xmlns:a16="http://schemas.microsoft.com/office/drawing/2014/main" val="2269454665"/>
                  </a:ext>
                </a:extLst>
              </a:tr>
              <a:tr h="140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БУ ХМАО - Югры Нижневартовская окружная клиническая детская больница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extLst>
                  <a:ext uri="{0D108BD9-81ED-4DB2-BD59-A6C34878D82A}">
                    <a16:rowId xmlns:a16="http://schemas.microsoft.com/office/drawing/2014/main" val="3613229431"/>
                  </a:ext>
                </a:extLst>
              </a:tr>
              <a:tr h="3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БУ ХМАО - Югры </a:t>
                      </a:r>
                      <a:r>
                        <a:rPr lang="ru-RU" sz="1000" dirty="0" err="1">
                          <a:effectLst/>
                        </a:rPr>
                        <a:t>Мегионская</a:t>
                      </a:r>
                      <a:r>
                        <a:rPr lang="ru-RU" sz="1000" dirty="0">
                          <a:effectLst/>
                        </a:rPr>
                        <a:t> городская больница №1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extLst>
                  <a:ext uri="{0D108BD9-81ED-4DB2-BD59-A6C34878D82A}">
                    <a16:rowId xmlns:a16="http://schemas.microsoft.com/office/drawing/2014/main" val="3294504008"/>
                  </a:ext>
                </a:extLst>
              </a:tr>
              <a:tr h="101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БУ ХМАО - Югры </a:t>
                      </a:r>
                      <a:r>
                        <a:rPr lang="ru-RU" sz="1000" dirty="0" err="1">
                          <a:effectLst/>
                        </a:rPr>
                        <a:t>Лангепасская</a:t>
                      </a:r>
                      <a:r>
                        <a:rPr lang="ru-RU" sz="1000" dirty="0">
                          <a:effectLst/>
                        </a:rPr>
                        <a:t> городская больница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extLst>
                  <a:ext uri="{0D108BD9-81ED-4DB2-BD59-A6C34878D82A}">
                    <a16:rowId xmlns:a16="http://schemas.microsoft.com/office/drawing/2014/main" val="1797362926"/>
                  </a:ext>
                </a:extLst>
              </a:tr>
              <a:tr h="169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БУ ХМАО - Югры </a:t>
                      </a:r>
                      <a:r>
                        <a:rPr lang="ru-RU" sz="1000" dirty="0" err="1">
                          <a:effectLst/>
                        </a:rPr>
                        <a:t>Радужнинская</a:t>
                      </a:r>
                      <a:r>
                        <a:rPr lang="ru-RU" sz="1000" dirty="0">
                          <a:effectLst/>
                        </a:rPr>
                        <a:t> городская больница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extLst>
                  <a:ext uri="{0D108BD9-81ED-4DB2-BD59-A6C34878D82A}">
                    <a16:rowId xmlns:a16="http://schemas.microsoft.com/office/drawing/2014/main" val="3086590258"/>
                  </a:ext>
                </a:extLst>
              </a:tr>
              <a:tr h="157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8" marR="56108" marT="0" marB="0" anchor="ctr"/>
                </a:tc>
                <a:extLst>
                  <a:ext uri="{0D108BD9-81ED-4DB2-BD59-A6C34878D82A}">
                    <a16:rowId xmlns:a16="http://schemas.microsoft.com/office/drawing/2014/main" val="829409562"/>
                  </a:ext>
                </a:extLst>
              </a:tr>
            </a:tbl>
          </a:graphicData>
        </a:graphic>
      </p:graphicFrame>
      <p:sp>
        <p:nvSpPr>
          <p:cNvPr id="14" name="Управляющая кнопка: настраиваемая 13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772521" y="1883321"/>
            <a:ext cx="757345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Во исполнение приказа Департамента здравоохранения Ханты-Мансийского автономного округа – Югры от 09.11.2015 </a:t>
            </a:r>
            <a:r>
              <a:rPr lang="ru-RU" sz="2000" b="1" dirty="0"/>
              <a:t>№ 1275 </a:t>
            </a:r>
            <a:r>
              <a:rPr lang="ru-RU" sz="2000" dirty="0" smtClean="0"/>
              <a:t>«О </a:t>
            </a:r>
            <a:r>
              <a:rPr lang="ru-RU" sz="2000" dirty="0"/>
              <a:t>предоставлении ежеквартальных отчётов медицинского статистического наблюдения» по деятельности медицинских организаций ХМАО-Югра за 9 месяцев 2017 года предоставлено 97 статистических отчетов по юридическим лицам (без входящих структурных подразделений) и 70 статистических отчетов по входящим структурным подразделениям (районные, участковые (городские) больницы, амбулатории) в программном комплексе «Медстат».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настраиваемая 4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16791" y="1045888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ru-RU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45699" y="6069571"/>
            <a:ext cx="6723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Количество </a:t>
            </a:r>
            <a:r>
              <a:rPr lang="ru-RU" sz="1400" b="1" dirty="0"/>
              <a:t>пролеченных пациентов с диагнозом «фибрилляция и трепетание предсердий» в стационарах округа за 9 месяцев 2017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52921"/>
              </p:ext>
            </p:extLst>
          </p:nvPr>
        </p:nvGraphicFramePr>
        <p:xfrm>
          <a:off x="13348" y="1362616"/>
          <a:ext cx="4733219" cy="46358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29226">
                  <a:extLst>
                    <a:ext uri="{9D8B030D-6E8A-4147-A177-3AD203B41FA5}">
                      <a16:colId xmlns:a16="http://schemas.microsoft.com/office/drawing/2014/main" val="1521763106"/>
                    </a:ext>
                  </a:extLst>
                </a:gridCol>
                <a:gridCol w="465512">
                  <a:extLst>
                    <a:ext uri="{9D8B030D-6E8A-4147-A177-3AD203B41FA5}">
                      <a16:colId xmlns:a16="http://schemas.microsoft.com/office/drawing/2014/main" val="433087574"/>
                    </a:ext>
                  </a:extLst>
                </a:gridCol>
                <a:gridCol w="448887">
                  <a:extLst>
                    <a:ext uri="{9D8B030D-6E8A-4147-A177-3AD203B41FA5}">
                      <a16:colId xmlns:a16="http://schemas.microsoft.com/office/drawing/2014/main" val="3905669254"/>
                    </a:ext>
                  </a:extLst>
                </a:gridCol>
                <a:gridCol w="499143">
                  <a:extLst>
                    <a:ext uri="{9D8B030D-6E8A-4147-A177-3AD203B41FA5}">
                      <a16:colId xmlns:a16="http://schemas.microsoft.com/office/drawing/2014/main" val="11151713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120977761"/>
                    </a:ext>
                  </a:extLst>
                </a:gridCol>
              </a:tblGrid>
              <a:tr h="815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Медицинская организация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Выписано взрослых с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47.2 (строка 10.6.6)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Умерло взрослых с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47.2 (строка 10.6.6)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Выписано взрослых с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47.2 (строка 10.6.6) 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Умерло взрослых с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47.2 (строка 10.6.6)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50918"/>
                  </a:ext>
                </a:extLst>
              </a:tr>
              <a:tr h="14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Когалымская городская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2049235277"/>
                  </a:ext>
                </a:extLst>
              </a:tr>
              <a:tr h="266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БУ ХМАО - Югры (без СПК) Окружная клиническая больница г. Ханты-Мансийск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955462153"/>
                  </a:ext>
                </a:extLst>
              </a:tr>
              <a:tr h="318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Окружной клинический лечебно-реабилитационный центр </a:t>
                      </a:r>
                      <a:r>
                        <a:rPr lang="ru-RU" sz="900" dirty="0" err="1">
                          <a:effectLst/>
                        </a:rPr>
                        <a:t>г.Ханты-Мансийск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480860308"/>
                  </a:ext>
                </a:extLst>
              </a:tr>
              <a:tr h="266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Сургутская окружная клиническая больница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493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1319436815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Окружной кардиологический диспансер ЦД и ССХ  </a:t>
                      </a:r>
                      <a:r>
                        <a:rPr lang="ru-RU" sz="900" dirty="0" err="1">
                          <a:effectLst/>
                        </a:rPr>
                        <a:t>г.Сургут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358986087"/>
                  </a:ext>
                </a:extLst>
              </a:tr>
              <a:tr h="266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Нижневартовская окружная клиническая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1753246584"/>
                  </a:ext>
                </a:extLst>
              </a:tr>
              <a:tr h="181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</a:t>
                      </a:r>
                      <a:r>
                        <a:rPr lang="ru-RU" sz="900" dirty="0" err="1">
                          <a:effectLst/>
                        </a:rPr>
                        <a:t>Покачевская</a:t>
                      </a:r>
                      <a:r>
                        <a:rPr lang="ru-RU" sz="900" dirty="0">
                          <a:effectLst/>
                        </a:rPr>
                        <a:t> городская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1153452901"/>
                  </a:ext>
                </a:extLst>
              </a:tr>
              <a:tr h="266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</a:t>
                      </a:r>
                      <a:r>
                        <a:rPr lang="ru-RU" sz="900" dirty="0" err="1">
                          <a:effectLst/>
                        </a:rPr>
                        <a:t>Пыть-Яхская</a:t>
                      </a:r>
                      <a:r>
                        <a:rPr lang="ru-RU" sz="900" dirty="0">
                          <a:effectLst/>
                        </a:rPr>
                        <a:t> окружная клиническая больница 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1444000994"/>
                  </a:ext>
                </a:extLst>
              </a:tr>
              <a:tr h="132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</a:t>
                      </a:r>
                      <a:r>
                        <a:rPr lang="ru-RU" sz="900" dirty="0" err="1">
                          <a:effectLst/>
                        </a:rPr>
                        <a:t>Мегионская</a:t>
                      </a:r>
                      <a:r>
                        <a:rPr lang="ru-RU" sz="900" dirty="0">
                          <a:effectLst/>
                        </a:rPr>
                        <a:t> городская больница №1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3780904776"/>
                  </a:ext>
                </a:extLst>
              </a:tr>
              <a:tr h="266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</a:t>
                      </a:r>
                      <a:r>
                        <a:rPr lang="ru-RU" sz="900" dirty="0" err="1">
                          <a:effectLst/>
                        </a:rPr>
                        <a:t>Мегионская</a:t>
                      </a:r>
                      <a:r>
                        <a:rPr lang="ru-RU" sz="900" dirty="0">
                          <a:effectLst/>
                        </a:rPr>
                        <a:t> городская больница № 2 (</a:t>
                      </a:r>
                      <a:r>
                        <a:rPr lang="ru-RU" sz="900" dirty="0" err="1">
                          <a:effectLst/>
                        </a:rPr>
                        <a:t>пгтВысокий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323086229"/>
                  </a:ext>
                </a:extLst>
              </a:tr>
              <a:tr h="129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БУ ХМАО - Югры </a:t>
                      </a:r>
                      <a:r>
                        <a:rPr lang="ru-RU" sz="900" dirty="0" err="1">
                          <a:effectLst/>
                        </a:rPr>
                        <a:t>Лангепасская</a:t>
                      </a:r>
                      <a:r>
                        <a:rPr lang="ru-RU" sz="900" dirty="0">
                          <a:effectLst/>
                        </a:rPr>
                        <a:t> городская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3394310608"/>
                  </a:ext>
                </a:extLst>
              </a:tr>
              <a:tr h="14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</a:t>
                      </a:r>
                      <a:r>
                        <a:rPr lang="ru-RU" sz="900" dirty="0" err="1">
                          <a:effectLst/>
                        </a:rPr>
                        <a:t>Радужнинская</a:t>
                      </a:r>
                      <a:r>
                        <a:rPr lang="ru-RU" sz="900" dirty="0">
                          <a:effectLst/>
                        </a:rPr>
                        <a:t> городская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1402350397"/>
                  </a:ext>
                </a:extLst>
              </a:tr>
              <a:tr h="266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БУ ХМАО - Югры </a:t>
                      </a:r>
                      <a:r>
                        <a:rPr lang="ru-RU" sz="900" dirty="0" err="1">
                          <a:effectLst/>
                        </a:rPr>
                        <a:t>Лянторская</a:t>
                      </a:r>
                      <a:r>
                        <a:rPr lang="ru-RU" sz="900" dirty="0">
                          <a:effectLst/>
                        </a:rPr>
                        <a:t> городская больница Сургутский р-н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1819980630"/>
                  </a:ext>
                </a:extLst>
              </a:tr>
              <a:tr h="26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1ж  Участковая больница </a:t>
                      </a:r>
                      <a:r>
                        <a:rPr lang="ru-RU" sz="900" dirty="0" err="1">
                          <a:effectLst/>
                        </a:rPr>
                        <a:t>п.Салым</a:t>
                      </a:r>
                      <a:r>
                        <a:rPr lang="ru-RU" sz="900" dirty="0">
                          <a:effectLst/>
                        </a:rPr>
                        <a:t>  </a:t>
                      </a:r>
                      <a:r>
                        <a:rPr lang="ru-RU" sz="900" dirty="0" err="1">
                          <a:effectLst/>
                        </a:rPr>
                        <a:t>Нефтеюганский</a:t>
                      </a:r>
                      <a:r>
                        <a:rPr lang="ru-RU" sz="900" dirty="0">
                          <a:effectLst/>
                        </a:rPr>
                        <a:t> р-он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15" marR="48315" marT="0" marB="0"/>
                </a:tc>
                <a:extLst>
                  <a:ext uri="{0D108BD9-81ED-4DB2-BD59-A6C34878D82A}">
                    <a16:rowId xmlns:a16="http://schemas.microsoft.com/office/drawing/2014/main" val="158134004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159746"/>
              </p:ext>
            </p:extLst>
          </p:nvPr>
        </p:nvGraphicFramePr>
        <p:xfrm>
          <a:off x="4786688" y="2335874"/>
          <a:ext cx="4357312" cy="3671893"/>
        </p:xfrm>
        <a:graphic>
          <a:graphicData uri="http://schemas.openxmlformats.org/drawingml/2006/table">
            <a:tbl>
              <a:tblPr firstCol="1" lastRow="1" bandRow="1">
                <a:tableStyleId>{F5AB1C69-6EDB-4FF4-983F-18BD219EF322}</a:tableStyleId>
              </a:tblPr>
              <a:tblGrid>
                <a:gridCol w="3508692">
                  <a:extLst>
                    <a:ext uri="{9D8B030D-6E8A-4147-A177-3AD203B41FA5}">
                      <a16:colId xmlns:a16="http://schemas.microsoft.com/office/drawing/2014/main" val="3493264509"/>
                    </a:ext>
                  </a:extLst>
                </a:gridCol>
                <a:gridCol w="328896">
                  <a:extLst>
                    <a:ext uri="{9D8B030D-6E8A-4147-A177-3AD203B41FA5}">
                      <a16:colId xmlns:a16="http://schemas.microsoft.com/office/drawing/2014/main" val="3070334133"/>
                    </a:ext>
                  </a:extLst>
                </a:gridCol>
                <a:gridCol w="117590">
                  <a:extLst>
                    <a:ext uri="{9D8B030D-6E8A-4147-A177-3AD203B41FA5}">
                      <a16:colId xmlns:a16="http://schemas.microsoft.com/office/drawing/2014/main" val="2014611412"/>
                    </a:ext>
                  </a:extLst>
                </a:gridCol>
                <a:gridCol w="223408">
                  <a:extLst>
                    <a:ext uri="{9D8B030D-6E8A-4147-A177-3AD203B41FA5}">
                      <a16:colId xmlns:a16="http://schemas.microsoft.com/office/drawing/2014/main" val="4000985165"/>
                    </a:ext>
                  </a:extLst>
                </a:gridCol>
                <a:gridCol w="178726">
                  <a:extLst>
                    <a:ext uri="{9D8B030D-6E8A-4147-A177-3AD203B41FA5}">
                      <a16:colId xmlns:a16="http://schemas.microsoft.com/office/drawing/2014/main" val="67442521"/>
                    </a:ext>
                  </a:extLst>
                </a:gridCol>
              </a:tblGrid>
              <a:tr h="16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БУ ХМАО - Югры Октябрьская  районная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3357075528"/>
                  </a:ext>
                </a:extLst>
              </a:tr>
              <a:tr h="167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1в Городская (участковая) больница </a:t>
                      </a:r>
                      <a:r>
                        <a:rPr lang="ru-RU" sz="900" dirty="0" err="1">
                          <a:effectLst/>
                        </a:rPr>
                        <a:t>пгт.Приобье</a:t>
                      </a:r>
                      <a:r>
                        <a:rPr lang="ru-RU" sz="900" dirty="0">
                          <a:effectLst/>
                        </a:rPr>
                        <a:t> Октябрьский </a:t>
                      </a:r>
                      <a:r>
                        <a:rPr lang="ru-RU" sz="900" dirty="0" smtClean="0">
                          <a:effectLst/>
                        </a:rPr>
                        <a:t>р-он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468413162"/>
                  </a:ext>
                </a:extLst>
              </a:tr>
              <a:tr h="16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1д Участковая больница </a:t>
                      </a:r>
                      <a:r>
                        <a:rPr lang="ru-RU" sz="900" dirty="0" err="1">
                          <a:effectLst/>
                        </a:rPr>
                        <a:t>п.Малый-Атлым</a:t>
                      </a:r>
                      <a:r>
                        <a:rPr lang="ru-RU" sz="900" dirty="0">
                          <a:effectLst/>
                        </a:rPr>
                        <a:t>  Октябрьский р-он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1429182853"/>
                  </a:ext>
                </a:extLst>
              </a:tr>
              <a:tr h="16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1е Участковая больница </a:t>
                      </a:r>
                      <a:r>
                        <a:rPr lang="ru-RU" sz="900" dirty="0" err="1">
                          <a:effectLst/>
                        </a:rPr>
                        <a:t>п.Перегрёбное</a:t>
                      </a:r>
                      <a:r>
                        <a:rPr lang="ru-RU" sz="900" dirty="0">
                          <a:effectLst/>
                        </a:rPr>
                        <a:t> Октябрьский р-он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2270435164"/>
                  </a:ext>
                </a:extLst>
              </a:tr>
              <a:tr h="16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1ж Участковая больница </a:t>
                      </a:r>
                      <a:r>
                        <a:rPr lang="ru-RU" sz="900" dirty="0" err="1">
                          <a:effectLst/>
                        </a:rPr>
                        <a:t>п.Унъюган</a:t>
                      </a:r>
                      <a:r>
                        <a:rPr lang="ru-RU" sz="900" dirty="0">
                          <a:effectLst/>
                        </a:rPr>
                        <a:t> Октябрьский р-он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1561285150"/>
                  </a:ext>
                </a:extLst>
              </a:tr>
              <a:tr h="16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1з Участковая больница  </a:t>
                      </a:r>
                      <a:r>
                        <a:rPr lang="ru-RU" sz="900" dirty="0" err="1">
                          <a:effectLst/>
                        </a:rPr>
                        <a:t>с.Шеркалы</a:t>
                      </a:r>
                      <a:r>
                        <a:rPr lang="ru-RU" sz="900" dirty="0">
                          <a:effectLst/>
                        </a:rPr>
                        <a:t> Октябрьский р-он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1908399493"/>
                  </a:ext>
                </a:extLst>
              </a:tr>
              <a:tr h="16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БУ ХМАО - Югры Березовская районная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2938354690"/>
                  </a:ext>
                </a:extLst>
              </a:tr>
              <a:tr h="16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БУ ХМАО - Югры </a:t>
                      </a:r>
                      <a:r>
                        <a:rPr lang="ru-RU" sz="900" dirty="0" err="1">
                          <a:effectLst/>
                        </a:rPr>
                        <a:t>Игримская</a:t>
                      </a:r>
                      <a:r>
                        <a:rPr lang="ru-RU" sz="900" dirty="0">
                          <a:effectLst/>
                        </a:rPr>
                        <a:t> районная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87837123"/>
                  </a:ext>
                </a:extLst>
              </a:tr>
              <a:tr h="16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АУ ХМАО - Югры Советская  районная больница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4106128933"/>
                  </a:ext>
                </a:extLst>
              </a:tr>
              <a:tr h="201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БУ ХМАО - Югры  Пионерская районная больница Советский р-он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1349135589"/>
                  </a:ext>
                </a:extLst>
              </a:tr>
              <a:tr h="320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БУ ХМАО - Югры Нижневартовская районная больница </a:t>
                      </a:r>
                      <a:r>
                        <a:rPr lang="ru-RU" sz="900" dirty="0" err="1">
                          <a:effectLst/>
                        </a:rPr>
                        <a:t>пгт.Излучинск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2121170446"/>
                  </a:ext>
                </a:extLst>
              </a:tr>
              <a:tr h="320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 БУ ХМАО - Югры </a:t>
                      </a:r>
                      <a:r>
                        <a:rPr lang="ru-RU" sz="900" dirty="0" err="1">
                          <a:effectLst/>
                        </a:rPr>
                        <a:t>Новоаганская</a:t>
                      </a:r>
                      <a:r>
                        <a:rPr lang="ru-RU" sz="900" dirty="0">
                          <a:effectLst/>
                        </a:rPr>
                        <a:t> районная больница Нижневартовский р-он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311698582"/>
                  </a:ext>
                </a:extLst>
              </a:tr>
              <a:tr h="320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БУ ХМАО - Югры </a:t>
                      </a:r>
                      <a:r>
                        <a:rPr lang="ru-RU" sz="900" dirty="0" err="1">
                          <a:effectLst/>
                        </a:rPr>
                        <a:t>Кондинская</a:t>
                      </a:r>
                      <a:r>
                        <a:rPr lang="ru-RU" sz="900" dirty="0">
                          <a:effectLst/>
                        </a:rPr>
                        <a:t> районная больница </a:t>
                      </a:r>
                      <a:r>
                        <a:rPr lang="ru-RU" sz="900" dirty="0" err="1">
                          <a:effectLst/>
                        </a:rPr>
                        <a:t>пгт.Междуреченский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1879922379"/>
                  </a:ext>
                </a:extLst>
              </a:tr>
              <a:tr h="16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1а </a:t>
                      </a:r>
                      <a:r>
                        <a:rPr lang="ru-RU" sz="900" dirty="0" err="1">
                          <a:effectLst/>
                        </a:rPr>
                        <a:t>Куминская</a:t>
                      </a:r>
                      <a:r>
                        <a:rPr lang="ru-RU" sz="900" dirty="0">
                          <a:effectLst/>
                        </a:rPr>
                        <a:t> городская больница </a:t>
                      </a:r>
                      <a:r>
                        <a:rPr lang="ru-RU" sz="900" dirty="0" err="1">
                          <a:effectLst/>
                        </a:rPr>
                        <a:t>Кондинский</a:t>
                      </a:r>
                      <a:r>
                        <a:rPr lang="ru-RU" sz="900" dirty="0">
                          <a:effectLst/>
                        </a:rPr>
                        <a:t> р-он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3318746029"/>
                  </a:ext>
                </a:extLst>
              </a:tr>
              <a:tr h="16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1а Участковая больница </a:t>
                      </a:r>
                      <a:r>
                        <a:rPr lang="ru-RU" sz="900" dirty="0" err="1">
                          <a:effectLst/>
                        </a:rPr>
                        <a:t>п.Горноправдинск</a:t>
                      </a:r>
                      <a:r>
                        <a:rPr lang="ru-RU" sz="900" dirty="0">
                          <a:effectLst/>
                        </a:rPr>
                        <a:t> Ханты-Мансийский р-он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1113687272"/>
                  </a:ext>
                </a:extLst>
              </a:tr>
              <a:tr h="16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1вУчастковая больница </a:t>
                      </a:r>
                      <a:r>
                        <a:rPr lang="ru-RU" sz="900" dirty="0" err="1">
                          <a:effectLst/>
                        </a:rPr>
                        <a:t>п.Луговской</a:t>
                      </a:r>
                      <a:r>
                        <a:rPr lang="ru-RU" sz="900" dirty="0">
                          <a:effectLst/>
                        </a:rPr>
                        <a:t> Ханты-Мансийский р-он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3130304407"/>
                  </a:ext>
                </a:extLst>
              </a:tr>
              <a:tr h="320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 ХМАО - Югры Нефтеюганская окружная клиническая больница имени В. И. </a:t>
                      </a:r>
                      <a:r>
                        <a:rPr lang="ru-RU" sz="900" dirty="0" err="1">
                          <a:effectLst/>
                        </a:rPr>
                        <a:t>Яцкив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1922834034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Всего</a:t>
                      </a: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99" marR="44599" marT="0" marB="0"/>
                </a:tc>
                <a:extLst>
                  <a:ext uri="{0D108BD9-81ED-4DB2-BD59-A6C34878D82A}">
                    <a16:rowId xmlns:a16="http://schemas.microsoft.com/office/drawing/2014/main" val="2455975005"/>
                  </a:ext>
                </a:extLst>
              </a:tr>
            </a:tbl>
          </a:graphicData>
        </a:graphic>
      </p:graphicFrame>
      <p:sp>
        <p:nvSpPr>
          <p:cNvPr id="14" name="Управляющая кнопка: настраиваемая 13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24841" y="1561413"/>
            <a:ext cx="799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4806" y="1624250"/>
            <a:ext cx="80088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 smtClean="0"/>
              <a:t>Симптомы</a:t>
            </a:r>
            <a:r>
              <a:rPr lang="ru-RU" sz="1600" dirty="0"/>
              <a:t>, признаки, отклонения от нормы, выявленные при клинических и лабораторных исследованиях – рубрики этого класса не следует использовать в качестве «основного заболевания», за исключением тех случаев, когда симптом, признак или отклонение от нормы явно представляет собой основное состояние, по поводу которого проводилось лечение или исследование в течение данного эпизода помощи, и </a:t>
            </a:r>
            <a:r>
              <a:rPr lang="ru-RU" sz="1600" dirty="0" smtClean="0"/>
              <a:t>не связан </a:t>
            </a:r>
            <a:r>
              <a:rPr lang="ru-RU" sz="1600" dirty="0"/>
              <a:t>с другими состояниями, записанными лечащим врачом.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Информация, регистрируемая кодами данного класса, характеризует низкое качество диагностического и лечебного процессов, а также низкий уровень подготовки медицинского персонала, оказывающего медицинскую помощь.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04472"/>
              </p:ext>
            </p:extLst>
          </p:nvPr>
        </p:nvGraphicFramePr>
        <p:xfrm>
          <a:off x="1605280" y="4241632"/>
          <a:ext cx="6035040" cy="771144"/>
        </p:xfrm>
        <a:graphic>
          <a:graphicData uri="http://schemas.openxmlformats.org/drawingml/2006/table">
            <a:tbl>
              <a:tblPr firstRow="1" firstCol="1" lastRow="1" bandRow="1">
                <a:tableStyleId>{F5AB1C69-6EDB-4FF4-983F-18BD219EF322}</a:tableStyleId>
              </a:tblPr>
              <a:tblGrid>
                <a:gridCol w="4324350">
                  <a:extLst>
                    <a:ext uri="{9D8B030D-6E8A-4147-A177-3AD203B41FA5}">
                      <a16:colId xmlns:a16="http://schemas.microsoft.com/office/drawing/2014/main" val="800468482"/>
                    </a:ext>
                  </a:extLst>
                </a:gridCol>
                <a:gridCol w="1710690">
                  <a:extLst>
                    <a:ext uri="{9D8B030D-6E8A-4147-A177-3AD203B41FA5}">
                      <a16:colId xmlns:a16="http://schemas.microsoft.com/office/drawing/2014/main" val="55046194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Медицинская организация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Выписано пациентов с диагнозами </a:t>
                      </a:r>
                      <a:r>
                        <a:rPr lang="en-US" sz="1100" dirty="0">
                          <a:effectLst/>
                        </a:rPr>
                        <a:t>R</a:t>
                      </a:r>
                      <a:r>
                        <a:rPr lang="ru-RU" sz="1100" dirty="0">
                          <a:effectLst/>
                        </a:rPr>
                        <a:t> 00-</a:t>
                      </a:r>
                      <a:r>
                        <a:rPr lang="en-US" sz="1100" dirty="0">
                          <a:effectLst/>
                        </a:rPr>
                        <a:t>R</a:t>
                      </a:r>
                      <a:r>
                        <a:rPr lang="ru-RU" sz="1100" dirty="0">
                          <a:effectLst/>
                        </a:rPr>
                        <a:t> 99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0033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Когалымская городская больница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56911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08009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16791" y="1045888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ru-RU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1057" y="5075613"/>
            <a:ext cx="67234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Количество пролеченных пациентов с диагнозом «Симптомы, признаки, отклонения от нормы, выявленные при клинических и лабораторных исследованиях» в стационарах округа за 9 месяцев 2017 года</a:t>
            </a:r>
          </a:p>
        </p:txBody>
      </p:sp>
      <p:sp>
        <p:nvSpPr>
          <p:cNvPr id="13" name="Управляющая кнопка: настраиваемая 12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24841" y="1561413"/>
            <a:ext cx="799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4800" y="1410559"/>
            <a:ext cx="82074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400" dirty="0" smtClean="0"/>
              <a:t>Количество </a:t>
            </a:r>
            <a:r>
              <a:rPr lang="ru-RU" sz="1400" dirty="0"/>
              <a:t>пациентов, поступивших с инфарктом миокарда в первые сутки от начала заболевания в таблице 2300, строка 1, должно быть меньше или равным госпитализированным пациентам с данной патологией (выписано + умерло) из таблицы 2000 строки 10.4.2, 10.4.3. 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400" dirty="0"/>
              <a:t>Количество пациентов, поступивших с острыми цереброваскулярными болезнями в первые сутки от начала заболевания в таблице 2301, строка 1, должно быть меньше или равным госпитализированным пациентам с данной патологией (выписано + умерло) из таблицы 2000 строки 10.7.1 - 10.7.5. 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400" dirty="0"/>
              <a:t>Целевой показатель госпитализированных в первые сутки больных от инфарктов и инсультов – 89 %.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4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400" dirty="0" smtClean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400" dirty="0"/>
          </a:p>
          <a:p>
            <a:pPr algn="just">
              <a:buClr>
                <a:srgbClr val="C00000"/>
              </a:buClr>
            </a:pPr>
            <a:endParaRPr lang="ru-RU" sz="1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86549" y="4516396"/>
            <a:ext cx="6472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Количество </a:t>
            </a:r>
            <a:r>
              <a:rPr lang="ru-RU" sz="1400" b="1" dirty="0"/>
              <a:t>больных с ИМ, госпитализированных в первые 24 часа в стационары за 9 месяцев 2017 </a:t>
            </a:r>
            <a:r>
              <a:rPr lang="ru-RU" sz="1400" b="1" dirty="0" smtClean="0"/>
              <a:t>года</a:t>
            </a:r>
            <a:endParaRPr lang="ru-RU" sz="1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81104"/>
              </p:ext>
            </p:extLst>
          </p:nvPr>
        </p:nvGraphicFramePr>
        <p:xfrm>
          <a:off x="665660" y="3225121"/>
          <a:ext cx="7914279" cy="134950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98979">
                  <a:extLst>
                    <a:ext uri="{9D8B030D-6E8A-4147-A177-3AD203B41FA5}">
                      <a16:colId xmlns:a16="http://schemas.microsoft.com/office/drawing/2014/main" val="489201158"/>
                    </a:ext>
                  </a:extLst>
                </a:gridCol>
                <a:gridCol w="2334431">
                  <a:extLst>
                    <a:ext uri="{9D8B030D-6E8A-4147-A177-3AD203B41FA5}">
                      <a16:colId xmlns:a16="http://schemas.microsoft.com/office/drawing/2014/main" val="815736141"/>
                    </a:ext>
                  </a:extLst>
                </a:gridCol>
                <a:gridCol w="1480869">
                  <a:extLst>
                    <a:ext uri="{9D8B030D-6E8A-4147-A177-3AD203B41FA5}">
                      <a16:colId xmlns:a16="http://schemas.microsoft.com/office/drawing/2014/main" val="375692179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Медицинская организация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Госпитализировано больных с 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err="1">
                          <a:effectLst/>
                        </a:rPr>
                        <a:t>выписано+умерло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Госпитализировано больных с ИМ в первые 24 часа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658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Югорская городская больница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27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44492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</a:t>
                      </a:r>
                      <a:r>
                        <a:rPr lang="ru-RU" sz="1100" dirty="0" err="1">
                          <a:effectLst/>
                        </a:rPr>
                        <a:t>Пыть-Яхская</a:t>
                      </a:r>
                      <a:r>
                        <a:rPr lang="ru-RU" sz="1100" dirty="0">
                          <a:effectLst/>
                        </a:rPr>
                        <a:t> окружная клиническая больница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9721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</a:t>
                      </a:r>
                      <a:r>
                        <a:rPr lang="ru-RU" sz="1100" dirty="0" err="1">
                          <a:effectLst/>
                        </a:rPr>
                        <a:t>Лангепасская</a:t>
                      </a:r>
                      <a:r>
                        <a:rPr lang="ru-RU" sz="1100" dirty="0">
                          <a:effectLst/>
                        </a:rPr>
                        <a:t> городская больница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16221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БУ ХМАО - Югры Березовская районная больница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339796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47421"/>
              </p:ext>
            </p:extLst>
          </p:nvPr>
        </p:nvGraphicFramePr>
        <p:xfrm>
          <a:off x="665660" y="4981389"/>
          <a:ext cx="7914279" cy="9709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14159">
                  <a:extLst>
                    <a:ext uri="{9D8B030D-6E8A-4147-A177-3AD203B41FA5}">
                      <a16:colId xmlns:a16="http://schemas.microsoft.com/office/drawing/2014/main" val="1174601402"/>
                    </a:ext>
                  </a:extLst>
                </a:gridCol>
                <a:gridCol w="2344189">
                  <a:extLst>
                    <a:ext uri="{9D8B030D-6E8A-4147-A177-3AD203B41FA5}">
                      <a16:colId xmlns:a16="http://schemas.microsoft.com/office/drawing/2014/main" val="834418608"/>
                    </a:ext>
                  </a:extLst>
                </a:gridCol>
                <a:gridCol w="1455931">
                  <a:extLst>
                    <a:ext uri="{9D8B030D-6E8A-4147-A177-3AD203B41FA5}">
                      <a16:colId xmlns:a16="http://schemas.microsoft.com/office/drawing/2014/main" val="3665560428"/>
                    </a:ext>
                  </a:extLst>
                </a:gridCol>
              </a:tblGrid>
              <a:tr h="77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Медицинская организация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Госпитализировано больных с ОНМК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err="1">
                          <a:effectLst/>
                        </a:rPr>
                        <a:t>выписано+умерло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Т.2000, строки 10.7.1-10.7.5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Госпитализировано больных с ОНМК в первые 24 часа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28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Когалымская городская больница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75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4993851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422266" y="5868999"/>
            <a:ext cx="6472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Количество больных с ОНМК, госпитализированных в первые 24 часа в стационары за 9 месяцев 2017 года</a:t>
            </a:r>
            <a:endParaRPr lang="ru-RU" sz="1100" dirty="0">
              <a:effectLst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sp>
        <p:nvSpPr>
          <p:cNvPr id="18" name="Управляющая кнопка: настраиваемая 17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61980" y="2048811"/>
            <a:ext cx="8008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Операции на костно-мышечной системе «</a:t>
            </a:r>
            <a:r>
              <a:rPr lang="ru-RU" sz="1600" dirty="0" err="1"/>
              <a:t>Эндопротезирование</a:t>
            </a:r>
            <a:r>
              <a:rPr lang="ru-RU" sz="1600" dirty="0"/>
              <a:t>» - строка 15.8 все являются с применением ВМП, т.е. графа 3 = графе 7.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523965" y="1279549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4000 «Хирургическая работа организации».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2140"/>
              </p:ext>
            </p:extLst>
          </p:nvPr>
        </p:nvGraphicFramePr>
        <p:xfrm>
          <a:off x="1192907" y="3749353"/>
          <a:ext cx="6284247" cy="96393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95327">
                  <a:extLst>
                    <a:ext uri="{9D8B030D-6E8A-4147-A177-3AD203B41FA5}">
                      <a16:colId xmlns:a16="http://schemas.microsoft.com/office/drawing/2014/main" val="782290363"/>
                    </a:ext>
                  </a:extLst>
                </a:gridCol>
                <a:gridCol w="1525560">
                  <a:extLst>
                    <a:ext uri="{9D8B030D-6E8A-4147-A177-3AD203B41FA5}">
                      <a16:colId xmlns:a16="http://schemas.microsoft.com/office/drawing/2014/main" val="904713464"/>
                    </a:ext>
                  </a:extLst>
                </a:gridCol>
                <a:gridCol w="1263360">
                  <a:extLst>
                    <a:ext uri="{9D8B030D-6E8A-4147-A177-3AD203B41FA5}">
                      <a16:colId xmlns:a16="http://schemas.microsoft.com/office/drawing/2014/main" val="268785204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Медицинская организация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Эндопротезирование</a:t>
                      </a:r>
                      <a:r>
                        <a:rPr lang="ru-RU" sz="1100" dirty="0">
                          <a:effectLst/>
                        </a:rPr>
                        <a:t> строка 15.8, графа 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применением ВМП, строка 15.8, графа 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320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(без СПК) Окружная клиническая больница г. Ханты-Мансийск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171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905297"/>
                  </a:ext>
                </a:extLst>
              </a:tr>
            </a:tbl>
          </a:graphicData>
        </a:graphic>
      </p:graphicFrame>
      <p:sp>
        <p:nvSpPr>
          <p:cNvPr id="15" name="Управляющая кнопка: настраиваемая 14">
            <a:hlinkClick r:id="rId8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055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4806" y="1542689"/>
            <a:ext cx="8008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 smtClean="0"/>
              <a:t>Смерть </a:t>
            </a:r>
            <a:r>
              <a:rPr lang="ru-RU" sz="1600" dirty="0"/>
              <a:t>во время операции является осложнением, поэтому осложнений должно быть больше или равным количеству операций, т.е. графа 11 т.4000 больше или равна графе 19 т.4000; графа 5 т.4001 больше или равна графе 7 т.4001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11953"/>
              </p:ext>
            </p:extLst>
          </p:nvPr>
        </p:nvGraphicFramePr>
        <p:xfrm>
          <a:off x="1395226" y="2693233"/>
          <a:ext cx="6500832" cy="11567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736047">
                  <a:extLst>
                    <a:ext uri="{9D8B030D-6E8A-4147-A177-3AD203B41FA5}">
                      <a16:colId xmlns:a16="http://schemas.microsoft.com/office/drawing/2014/main" val="2281343009"/>
                    </a:ext>
                  </a:extLst>
                </a:gridCol>
                <a:gridCol w="1034529">
                  <a:extLst>
                    <a:ext uri="{9D8B030D-6E8A-4147-A177-3AD203B41FA5}">
                      <a16:colId xmlns:a16="http://schemas.microsoft.com/office/drawing/2014/main" val="1942804844"/>
                    </a:ext>
                  </a:extLst>
                </a:gridCol>
                <a:gridCol w="730256">
                  <a:extLst>
                    <a:ext uri="{9D8B030D-6E8A-4147-A177-3AD203B41FA5}">
                      <a16:colId xmlns:a16="http://schemas.microsoft.com/office/drawing/2014/main" val="101023877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Медицинская организация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Графа 11, </a:t>
                      </a:r>
                      <a:r>
                        <a:rPr lang="ru-RU" sz="1100" dirty="0" err="1">
                          <a:effectLst/>
                        </a:rPr>
                        <a:t>сторка</a:t>
                      </a:r>
                      <a:r>
                        <a:rPr lang="ru-RU" sz="1100" dirty="0">
                          <a:effectLst/>
                        </a:rPr>
                        <a:t>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Графа 19 строка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9459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Когалымская городская больница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24695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БУ ХМАО - Югры Нижневартовская окружная клиническая больница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64789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БУ ХМАО - Югры Белоярская  районная больница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44541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 Пионерская районная больница Советский р-он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848750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63700" y="2960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63150"/>
              </p:ext>
            </p:extLst>
          </p:nvPr>
        </p:nvGraphicFramePr>
        <p:xfrm>
          <a:off x="1395226" y="4585292"/>
          <a:ext cx="6500833" cy="11567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764505">
                  <a:extLst>
                    <a:ext uri="{9D8B030D-6E8A-4147-A177-3AD203B41FA5}">
                      <a16:colId xmlns:a16="http://schemas.microsoft.com/office/drawing/2014/main" val="4145389754"/>
                    </a:ext>
                  </a:extLst>
                </a:gridCol>
                <a:gridCol w="980902">
                  <a:extLst>
                    <a:ext uri="{9D8B030D-6E8A-4147-A177-3AD203B41FA5}">
                      <a16:colId xmlns:a16="http://schemas.microsoft.com/office/drawing/2014/main" val="440910932"/>
                    </a:ext>
                  </a:extLst>
                </a:gridCol>
                <a:gridCol w="755426">
                  <a:extLst>
                    <a:ext uri="{9D8B030D-6E8A-4147-A177-3AD203B41FA5}">
                      <a16:colId xmlns:a16="http://schemas.microsoft.com/office/drawing/2014/main" val="106980585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Подразделение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Графа 5, </a:t>
                      </a:r>
                      <a:r>
                        <a:rPr lang="ru-RU" sz="1100" dirty="0" err="1">
                          <a:effectLst/>
                        </a:rPr>
                        <a:t>сторка</a:t>
                      </a:r>
                      <a:r>
                        <a:rPr lang="ru-RU" sz="1100" dirty="0">
                          <a:effectLst/>
                        </a:rPr>
                        <a:t>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Графа 7 строка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171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Когалымская городская больница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06595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Белоярская  районная больница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25522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АУ ХМАО - Югры Советская  районная больница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13164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 ХМАО - Югры </a:t>
                      </a:r>
                      <a:r>
                        <a:rPr lang="ru-RU" sz="1100" dirty="0" err="1">
                          <a:effectLst/>
                        </a:rPr>
                        <a:t>Кондинская</a:t>
                      </a:r>
                      <a:r>
                        <a:rPr lang="ru-RU" sz="1100" dirty="0">
                          <a:effectLst/>
                        </a:rPr>
                        <a:t> районная больница </a:t>
                      </a:r>
                      <a:r>
                        <a:rPr lang="ru-RU" sz="1100" dirty="0" err="1">
                          <a:effectLst/>
                        </a:rPr>
                        <a:t>пгт</a:t>
                      </a:r>
                      <a:r>
                        <a:rPr lang="ru-RU" sz="1100" dirty="0" smtClean="0">
                          <a:effectLst/>
                        </a:rPr>
                        <a:t>. Междуреченский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8483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56313" y="3793950"/>
            <a:ext cx="5778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Осложнения и умершие при операциях из таблицы 4000 ф.14 за 9 месяцев 2017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90702" y="5685255"/>
            <a:ext cx="5737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Осложнения и умершие при операциях из таблицы 4001 ф.14 за 9 месяцев 2017 года</a:t>
            </a:r>
          </a:p>
        </p:txBody>
      </p:sp>
      <p:sp>
        <p:nvSpPr>
          <p:cNvPr id="16" name="Управляющая кнопка: настраиваемая 15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" t="3203" r="1652" b="-1"/>
          <a:stretch/>
        </p:blipFill>
        <p:spPr>
          <a:xfrm>
            <a:off x="8345978" y="6259546"/>
            <a:ext cx="422996" cy="421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830" t="3849" r="2458" b="2159"/>
          <a:stretch/>
        </p:blipFill>
        <p:spPr>
          <a:xfrm>
            <a:off x="7864329" y="6259546"/>
            <a:ext cx="427022" cy="421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Управляющая кнопка: настраиваемая 20">
            <a:hlinkClick r:id="" action="ppaction://hlinkshowjump?jump=firstslide" highlightClick="1"/>
          </p:cNvPr>
          <p:cNvSpPr/>
          <p:nvPr/>
        </p:nvSpPr>
        <p:spPr>
          <a:xfrm>
            <a:off x="7864329" y="6259546"/>
            <a:ext cx="427022" cy="42868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hlinkshowjump?jump=lastslide" highlightClick="1"/>
          </p:cNvPr>
          <p:cNvSpPr/>
          <p:nvPr/>
        </p:nvSpPr>
        <p:spPr>
          <a:xfrm>
            <a:off x="8345978" y="6259546"/>
            <a:ext cx="422996" cy="42868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24841" y="1561413"/>
            <a:ext cx="799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23965" y="1381364"/>
            <a:ext cx="608491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№14 ДС «Сведения о деятельности дневных стационаров медицинских организаций».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3383" y="3207528"/>
            <a:ext cx="5951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dirty="0"/>
              <a:t>При анализе форм № 14 ДС за 9 месяцев 2017 года, предоставленных медицинскими организациями округа, были выявлены ошибки и замечания, которые необходимо учесть при формировании отчета за 11 месяцев 2017 года.</a:t>
            </a:r>
            <a:endParaRPr lang="ru-RU" dirty="0" smtClean="0"/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56377" y="-208523"/>
            <a:ext cx="9245600" cy="991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18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4806" y="1859566"/>
            <a:ext cx="80088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 smtClean="0"/>
              <a:t>Таблицу </a:t>
            </a:r>
            <a:r>
              <a:rPr lang="ru-RU" sz="1600" dirty="0"/>
              <a:t>заполняют в соответствии со штатным расписанием, утвержденным руководителем медицинской организации в установленном порядке.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В графах </a:t>
            </a:r>
            <a:r>
              <a:rPr lang="ru-RU" sz="1600" dirty="0">
                <a:solidFill>
                  <a:srgbClr val="C00000"/>
                </a:solidFill>
              </a:rPr>
              <a:t>5, 8 и 11 </a:t>
            </a:r>
            <a:r>
              <a:rPr lang="ru-RU" sz="1600" dirty="0"/>
              <a:t>«Число физических лиц» показывают только основных работников, имеющих трудовую книжку в данной организации. Внешних совместителей в данные графы не включают, внутренних совместителей показывают как физические лица только один раз на основной занимаемой должности.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Совместителей (внешних и внутренних) показывают только в графах </a:t>
            </a:r>
            <a:r>
              <a:rPr lang="ru-RU" sz="1600" dirty="0">
                <a:solidFill>
                  <a:srgbClr val="FFC000"/>
                </a:solidFill>
              </a:rPr>
              <a:t>4, 7 и 10 </a:t>
            </a:r>
            <a:r>
              <a:rPr lang="ru-RU" sz="1600" dirty="0"/>
              <a:t>по занятым должностям.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516791" y="1045888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ru-RU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6377" y="993284"/>
            <a:ext cx="173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ДС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841973"/>
              </p:ext>
            </p:extLst>
          </p:nvPr>
        </p:nvGraphicFramePr>
        <p:xfrm>
          <a:off x="554806" y="4065402"/>
          <a:ext cx="8175277" cy="1399256"/>
        </p:xfrm>
        <a:graphic>
          <a:graphicData uri="http://schemas.openxmlformats.org/drawingml/2006/table">
            <a:tbl>
              <a:tblPr firstRow="1" firstCol="1" lastRow="1" bandRow="1">
                <a:tableStyleId>{F5AB1C69-6EDB-4FF4-983F-18BD219EF322}</a:tableStyleId>
              </a:tblPr>
              <a:tblGrid>
                <a:gridCol w="2057624">
                  <a:extLst>
                    <a:ext uri="{9D8B030D-6E8A-4147-A177-3AD203B41FA5}">
                      <a16:colId xmlns:a16="http://schemas.microsoft.com/office/drawing/2014/main" val="3376685935"/>
                    </a:ext>
                  </a:extLst>
                </a:gridCol>
                <a:gridCol w="232499">
                  <a:extLst>
                    <a:ext uri="{9D8B030D-6E8A-4147-A177-3AD203B41FA5}">
                      <a16:colId xmlns:a16="http://schemas.microsoft.com/office/drawing/2014/main" val="3912182730"/>
                    </a:ext>
                  </a:extLst>
                </a:gridCol>
                <a:gridCol w="653906">
                  <a:extLst>
                    <a:ext uri="{9D8B030D-6E8A-4147-A177-3AD203B41FA5}">
                      <a16:colId xmlns:a16="http://schemas.microsoft.com/office/drawing/2014/main" val="841472739"/>
                    </a:ext>
                  </a:extLst>
                </a:gridCol>
                <a:gridCol w="653906">
                  <a:extLst>
                    <a:ext uri="{9D8B030D-6E8A-4147-A177-3AD203B41FA5}">
                      <a16:colId xmlns:a16="http://schemas.microsoft.com/office/drawing/2014/main" val="3097945765"/>
                    </a:ext>
                  </a:extLst>
                </a:gridCol>
                <a:gridCol w="653906">
                  <a:extLst>
                    <a:ext uri="{9D8B030D-6E8A-4147-A177-3AD203B41FA5}">
                      <a16:colId xmlns:a16="http://schemas.microsoft.com/office/drawing/2014/main" val="890775325"/>
                    </a:ext>
                  </a:extLst>
                </a:gridCol>
                <a:gridCol w="653906">
                  <a:extLst>
                    <a:ext uri="{9D8B030D-6E8A-4147-A177-3AD203B41FA5}">
                      <a16:colId xmlns:a16="http://schemas.microsoft.com/office/drawing/2014/main" val="171821641"/>
                    </a:ext>
                  </a:extLst>
                </a:gridCol>
                <a:gridCol w="653906">
                  <a:extLst>
                    <a:ext uri="{9D8B030D-6E8A-4147-A177-3AD203B41FA5}">
                      <a16:colId xmlns:a16="http://schemas.microsoft.com/office/drawing/2014/main" val="3954577913"/>
                    </a:ext>
                  </a:extLst>
                </a:gridCol>
                <a:gridCol w="653906">
                  <a:extLst>
                    <a:ext uri="{9D8B030D-6E8A-4147-A177-3AD203B41FA5}">
                      <a16:colId xmlns:a16="http://schemas.microsoft.com/office/drawing/2014/main" val="40042895"/>
                    </a:ext>
                  </a:extLst>
                </a:gridCol>
                <a:gridCol w="653906">
                  <a:extLst>
                    <a:ext uri="{9D8B030D-6E8A-4147-A177-3AD203B41FA5}">
                      <a16:colId xmlns:a16="http://schemas.microsoft.com/office/drawing/2014/main" val="1304522412"/>
                    </a:ext>
                  </a:extLst>
                </a:gridCol>
                <a:gridCol w="653906">
                  <a:extLst>
                    <a:ext uri="{9D8B030D-6E8A-4147-A177-3AD203B41FA5}">
                      <a16:colId xmlns:a16="http://schemas.microsoft.com/office/drawing/2014/main" val="3708229800"/>
                    </a:ext>
                  </a:extLst>
                </a:gridCol>
                <a:gridCol w="653906">
                  <a:extLst>
                    <a:ext uri="{9D8B030D-6E8A-4147-A177-3AD203B41FA5}">
                      <a16:colId xmlns:a16="http://schemas.microsoft.com/office/drawing/2014/main" val="1108065551"/>
                    </a:ext>
                  </a:extLst>
                </a:gridCol>
              </a:tblGrid>
              <a:tr h="151547"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должностей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ctr">
                    <a:solidFill>
                      <a:srgbClr val="77777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стр.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vert="vert270" anchor="b">
                    <a:solidFill>
                      <a:srgbClr val="77777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Дневные стационары медицинских организаций, оказывающих медицинскую помощь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509653"/>
                  </a:ext>
                </a:extLst>
              </a:tr>
              <a:tr h="151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стационарных условиях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амбулаторных условиях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на дому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854347"/>
                  </a:ext>
                </a:extLst>
              </a:tr>
              <a:tr h="151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Число должностей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физические лица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должностей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физические лица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должностей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физические лица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82865"/>
                  </a:ext>
                </a:extLst>
              </a:tr>
              <a:tr h="151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штатные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занятые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штатные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занятые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штатные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занятые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505351"/>
                  </a:ext>
                </a:extLst>
              </a:tr>
              <a:tr h="149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321260"/>
                  </a:ext>
                </a:extLst>
              </a:tr>
              <a:tr h="1565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Врачи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4" marR="8419" marT="8419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129839"/>
                  </a:ext>
                </a:extLst>
              </a:tr>
              <a:tr h="1565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Средние медицинские работники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4" marR="8419" marT="8419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86674"/>
                  </a:ext>
                </a:extLst>
              </a:tr>
              <a:tr h="1565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Младший медицинский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4" marR="8419" marT="8419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30566"/>
                  </a:ext>
                </a:extLst>
              </a:tr>
              <a:tr h="1565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74" marR="8419" marT="8419" marB="0">
                    <a:solidFill>
                      <a:srgbClr val="9B99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9" marR="8419" marT="8419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245542"/>
                  </a:ext>
                </a:extLst>
              </a:tr>
            </a:tbl>
          </a:graphicData>
        </a:graphic>
      </p:graphicFrame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7257" y="3610469"/>
            <a:ext cx="800888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Профили коек должны соответствовать приказу Минздравсоцразвития России от 17.05.2012 N 555н «Об утверждении номенклатуры коечного фонда по профилям медицинской помощи»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На койках для детей не указываются сведения о пациентах старше трудоспособного возраста.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В дневных стационарах для детей не заполняют сведения о числе коек для взрослых.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В дневных стационарах для взрослых не заполняют сведения о числе коек для детей.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На койках для взрослых не должно быть пролеченных детей, на койках для детей не должно быть пролеченных взрослых.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516791" y="1045888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ru-RU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6377" y="993284"/>
            <a:ext cx="173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ДС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93496"/>
              </p:ext>
            </p:extLst>
          </p:nvPr>
        </p:nvGraphicFramePr>
        <p:xfrm>
          <a:off x="-2108" y="1542689"/>
          <a:ext cx="9143994" cy="1926715"/>
        </p:xfrm>
        <a:graphic>
          <a:graphicData uri="http://schemas.openxmlformats.org/drawingml/2006/table">
            <a:tbl>
              <a:tblPr firstRow="1" firstCol="1" lastRow="1" bandCol="1">
                <a:tableStyleId>{F5AB1C69-6EDB-4FF4-983F-18BD219EF322}</a:tableStyleId>
              </a:tblPr>
              <a:tblGrid>
                <a:gridCol w="1434619">
                  <a:extLst>
                    <a:ext uri="{9D8B030D-6E8A-4147-A177-3AD203B41FA5}">
                      <a16:colId xmlns:a16="http://schemas.microsoft.com/office/drawing/2014/main" val="2316003758"/>
                    </a:ext>
                  </a:extLst>
                </a:gridCol>
                <a:gridCol w="167595">
                  <a:extLst>
                    <a:ext uri="{9D8B030D-6E8A-4147-A177-3AD203B41FA5}">
                      <a16:colId xmlns:a16="http://schemas.microsoft.com/office/drawing/2014/main" val="1092725229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1203615195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1235173141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866347357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552497435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3126189689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1951620823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968917548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493949282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2230781083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1535002474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4135186975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1921572384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1980305114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265134807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4077800403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3245001370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725574783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4239908202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1095242387"/>
                    </a:ext>
                  </a:extLst>
                </a:gridCol>
                <a:gridCol w="377089">
                  <a:extLst>
                    <a:ext uri="{9D8B030D-6E8A-4147-A177-3AD203B41FA5}">
                      <a16:colId xmlns:a16="http://schemas.microsoft.com/office/drawing/2014/main" val="268910432"/>
                    </a:ext>
                  </a:extLst>
                </a:gridCol>
              </a:tblGrid>
              <a:tr h="18461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Профиль мест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стр.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vert="vert270" anchor="ctr">
                    <a:solidFill>
                      <a:srgbClr val="777777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Дневные стационары медицинских организаций, оказывающих медицинскую помощь в стационарных условиях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Дневные стационары медицинских организаций, оказывающих медицинскую помощь в амбулаторных условиях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396923"/>
                  </a:ext>
                </a:extLst>
              </a:tr>
              <a:tr h="94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коек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Выписано пациентов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Проведено пациенто-дней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Число коек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Выписано пациентов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Проведено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пациенто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-дней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601012"/>
                  </a:ext>
                </a:extLst>
              </a:tr>
              <a:tr h="23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для взрослых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для детей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взрослых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- лиц старше 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трудоспособного 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возраста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детей 0-17 лет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включительно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взрослыми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- 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лицами старше трудоспособного 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возраста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детьми 0-17 лет включи-тельно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для взрослых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для детей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взрослых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- лиц старше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трудоспособного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возраста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детей 0-17 лет включи-тельно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взрослыми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- 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лицами старше трудоспособного 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возраста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детьми 0-17 лет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включительно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62672"/>
                  </a:ext>
                </a:extLst>
              </a:tr>
              <a:tr h="308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на конец года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среднегодовых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конец года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среднегодовых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конец года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среднегодовых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конец года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среднегодовых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864802"/>
                  </a:ext>
                </a:extLst>
              </a:tr>
              <a:tr h="113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20623"/>
                  </a:ext>
                </a:extLst>
              </a:tr>
              <a:tr h="9514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Всего, из </a:t>
                      </a:r>
                      <a:r>
                        <a:rPr lang="ru-RU" sz="800" u="none" strike="noStrike" dirty="0" smtClean="0">
                          <a:effectLst/>
                        </a:rPr>
                        <a:t>них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86" marR="4343" marT="43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43" marR="4343" marT="4343" marB="0" anchor="b"/>
                </a:tc>
                <a:extLst>
                  <a:ext uri="{0D108BD9-81ED-4DB2-BD59-A6C34878D82A}">
                    <a16:rowId xmlns:a16="http://schemas.microsoft.com/office/drawing/2014/main" val="1131947309"/>
                  </a:ext>
                </a:extLst>
              </a:tr>
            </a:tbl>
          </a:graphicData>
        </a:graphic>
      </p:graphicFrame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4806" y="1859566"/>
            <a:ext cx="80088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Медицинские организации, в которых в дневных стационарах за 9 месяцев 2017 года на койках для взрослых пролечены дети</a:t>
            </a:r>
            <a:r>
              <a:rPr lang="ru-RU" sz="1600" dirty="0" smtClean="0"/>
              <a:t>:</a:t>
            </a:r>
          </a:p>
          <a:p>
            <a:pPr algn="just">
              <a:buClr>
                <a:srgbClr val="C00000"/>
              </a:buClr>
            </a:pPr>
            <a:endParaRPr lang="ru-RU" sz="1600" dirty="0"/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1600" dirty="0" smtClean="0"/>
              <a:t>На </a:t>
            </a:r>
            <a:r>
              <a:rPr lang="ru-RU" sz="1600" dirty="0"/>
              <a:t>койках </a:t>
            </a:r>
            <a:r>
              <a:rPr lang="ru-RU" sz="1600" dirty="0" smtClean="0"/>
              <a:t>«</a:t>
            </a:r>
            <a:r>
              <a:rPr lang="ru-RU" sz="1600" b="1" dirty="0" smtClean="0"/>
              <a:t>гинекологические </a:t>
            </a:r>
            <a:r>
              <a:rPr lang="ru-RU" sz="1600" b="1" dirty="0"/>
              <a:t>для взрослых</a:t>
            </a:r>
            <a:r>
              <a:rPr lang="ru-RU" sz="1600" dirty="0"/>
              <a:t>» пролечены дети: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БУ </a:t>
            </a:r>
            <a:r>
              <a:rPr lang="ru-RU" sz="1600" dirty="0"/>
              <a:t>ХМАО - Югры Когалымская городская больница- 1/2, 1/3 (при стационаре, при АПУ);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БУ </a:t>
            </a:r>
            <a:r>
              <a:rPr lang="ru-RU" sz="1600" dirty="0"/>
              <a:t>ХМАО - Югры (без СПК) Окружная клиническая больница г. Ханты-Мансийск – 5/41 (при АПУ);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АУ </a:t>
            </a:r>
            <a:r>
              <a:rPr lang="ru-RU" sz="1600" dirty="0"/>
              <a:t>ХМАО - Югры Советская  районная больница – 3/21 (при АПУ);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1600" dirty="0" smtClean="0"/>
              <a:t>На </a:t>
            </a:r>
            <a:r>
              <a:rPr lang="ru-RU" sz="1600" dirty="0"/>
              <a:t>койках «</a:t>
            </a:r>
            <a:r>
              <a:rPr lang="ru-RU" sz="1600" b="1" dirty="0"/>
              <a:t>дерматологические для взрослых</a:t>
            </a:r>
            <a:r>
              <a:rPr lang="ru-RU" sz="1600" dirty="0"/>
              <a:t>» пролечены дети: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БУ </a:t>
            </a:r>
            <a:r>
              <a:rPr lang="ru-RU" sz="1600" dirty="0"/>
              <a:t>ХМАО - Югры  Ханты-Мансийский клинический кожно-венерологический диспансер – 45/463 (при стационаре)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БУ </a:t>
            </a:r>
            <a:r>
              <a:rPr lang="ru-RU" sz="1600" dirty="0"/>
              <a:t>«Сургутский клинический кожно-венерологический диспансер» - 21/210 (при стационаре);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1600" dirty="0" smtClean="0"/>
              <a:t>На </a:t>
            </a:r>
            <a:r>
              <a:rPr lang="ru-RU" sz="1600" dirty="0"/>
              <a:t>койках «</a:t>
            </a:r>
            <a:r>
              <a:rPr lang="ru-RU" sz="1600" b="1" dirty="0"/>
              <a:t>неврологические для взрослых</a:t>
            </a:r>
            <a:r>
              <a:rPr lang="ru-RU" sz="1600" dirty="0"/>
              <a:t>» пролечены дети: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БУ </a:t>
            </a:r>
            <a:r>
              <a:rPr lang="ru-RU" sz="1600" dirty="0"/>
              <a:t>ХМАО - Югры  Пионерская районная больница Советский р-он – 7/71 (при АПУ);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516791" y="1045888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ru-RU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6377" y="993284"/>
            <a:ext cx="173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ДС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4806" y="1595021"/>
            <a:ext cx="80088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 startAt="4"/>
            </a:pPr>
            <a:r>
              <a:rPr lang="ru-RU" sz="1600" dirty="0" smtClean="0"/>
              <a:t>На койках «</a:t>
            </a:r>
            <a:r>
              <a:rPr lang="ru-RU" sz="1600" b="1" dirty="0" smtClean="0"/>
              <a:t>онкологические для взрослых</a:t>
            </a:r>
            <a:r>
              <a:rPr lang="ru-RU" sz="1600" dirty="0" smtClean="0"/>
              <a:t>» пролечены дети: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БУ ХМАО - Югры (без СПК) Окружная клиническая больница г. Ханты-Мансийск – 15/79 (при АПУ);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r>
              <a:rPr lang="ru-RU" sz="1600" dirty="0" smtClean="0"/>
              <a:t>На </a:t>
            </a:r>
            <a:r>
              <a:rPr lang="ru-RU" sz="1600" dirty="0"/>
              <a:t>койках «</a:t>
            </a:r>
            <a:r>
              <a:rPr lang="ru-RU" sz="1600" b="1" dirty="0"/>
              <a:t>терапевтические</a:t>
            </a:r>
            <a:r>
              <a:rPr lang="ru-RU" sz="1600" dirty="0"/>
              <a:t>» пролечены дети: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Амбулатория </a:t>
            </a:r>
            <a:r>
              <a:rPr lang="ru-RU" sz="1600" dirty="0"/>
              <a:t>п. Сосьва </a:t>
            </a:r>
            <a:r>
              <a:rPr lang="ru-RU" sz="1600" dirty="0" err="1"/>
              <a:t>Берёзовский</a:t>
            </a:r>
            <a:r>
              <a:rPr lang="ru-RU" sz="1600" dirty="0"/>
              <a:t> р-он – 17/160 (при стационаре);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Участковая </a:t>
            </a:r>
            <a:r>
              <a:rPr lang="ru-RU" sz="1600" dirty="0"/>
              <a:t>больница </a:t>
            </a:r>
            <a:r>
              <a:rPr lang="ru-RU" sz="1600" dirty="0" err="1"/>
              <a:t>с.Саранпауль</a:t>
            </a:r>
            <a:r>
              <a:rPr lang="ru-RU" sz="1600" dirty="0"/>
              <a:t> Березовский р-он – 2/18 (при стационаре);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6"/>
            </a:pPr>
            <a:r>
              <a:rPr lang="ru-RU" sz="1600" dirty="0" smtClean="0"/>
              <a:t>На </a:t>
            </a:r>
            <a:r>
              <a:rPr lang="ru-RU" sz="1600" dirty="0"/>
              <a:t>койках «</a:t>
            </a:r>
            <a:r>
              <a:rPr lang="ru-RU" sz="1600" b="1" dirty="0"/>
              <a:t>оториноларингологические для взрослых</a:t>
            </a:r>
            <a:r>
              <a:rPr lang="ru-RU" sz="1600" dirty="0"/>
              <a:t>» пролечены дети: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БУ </a:t>
            </a:r>
            <a:r>
              <a:rPr lang="ru-RU" sz="1600" dirty="0"/>
              <a:t>«Сургутская окружная клиническая больница» - 117/1026 (при АПУ);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6"/>
            </a:pPr>
            <a:r>
              <a:rPr lang="ru-RU" sz="1600" dirty="0" smtClean="0"/>
              <a:t>На </a:t>
            </a:r>
            <a:r>
              <a:rPr lang="ru-RU" sz="1600" dirty="0"/>
              <a:t>койках «</a:t>
            </a:r>
            <a:r>
              <a:rPr lang="ru-RU" sz="1600" b="1" dirty="0"/>
              <a:t>хирургические для взрослых</a:t>
            </a:r>
            <a:r>
              <a:rPr lang="ru-RU" sz="1600" dirty="0"/>
              <a:t>» пролечены дети: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БУ </a:t>
            </a:r>
            <a:r>
              <a:rPr lang="ru-RU" sz="1600" dirty="0"/>
              <a:t>ХМАО - Югры Нефтеюганская районная больница </a:t>
            </a:r>
            <a:r>
              <a:rPr lang="ru-RU" sz="1600" dirty="0" err="1"/>
              <a:t>пгт.Пойковский</a:t>
            </a:r>
            <a:r>
              <a:rPr lang="ru-RU" sz="1600" dirty="0"/>
              <a:t> – 2/5 (при стационаре);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БУ </a:t>
            </a:r>
            <a:r>
              <a:rPr lang="ru-RU" sz="1600" dirty="0"/>
              <a:t>ХМАО - Югры (без СПК) Окружная клиническая больница г. Ханты-Мансийск – 62/433 (при АПУ);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БУ </a:t>
            </a:r>
            <a:r>
              <a:rPr lang="ru-RU" sz="1600" dirty="0"/>
              <a:t>ХМАО - Югры Сургутская городская клиническая поликлиника № 2 – 3/12 (при АПУ);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БУ </a:t>
            </a:r>
            <a:r>
              <a:rPr lang="ru-RU" sz="1600" dirty="0"/>
              <a:t>ХМАО - Югры Сургутская городская клиническая поликлиника № 3 – 135/573 (при АПУ);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АУ </a:t>
            </a:r>
            <a:r>
              <a:rPr lang="ru-RU" sz="1600" dirty="0"/>
              <a:t>ХМАО - Югры Советская районная больница – 7/33 (при АПУ).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516791" y="1045888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ru-RU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6377" y="993284"/>
            <a:ext cx="173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ДС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24841" y="1561413"/>
            <a:ext cx="79959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/>
              <a:t>Рядом медицинских организаций отчетные формы заполнены некорректно - допущены ошибки, остаются частично не заполненными таблицы в форме № 30, не проводится межтабличный и межформенный контроли при заполнении форм в </a:t>
            </a:r>
            <a:r>
              <a:rPr lang="ru-RU" dirty="0" smtClean="0"/>
              <a:t>программном комплексе «Медстат».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Выявлено несоответствие данных формы № 57 с формой № 12 по количеству травм;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Рядом </a:t>
            </a:r>
            <a:r>
              <a:rPr lang="ru-RU" dirty="0"/>
              <a:t>медицинских организаций не </a:t>
            </a:r>
            <a:r>
              <a:rPr lang="ru-RU" dirty="0" smtClean="0"/>
              <a:t>заполнены или заполнены </a:t>
            </a:r>
            <a:r>
              <a:rPr lang="ru-RU" dirty="0"/>
              <a:t>не в полном объеме форма № 57 и форма № 12.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/>
              <a:t>Не предоставлен отдельный квартальный статистический отчет филиалами БУ ХМАО – Югры «Окружная клиническая больница» г. Ханты-Мансийска (станция переливания крови) и АУ ХМАО – Югры «Советская районная больница» (амбулатория п. Коммунистический). 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/>
              <a:t>Ошибки, выявленные при приеме квартального отчета за 9 месяцев 2017 года, </a:t>
            </a:r>
            <a:r>
              <a:rPr lang="ru-RU" b="1" dirty="0"/>
              <a:t>являются повторяющимися с отчетами за предыдущие периоды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Управляющая кнопка: настраиваемая 6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4806" y="4014025"/>
            <a:ext cx="8008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БУ </a:t>
            </a:r>
            <a:r>
              <a:rPr lang="ru-RU" sz="1600" dirty="0"/>
              <a:t>ХМАО - Югры «Когалымская городская больница» - уточнить информацию об одном умершем за 9 месяцев 2017 года в дневном стационаре при круглосуточном.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516791" y="1045888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2500</a:t>
            </a:r>
            <a:endParaRPr lang="ru-RU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6377" y="993284"/>
            <a:ext cx="173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ДС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6722"/>
              </p:ext>
            </p:extLst>
          </p:nvPr>
        </p:nvGraphicFramePr>
        <p:xfrm>
          <a:off x="2073300" y="1930777"/>
          <a:ext cx="4876800" cy="138112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2614">
                  <a:extLst>
                    <a:ext uri="{9D8B030D-6E8A-4147-A177-3AD203B41FA5}">
                      <a16:colId xmlns:a16="http://schemas.microsoft.com/office/drawing/2014/main" val="2873755784"/>
                    </a:ext>
                  </a:extLst>
                </a:gridCol>
                <a:gridCol w="180740">
                  <a:extLst>
                    <a:ext uri="{9D8B030D-6E8A-4147-A177-3AD203B41FA5}">
                      <a16:colId xmlns:a16="http://schemas.microsoft.com/office/drawing/2014/main" val="3287743568"/>
                    </a:ext>
                  </a:extLst>
                </a:gridCol>
                <a:gridCol w="713446">
                  <a:extLst>
                    <a:ext uri="{9D8B030D-6E8A-4147-A177-3AD203B41FA5}">
                      <a16:colId xmlns:a16="http://schemas.microsoft.com/office/drawing/2014/main" val="3201721017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Умерло в дневном стационаре при  подразделениях медицинских организаций, оказывающих медицинскую помощь в стационарных условиях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8549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- детей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2220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амбулаторных условиях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01081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- детей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50869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дому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39676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- детей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0797874"/>
                  </a:ext>
                </a:extLst>
              </a:tr>
            </a:tbl>
          </a:graphicData>
        </a:graphic>
      </p:graphicFrame>
      <p:sp>
        <p:nvSpPr>
          <p:cNvPr id="12" name="Управляющая кнопка: настраиваемая 11">
            <a:hlinkClick r:id="rId8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898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r="1832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09772" y="4760862"/>
            <a:ext cx="5007836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СПАСИБО ЗА ВНИМАНИЕ!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830" t="3849" r="2458" b="2159"/>
          <a:stretch/>
        </p:blipFill>
        <p:spPr>
          <a:xfrm>
            <a:off x="7864329" y="6259546"/>
            <a:ext cx="427022" cy="421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Управляющая кнопка: настраиваемая 5">
            <a:hlinkClick r:id="" action="ppaction://hlinkshowjump?jump=firstslide" highlightClick="1"/>
          </p:cNvPr>
          <p:cNvSpPr/>
          <p:nvPr/>
        </p:nvSpPr>
        <p:spPr>
          <a:xfrm>
            <a:off x="7864329" y="6259546"/>
            <a:ext cx="427022" cy="42868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8417608" y="6259546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8417608" y="6259546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E6E6E6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256"/>
            <a:ext cx="9144000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в формах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программного комплекса «Медстат»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5" name="Group 2"/>
          <p:cNvGrpSpPr>
            <a:grpSpLocks/>
          </p:cNvGrpSpPr>
          <p:nvPr/>
        </p:nvGrpSpPr>
        <p:grpSpPr bwMode="auto">
          <a:xfrm>
            <a:off x="2288272" y="4338451"/>
            <a:ext cx="4800600" cy="484188"/>
            <a:chOff x="1440" y="1485"/>
            <a:chExt cx="3024" cy="305"/>
          </a:xfrm>
        </p:grpSpPr>
        <p:sp>
          <p:nvSpPr>
            <p:cNvPr id="7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Text Box 5"/>
            <p:cNvSpPr txBox="1">
              <a:spLocks noChangeArrowheads="1"/>
            </p:cNvSpPr>
            <p:nvPr/>
          </p:nvSpPr>
          <p:spPr bwMode="gray">
            <a:xfrm>
              <a:off x="2220" y="1485"/>
              <a:ext cx="1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4. Форма 14ДС</a:t>
              </a:r>
              <a:endParaRPr lang="en-US" sz="2400" dirty="0"/>
            </a:p>
          </p:txBody>
        </p:sp>
      </p:grpSp>
      <p:grpSp>
        <p:nvGrpSpPr>
          <p:cNvPr id="80" name="Group 7"/>
          <p:cNvGrpSpPr>
            <a:grpSpLocks/>
          </p:cNvGrpSpPr>
          <p:nvPr/>
        </p:nvGrpSpPr>
        <p:grpSpPr bwMode="auto">
          <a:xfrm>
            <a:off x="2288272" y="1835630"/>
            <a:ext cx="4800600" cy="488950"/>
            <a:chOff x="1440" y="2072"/>
            <a:chExt cx="3024" cy="308"/>
          </a:xfrm>
        </p:grpSpPr>
        <p:sp>
          <p:nvSpPr>
            <p:cNvPr id="81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1. Форма 30</a:t>
              </a:r>
              <a:endParaRPr lang="en-US" sz="2400" dirty="0"/>
            </a:p>
          </p:txBody>
        </p:sp>
      </p:grpSp>
      <p:grpSp>
        <p:nvGrpSpPr>
          <p:cNvPr id="85" name="Group 12"/>
          <p:cNvGrpSpPr>
            <a:grpSpLocks/>
          </p:cNvGrpSpPr>
          <p:nvPr/>
        </p:nvGrpSpPr>
        <p:grpSpPr bwMode="auto">
          <a:xfrm>
            <a:off x="2288272" y="2657286"/>
            <a:ext cx="4800600" cy="488950"/>
            <a:chOff x="1440" y="2682"/>
            <a:chExt cx="3024" cy="308"/>
          </a:xfrm>
        </p:grpSpPr>
        <p:sp>
          <p:nvSpPr>
            <p:cNvPr id="86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2. Форма 12</a:t>
              </a:r>
              <a:endParaRPr lang="en-US" sz="2400" dirty="0"/>
            </a:p>
          </p:txBody>
        </p:sp>
      </p:grpSp>
      <p:grpSp>
        <p:nvGrpSpPr>
          <p:cNvPr id="90" name="Group 17"/>
          <p:cNvGrpSpPr>
            <a:grpSpLocks/>
          </p:cNvGrpSpPr>
          <p:nvPr/>
        </p:nvGrpSpPr>
        <p:grpSpPr bwMode="auto">
          <a:xfrm>
            <a:off x="2289860" y="3495486"/>
            <a:ext cx="4799013" cy="488950"/>
            <a:chOff x="1441" y="3272"/>
            <a:chExt cx="3023" cy="308"/>
          </a:xfrm>
        </p:grpSpPr>
        <p:sp>
          <p:nvSpPr>
            <p:cNvPr id="91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3. Форма 14</a:t>
              </a:r>
              <a:endParaRPr lang="en-US" sz="2400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" t="3203" r="1652" b="-1"/>
          <a:stretch/>
        </p:blipFill>
        <p:spPr>
          <a:xfrm>
            <a:off x="8345978" y="6259546"/>
            <a:ext cx="422996" cy="421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830" t="3849" r="2458" b="2159"/>
          <a:stretch/>
        </p:blipFill>
        <p:spPr>
          <a:xfrm>
            <a:off x="7864329" y="6259546"/>
            <a:ext cx="427022" cy="421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7439" y="1777148"/>
            <a:ext cx="566929" cy="5577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486" y="2573537"/>
            <a:ext cx="560833" cy="557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0138" y="3421598"/>
            <a:ext cx="557785" cy="5638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9433" y="4257594"/>
            <a:ext cx="557785" cy="557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Управляющая кнопка: настраиваемая 24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864329" y="6259546"/>
            <a:ext cx="427022" cy="42868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8345978" y="6259546"/>
            <a:ext cx="422996" cy="42868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18" action="ppaction://hlinksldjump" highlightClick="1"/>
          </p:cNvPr>
          <p:cNvSpPr/>
          <p:nvPr/>
        </p:nvSpPr>
        <p:spPr>
          <a:xfrm>
            <a:off x="1654233" y="1662545"/>
            <a:ext cx="5536276" cy="76477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rId19" action="ppaction://hlinksldjump" highlightClick="1"/>
          </p:cNvPr>
          <p:cNvSpPr/>
          <p:nvPr/>
        </p:nvSpPr>
        <p:spPr>
          <a:xfrm>
            <a:off x="1654233" y="2573537"/>
            <a:ext cx="5536276" cy="57269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rId20" action="ppaction://hlinksldjump" highlightClick="1"/>
          </p:cNvPr>
          <p:cNvSpPr/>
          <p:nvPr/>
        </p:nvSpPr>
        <p:spPr>
          <a:xfrm>
            <a:off x="1654233" y="3350029"/>
            <a:ext cx="5434639" cy="723207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rId21" action="ppaction://hlinksldjump" highlightClick="1"/>
          </p:cNvPr>
          <p:cNvSpPr/>
          <p:nvPr/>
        </p:nvSpPr>
        <p:spPr>
          <a:xfrm>
            <a:off x="1654233" y="4189615"/>
            <a:ext cx="5536276" cy="714894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102870"/>
            <a:ext cx="9245600" cy="991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624841" y="1561413"/>
            <a:ext cx="799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16791" y="1169123"/>
            <a:ext cx="60849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№30 «Сведения о медицинской организации»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57" y="1515032"/>
            <a:ext cx="8008886" cy="47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</a:pPr>
            <a:r>
              <a:rPr lang="ru-RU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заполнению:</a:t>
            </a:r>
            <a:endParaRPr lang="ru-RU" sz="13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300" dirty="0"/>
              <a:t>Отчет составляется всеми медицинскими организациями, входящими в номенклатуру медицинских организаций (приказ Минздрава России от 06.08.2013 № 529н, зарегистрирован в Министерстве юстиции Российской Федерации 13.09.2013 № 29950</a:t>
            </a:r>
            <a:r>
              <a:rPr lang="ru-RU" sz="1300" dirty="0" smtClean="0"/>
              <a:t>).</a:t>
            </a:r>
            <a:endParaRPr lang="ru-RU" sz="13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300" dirty="0"/>
              <a:t>Профили коек должны соответствовать приказу Минздравсоцразвития России от 17.05.2012 N 555н «Об утверждении номенклатуры коечного фонда по профилям медицинской помощи</a:t>
            </a:r>
            <a:r>
              <a:rPr lang="ru-RU" sz="1300" dirty="0" smtClean="0"/>
              <a:t>».</a:t>
            </a:r>
            <a:endParaRPr lang="ru-RU" sz="13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300" dirty="0"/>
              <a:t>Структура коечного фонда должна быть утверждена органом исполнительной власти в сфере </a:t>
            </a:r>
            <a:r>
              <a:rPr lang="ru-RU" sz="1300" dirty="0" smtClean="0"/>
              <a:t>здравоохранения.</a:t>
            </a:r>
            <a:endParaRPr lang="ru-RU" sz="13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300" dirty="0"/>
              <a:t>Под сельской местностью  понимаются сельские поселения, расположенные в сельских муниципальных образованиях, а также сельские населенные пункты, входящие в состав городских поселений или городских </a:t>
            </a:r>
            <a:r>
              <a:rPr lang="ru-RU" sz="1300" dirty="0" smtClean="0"/>
              <a:t>округов.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300" dirty="0" smtClean="0"/>
              <a:t>Под сельскими жителями следует понимать контингенты населения, постоянно проживающие в сельских населенных пунктах или сельских поселениях, расположенных в сельских муниципальных образованиях, а также сельские населенные пункты, входящие в состав городских поселений или городских округов.</a:t>
            </a:r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300" dirty="0" smtClean="0"/>
              <a:t>Койки </a:t>
            </a:r>
            <a:r>
              <a:rPr lang="ru-RU" sz="1300" dirty="0"/>
              <a:t>общего профиля должны быть перепрофилированы и показаны по соответствующему профилю в соответствии номенклатурой (терапевтические, сестринского ухода, паллиативные или др</a:t>
            </a:r>
            <a:r>
              <a:rPr lang="ru-RU" sz="1300" dirty="0" smtClean="0"/>
              <a:t>.).</a:t>
            </a:r>
            <a:endParaRPr lang="ru-RU" sz="1300" dirty="0"/>
          </a:p>
          <a:p>
            <a:pPr marL="285750" indent="-285750" algn="just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300" dirty="0"/>
              <a:t>Койки одноименного профиля, развернутые в различных отделениях медицинской организации, показывают суммарно одной строкой.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Случаи перевода пациентов из любого профильного отделения в другое отделение этой же медицинской организации показывают как внутрибольничные переводы. Пациенты, направленные в дневной стационар, в другую медицинскую организацию или из них, считают выписанными переводом и поступившими переводом (соответственно в ф 14 табл. 2100</a:t>
            </a:r>
            <a:r>
              <a:rPr lang="ru-RU" sz="13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65675" y="3641412"/>
            <a:ext cx="7987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Строки </a:t>
            </a:r>
            <a:r>
              <a:rPr lang="ru-RU" sz="1600" dirty="0">
                <a:solidFill>
                  <a:srgbClr val="C00000"/>
                </a:solidFill>
              </a:rPr>
              <a:t>2-4</a:t>
            </a:r>
            <a:r>
              <a:rPr lang="ru-RU" sz="1600" dirty="0"/>
              <a:t> заполняют </a:t>
            </a:r>
            <a:r>
              <a:rPr lang="ru-RU" sz="1600" b="1" dirty="0"/>
              <a:t>все</a:t>
            </a:r>
            <a:r>
              <a:rPr lang="ru-RU" sz="1600" dirty="0"/>
              <a:t> стационары не зависимо от профиля коек, если в МО нет отделения, но выделены койки либо палаты для ВОВ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В строках </a:t>
            </a:r>
            <a:r>
              <a:rPr lang="ru-RU" sz="1600" dirty="0">
                <a:solidFill>
                  <a:srgbClr val="FF0000"/>
                </a:solidFill>
              </a:rPr>
              <a:t>5-8</a:t>
            </a:r>
            <a:r>
              <a:rPr lang="ru-RU" sz="1600" dirty="0"/>
              <a:t> показывают информацию, содержащуюся в соответствующих строках отчетной формы отраслевого статистического наблюдения №14-дс «Сведения о деятельности дневных стационаров медицинских организаций»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Строки </a:t>
            </a:r>
            <a:r>
              <a:rPr lang="ru-RU" sz="1600" dirty="0">
                <a:solidFill>
                  <a:schemeClr val="accent4"/>
                </a:solidFill>
              </a:rPr>
              <a:t>10-11</a:t>
            </a:r>
            <a:r>
              <a:rPr lang="ru-RU" sz="1600" dirty="0"/>
              <a:t> заполняют только специализированные отделения (по данным «Сводной ведомости учета </a:t>
            </a:r>
            <a:r>
              <a:rPr lang="ru-RU" sz="1600" dirty="0" smtClean="0"/>
              <a:t>движения пациентов </a:t>
            </a:r>
            <a:r>
              <a:rPr lang="ru-RU" sz="1600" dirty="0"/>
              <a:t>и коечного фонда </a:t>
            </a:r>
            <a:r>
              <a:rPr lang="ru-RU" sz="1600" dirty="0" smtClean="0"/>
              <a:t>медицинской организации</a:t>
            </a:r>
            <a:r>
              <a:rPr lang="ru-RU" sz="1600" dirty="0"/>
              <a:t>, оказывающей </a:t>
            </a:r>
            <a:r>
              <a:rPr lang="ru-RU" sz="1600" dirty="0" smtClean="0"/>
              <a:t>медицинскую помощь </a:t>
            </a:r>
            <a:r>
              <a:rPr lang="ru-RU" sz="1600" dirty="0"/>
              <a:t>в стационарных условиях» (форма № 016/у-02)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236899"/>
              </p:ext>
            </p:extLst>
          </p:nvPr>
        </p:nvGraphicFramePr>
        <p:xfrm>
          <a:off x="982714" y="1362616"/>
          <a:ext cx="7150100" cy="216318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651500">
                  <a:extLst>
                    <a:ext uri="{9D8B030D-6E8A-4147-A177-3AD203B41FA5}">
                      <a16:colId xmlns:a16="http://schemas.microsoft.com/office/drawing/2014/main" val="239786867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51489276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893231237"/>
                    </a:ext>
                  </a:extLst>
                </a:gridCol>
              </a:tblGrid>
              <a:tr h="2143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№ стр.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Число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2415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Круглосуточные отделения для ИОВ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99683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 них коек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1897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пролечено пациентов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8186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проведено пациентами койко-дней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88328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Дневные стационары для пациентов, больных психическими расстройствами, мест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348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 них лечилось пациентов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7908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Дневные стационары для пациентов, больных наркологическими заболеваниями, мест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6041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 них лечилось пациентов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999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Пансионаты для приезжающих пациентов, мест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460682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Психиатрические отделения специализированного типа – всего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5099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 них коек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993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06793" y="941246"/>
            <a:ext cx="1701941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669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1006  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№30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31522" y="970254"/>
            <a:ext cx="1655453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669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1008 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502545"/>
              </p:ext>
            </p:extLst>
          </p:nvPr>
        </p:nvGraphicFramePr>
        <p:xfrm>
          <a:off x="1871126" y="1864380"/>
          <a:ext cx="5219700" cy="24688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277468321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29668858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15110855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строки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Число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03666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Региональные сосудистые центры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17827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в них коек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027255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поступило пациентов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08401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из них умерло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1.2.1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99585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в том числе в первые 24 часа после поступления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1.2.1.1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9618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проведено пациентами койко-дней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3345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Первичные сосудистые отделения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53951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в них коек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459057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поступило пациентов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615999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из них умерло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2.2.1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205496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 в том числе в первые 24 часа </a:t>
                      </a:r>
                      <a:r>
                        <a:rPr lang="ru-RU" sz="1000" u="none" strike="noStrike" dirty="0" err="1">
                          <a:effectLst/>
                        </a:rPr>
                        <a:t>послепоступления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2.2.1.1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375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проведено пациентами койко-дней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71450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66722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7404" y="4897578"/>
            <a:ext cx="798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/>
              <a:t>Таблицу заполняют только первичные и региональные сосудистые центры.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№30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30033" y="1005917"/>
            <a:ext cx="1655453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669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1009 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188" y="3643385"/>
            <a:ext cx="798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Таблицу </a:t>
            </a:r>
            <a:r>
              <a:rPr lang="ru-RU" dirty="0"/>
              <a:t>з</a:t>
            </a:r>
            <a:r>
              <a:rPr lang="ru-RU" dirty="0" smtClean="0"/>
              <a:t>аполняют </a:t>
            </a:r>
            <a:r>
              <a:rPr lang="ru-RU" dirty="0"/>
              <a:t>медицинские организации, направляющие пациентов на санаторно-курортное лечение и ведущие учет результатов этого </a:t>
            </a:r>
            <a:r>
              <a:rPr lang="ru-RU" dirty="0" smtClean="0"/>
              <a:t>лечения.</a:t>
            </a:r>
            <a:endParaRPr lang="ru-RU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38502"/>
              </p:ext>
            </p:extLst>
          </p:nvPr>
        </p:nvGraphicFramePr>
        <p:xfrm>
          <a:off x="1594622" y="2488378"/>
          <a:ext cx="5943600" cy="7315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445800">
                  <a:extLst>
                    <a:ext uri="{9D8B030D-6E8A-4147-A177-3AD203B41FA5}">
                      <a16:colId xmlns:a16="http://schemas.microsoft.com/office/drawing/2014/main" val="1290307559"/>
                    </a:ext>
                  </a:extLst>
                </a:gridCol>
                <a:gridCol w="647354">
                  <a:extLst>
                    <a:ext uri="{9D8B030D-6E8A-4147-A177-3AD203B41FA5}">
                      <a16:colId xmlns:a16="http://schemas.microsoft.com/office/drawing/2014/main" val="3961319822"/>
                    </a:ext>
                  </a:extLst>
                </a:gridCol>
                <a:gridCol w="850446">
                  <a:extLst>
                    <a:ext uri="{9D8B030D-6E8A-4147-A177-3AD203B41FA5}">
                      <a16:colId xmlns:a16="http://schemas.microsoft.com/office/drawing/2014/main" val="379064955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стр.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Число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8318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При высших, средних специальных учебных заведениях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1082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Общеобразовательных школах (лицеях, гимназиях, колледжах)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74614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Промышленных предприятиях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485423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995401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№30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rId8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139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80" t="2215" r="1849" b="2121"/>
          <a:stretch/>
        </p:blipFill>
        <p:spPr>
          <a:xfrm>
            <a:off x="300183" y="6272494"/>
            <a:ext cx="414148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7" t="2386" r="1870" b="2340"/>
          <a:stretch/>
        </p:blipFill>
        <p:spPr>
          <a:xfrm>
            <a:off x="772521" y="6272494"/>
            <a:ext cx="420386" cy="41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1317" r="18548" b="55158"/>
          <a:stretch/>
        </p:blipFill>
        <p:spPr>
          <a:xfrm>
            <a:off x="-63551" y="-49876"/>
            <a:ext cx="9245600" cy="991122"/>
          </a:xfrm>
          <a:prstGeom prst="rect">
            <a:avLst/>
          </a:prstGeom>
          <a:ln w="28575">
            <a:solidFill>
              <a:schemeClr val="tx2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82" t="2058" r="1943" b="2751"/>
          <a:stretch/>
        </p:blipFill>
        <p:spPr>
          <a:xfrm>
            <a:off x="1560177" y="6272494"/>
            <a:ext cx="418252" cy="41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941246"/>
            <a:ext cx="9144000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3100 </a:t>
            </a:r>
            <a:r>
              <a:rPr lang="ru-RU" sz="1600" b="1" dirty="0"/>
              <a:t>«Коечный фонд и его использование</a:t>
            </a:r>
            <a:r>
              <a:rPr lang="ru-RU" sz="1600" b="1" dirty="0" smtClean="0"/>
              <a:t>»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78427" y="4480728"/>
            <a:ext cx="798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Показатель </a:t>
            </a:r>
            <a:r>
              <a:rPr lang="ru-RU" dirty="0"/>
              <a:t>деятельности стационара </a:t>
            </a:r>
            <a:r>
              <a:rPr lang="ru-RU" dirty="0">
                <a:solidFill>
                  <a:srgbClr val="C00000"/>
                </a:solidFill>
              </a:rPr>
              <a:t>«Среднегодовая занятость койки» </a:t>
            </a:r>
            <a:r>
              <a:rPr lang="ru-RU" dirty="0"/>
              <a:t>не должен превышать рекомендованный по ТПГГ (330 дней) в целом по МО и, соответственно, рекомендованные по профилям коек.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33243"/>
              </p:ext>
            </p:extLst>
          </p:nvPr>
        </p:nvGraphicFramePr>
        <p:xfrm>
          <a:off x="5" y="1413165"/>
          <a:ext cx="9143998" cy="2818014"/>
        </p:xfrm>
        <a:graphic>
          <a:graphicData uri="http://schemas.openxmlformats.org/drawingml/2006/table">
            <a:tbl>
              <a:tblPr firstRow="1" bandCol="1">
                <a:tableStyleId>{F5AB1C69-6EDB-4FF4-983F-18BD219EF322}</a:tableStyleId>
              </a:tblPr>
              <a:tblGrid>
                <a:gridCol w="1250016">
                  <a:extLst>
                    <a:ext uri="{9D8B030D-6E8A-4147-A177-3AD203B41FA5}">
                      <a16:colId xmlns:a16="http://schemas.microsoft.com/office/drawing/2014/main" val="2828633218"/>
                    </a:ext>
                  </a:extLst>
                </a:gridCol>
                <a:gridCol w="322853">
                  <a:extLst>
                    <a:ext uri="{9D8B030D-6E8A-4147-A177-3AD203B41FA5}">
                      <a16:colId xmlns:a16="http://schemas.microsoft.com/office/drawing/2014/main" val="516472181"/>
                    </a:ext>
                  </a:extLst>
                </a:gridCol>
                <a:gridCol w="678820">
                  <a:extLst>
                    <a:ext uri="{9D8B030D-6E8A-4147-A177-3AD203B41FA5}">
                      <a16:colId xmlns:a16="http://schemas.microsoft.com/office/drawing/2014/main" val="2885082986"/>
                    </a:ext>
                  </a:extLst>
                </a:gridCol>
                <a:gridCol w="596036">
                  <a:extLst>
                    <a:ext uri="{9D8B030D-6E8A-4147-A177-3AD203B41FA5}">
                      <a16:colId xmlns:a16="http://schemas.microsoft.com/office/drawing/2014/main" val="268806639"/>
                    </a:ext>
                  </a:extLst>
                </a:gridCol>
                <a:gridCol w="638148">
                  <a:extLst>
                    <a:ext uri="{9D8B030D-6E8A-4147-A177-3AD203B41FA5}">
                      <a16:colId xmlns:a16="http://schemas.microsoft.com/office/drawing/2014/main" val="2444366992"/>
                    </a:ext>
                  </a:extLst>
                </a:gridCol>
                <a:gridCol w="474461">
                  <a:extLst>
                    <a:ext uri="{9D8B030D-6E8A-4147-A177-3AD203B41FA5}">
                      <a16:colId xmlns:a16="http://schemas.microsoft.com/office/drawing/2014/main" val="3721927226"/>
                    </a:ext>
                  </a:extLst>
                </a:gridCol>
                <a:gridCol w="474461">
                  <a:extLst>
                    <a:ext uri="{9D8B030D-6E8A-4147-A177-3AD203B41FA5}">
                      <a16:colId xmlns:a16="http://schemas.microsoft.com/office/drawing/2014/main" val="1230204610"/>
                    </a:ext>
                  </a:extLst>
                </a:gridCol>
                <a:gridCol w="474461">
                  <a:extLst>
                    <a:ext uri="{9D8B030D-6E8A-4147-A177-3AD203B41FA5}">
                      <a16:colId xmlns:a16="http://schemas.microsoft.com/office/drawing/2014/main" val="4099718963"/>
                    </a:ext>
                  </a:extLst>
                </a:gridCol>
                <a:gridCol w="474461">
                  <a:extLst>
                    <a:ext uri="{9D8B030D-6E8A-4147-A177-3AD203B41FA5}">
                      <a16:colId xmlns:a16="http://schemas.microsoft.com/office/drawing/2014/main" val="802247085"/>
                    </a:ext>
                  </a:extLst>
                </a:gridCol>
                <a:gridCol w="474461">
                  <a:extLst>
                    <a:ext uri="{9D8B030D-6E8A-4147-A177-3AD203B41FA5}">
                      <a16:colId xmlns:a16="http://schemas.microsoft.com/office/drawing/2014/main" val="3792002901"/>
                    </a:ext>
                  </a:extLst>
                </a:gridCol>
                <a:gridCol w="474461">
                  <a:extLst>
                    <a:ext uri="{9D8B030D-6E8A-4147-A177-3AD203B41FA5}">
                      <a16:colId xmlns:a16="http://schemas.microsoft.com/office/drawing/2014/main" val="2493044816"/>
                    </a:ext>
                  </a:extLst>
                </a:gridCol>
                <a:gridCol w="474461">
                  <a:extLst>
                    <a:ext uri="{9D8B030D-6E8A-4147-A177-3AD203B41FA5}">
                      <a16:colId xmlns:a16="http://schemas.microsoft.com/office/drawing/2014/main" val="3001629164"/>
                    </a:ext>
                  </a:extLst>
                </a:gridCol>
                <a:gridCol w="474461">
                  <a:extLst>
                    <a:ext uri="{9D8B030D-6E8A-4147-A177-3AD203B41FA5}">
                      <a16:colId xmlns:a16="http://schemas.microsoft.com/office/drawing/2014/main" val="2346355885"/>
                    </a:ext>
                  </a:extLst>
                </a:gridCol>
                <a:gridCol w="474461">
                  <a:extLst>
                    <a:ext uri="{9D8B030D-6E8A-4147-A177-3AD203B41FA5}">
                      <a16:colId xmlns:a16="http://schemas.microsoft.com/office/drawing/2014/main" val="860068607"/>
                    </a:ext>
                  </a:extLst>
                </a:gridCol>
                <a:gridCol w="474461">
                  <a:extLst>
                    <a:ext uri="{9D8B030D-6E8A-4147-A177-3AD203B41FA5}">
                      <a16:colId xmlns:a16="http://schemas.microsoft.com/office/drawing/2014/main" val="4222500731"/>
                    </a:ext>
                  </a:extLst>
                </a:gridCol>
                <a:gridCol w="474461">
                  <a:extLst>
                    <a:ext uri="{9D8B030D-6E8A-4147-A177-3AD203B41FA5}">
                      <a16:colId xmlns:a16="http://schemas.microsoft.com/office/drawing/2014/main" val="4257261466"/>
                    </a:ext>
                  </a:extLst>
                </a:gridCol>
                <a:gridCol w="439054">
                  <a:extLst>
                    <a:ext uri="{9D8B030D-6E8A-4147-A177-3AD203B41FA5}">
                      <a16:colId xmlns:a16="http://schemas.microsoft.com/office/drawing/2014/main" val="1737020339"/>
                    </a:ext>
                  </a:extLst>
                </a:gridCol>
              </a:tblGrid>
              <a:tr h="739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Профиль коек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строки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vert="vert270" anchor="ctr">
                    <a:solidFill>
                      <a:srgbClr val="77777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Число коек, фактически развернутых и свернутых на ремонт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В отчетном году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Проведено пациентами койко-дней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Койко-дни закрытия на ремонт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0640"/>
                  </a:ext>
                </a:extLst>
              </a:tr>
              <a:tr h="581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конец отчетного года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расположен-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ных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в сельской местности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средне-годовых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поступило пациентов - 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сельских жителей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общего числа поступивших (из гр.6)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выписано пациентов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из них в дневные стационары (всех типов)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умерло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92575"/>
                  </a:ext>
                </a:extLst>
              </a:tr>
              <a:tr h="1200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детей 0-17 лет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лиц старше </a:t>
                      </a:r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трудо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-способного возраста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 старше </a:t>
                      </a:r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трудо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-способного возраста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 старше </a:t>
                      </a:r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трудо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-способного возраста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 старше </a:t>
                      </a:r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трудо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-способного возраста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7777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638466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360561653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56377" y="993284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 №30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1560177" y="6272494"/>
            <a:ext cx="418252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772521" y="6272494"/>
            <a:ext cx="420386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hlinkshowjump?jump=previousslide" highlightClick="1"/>
          </p:cNvPr>
          <p:cNvSpPr/>
          <p:nvPr/>
        </p:nvSpPr>
        <p:spPr>
          <a:xfrm>
            <a:off x="290945" y="6272494"/>
            <a:ext cx="415637" cy="4157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" t="3203" r="1652" b="-1"/>
          <a:stretch/>
        </p:blipFill>
        <p:spPr>
          <a:xfrm>
            <a:off x="8345978" y="6259546"/>
            <a:ext cx="422996" cy="421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830" t="3849" r="2458" b="2159"/>
          <a:stretch/>
        </p:blipFill>
        <p:spPr>
          <a:xfrm>
            <a:off x="7864329" y="6259546"/>
            <a:ext cx="427022" cy="421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Управляющая кнопка: настраиваемая 16">
            <a:hlinkClick r:id="" action="ppaction://hlinkshowjump?jump=firstslide" highlightClick="1"/>
          </p:cNvPr>
          <p:cNvSpPr/>
          <p:nvPr/>
        </p:nvSpPr>
        <p:spPr>
          <a:xfrm>
            <a:off x="7864329" y="6259546"/>
            <a:ext cx="427022" cy="42868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hlinkshowjump?jump=lastslide" highlightClick="1"/>
          </p:cNvPr>
          <p:cNvSpPr/>
          <p:nvPr/>
        </p:nvSpPr>
        <p:spPr>
          <a:xfrm>
            <a:off x="8345978" y="6259546"/>
            <a:ext cx="422996" cy="42868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</TotalTime>
  <Words>4622</Words>
  <Application>Microsoft Office PowerPoint</Application>
  <PresentationFormat>Экран (4:3)</PresentationFormat>
  <Paragraphs>1177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Cyr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Ошибки в формах  программного комплекса «Медстат»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Чеченкина Валентина Сергеевна</cp:lastModifiedBy>
  <cp:revision>275</cp:revision>
  <dcterms:created xsi:type="dcterms:W3CDTF">2016-11-18T14:12:19Z</dcterms:created>
  <dcterms:modified xsi:type="dcterms:W3CDTF">2017-12-05T05:03:38Z</dcterms:modified>
</cp:coreProperties>
</file>