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7" r:id="rId2"/>
    <p:sldId id="258" r:id="rId3"/>
    <p:sldId id="264" r:id="rId4"/>
    <p:sldId id="266" r:id="rId5"/>
    <p:sldId id="265" r:id="rId6"/>
    <p:sldId id="259" r:id="rId7"/>
    <p:sldId id="261" r:id="rId8"/>
    <p:sldId id="260" r:id="rId9"/>
    <p:sldId id="263" r:id="rId10"/>
    <p:sldId id="262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679D-C7C0-4E93-9903-236C19918076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B7F6-D20F-4C09-BDE7-5776FE479A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834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679D-C7C0-4E93-9903-236C19918076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B7F6-D20F-4C09-BDE7-5776FE479A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930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679D-C7C0-4E93-9903-236C19918076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B7F6-D20F-4C09-BDE7-5776FE479A8D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974392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679D-C7C0-4E93-9903-236C19918076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B7F6-D20F-4C09-BDE7-5776FE479A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4847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679D-C7C0-4E93-9903-236C19918076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B7F6-D20F-4C09-BDE7-5776FE479A8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1028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679D-C7C0-4E93-9903-236C19918076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B7F6-D20F-4C09-BDE7-5776FE479A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42577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679D-C7C0-4E93-9903-236C19918076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B7F6-D20F-4C09-BDE7-5776FE479A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51048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679D-C7C0-4E93-9903-236C19918076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B7F6-D20F-4C09-BDE7-5776FE479A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4279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679D-C7C0-4E93-9903-236C19918076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B7F6-D20F-4C09-BDE7-5776FE479A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545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679D-C7C0-4E93-9903-236C19918076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B7F6-D20F-4C09-BDE7-5776FE479A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58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679D-C7C0-4E93-9903-236C19918076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B7F6-D20F-4C09-BDE7-5776FE479A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049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679D-C7C0-4E93-9903-236C19918076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B7F6-D20F-4C09-BDE7-5776FE479A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142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679D-C7C0-4E93-9903-236C19918076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B7F6-D20F-4C09-BDE7-5776FE479A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9136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679D-C7C0-4E93-9903-236C19918076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B7F6-D20F-4C09-BDE7-5776FE479A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692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679D-C7C0-4E93-9903-236C19918076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B7F6-D20F-4C09-BDE7-5776FE479A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88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B679D-C7C0-4E93-9903-236C19918076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B7F6-D20F-4C09-BDE7-5776FE479A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383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B679D-C7C0-4E93-9903-236C19918076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520B7F6-D20F-4C09-BDE7-5776FE479A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528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46185"/>
            <a:ext cx="10515600" cy="1881552"/>
          </a:xfrm>
        </p:spPr>
        <p:txBody>
          <a:bodyPr/>
          <a:lstStyle/>
          <a:p>
            <a:pPr algn="ctr"/>
            <a:r>
              <a:rPr lang="ru-RU" u="sng" dirty="0" smtClean="0">
                <a:solidFill>
                  <a:schemeClr val="accent1"/>
                </a:solidFill>
              </a:rPr>
              <a:t>Мониторинг смертности на терапевтических участках</a:t>
            </a:r>
            <a:endParaRPr lang="ru-RU" u="sng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27737"/>
            <a:ext cx="10515600" cy="422910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dirty="0" smtClean="0"/>
              <a:t>Приказ </a:t>
            </a:r>
            <a:r>
              <a:rPr lang="ru-RU" dirty="0" err="1" smtClean="0"/>
              <a:t>Депздрава</a:t>
            </a:r>
            <a:r>
              <a:rPr lang="ru-RU" dirty="0" smtClean="0"/>
              <a:t>  Югры от 01.07.2015 № 645«О проведении мониторинга эффективности проводимых мероприятий по снижению уровня смертности в медицинских организациях Ханты-Мансийского автономного округа – Югры, оказывающих первичную медико-санитарную помощь по территориально-участковому принципу»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34104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93336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solidFill>
                  <a:schemeClr val="accent1"/>
                </a:solidFill>
              </a:rPr>
              <a:t>Порядок оказания медицинской помощи больным с острыми нарушениями мозгового кровообращения (утв. приказом Министерства здравоохранения РФ от 15 ноября 2012 г. № 928н)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44162"/>
            <a:ext cx="10515600" cy="4615961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/>
              <a:t>17. Бригада скорой медицинской помощи, производящая транспортировку больного с признаками ОНМК в медицинскую организацию, в которой создано Отделение, предварительно устно оповещает медицинскую организацию о поступлении больного с признаками ОНМК с указанием приблизительного времени поступления</a:t>
            </a:r>
            <a:r>
              <a:rPr lang="ru-RU" sz="2400" dirty="0" smtClean="0"/>
              <a:t>.</a:t>
            </a:r>
          </a:p>
          <a:p>
            <a:r>
              <a:rPr lang="ru-RU" sz="2400" dirty="0"/>
              <a:t>18. Бригада скорой медицинской помощи доставляет больных с признаками </a:t>
            </a:r>
            <a:r>
              <a:rPr lang="ru-RU" sz="2400" dirty="0" smtClean="0"/>
              <a:t>ОНМК </a:t>
            </a:r>
            <a:r>
              <a:rPr lang="ru-RU" sz="2400" dirty="0"/>
              <a:t>в медицинские организации, оказывающие круглосуточную медицинскую помощь по профилю "неврология" и в которых создано Отделение, </a:t>
            </a:r>
            <a:r>
              <a:rPr lang="ru-RU" sz="2400" dirty="0">
                <a:solidFill>
                  <a:srgbClr val="FF0000"/>
                </a:solidFill>
              </a:rPr>
              <a:t>минуя приемное отделение медицинской организации. 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ru-RU" sz="2400" dirty="0"/>
              <a:t>23. </a:t>
            </a:r>
            <a:r>
              <a:rPr lang="ru-RU" sz="2400" dirty="0">
                <a:solidFill>
                  <a:srgbClr val="FF0000"/>
                </a:solidFill>
              </a:rPr>
              <a:t>Время с момента поступления больного с признаками ОНМК </a:t>
            </a:r>
            <a:r>
              <a:rPr lang="ru-RU" sz="2400" dirty="0"/>
              <a:t>в Отделение </a:t>
            </a:r>
            <a:r>
              <a:rPr lang="ru-RU" sz="2400" dirty="0">
                <a:solidFill>
                  <a:srgbClr val="FF0000"/>
                </a:solidFill>
              </a:rPr>
              <a:t>до получения дежурным врачом-неврологом </a:t>
            </a:r>
            <a:r>
              <a:rPr lang="ru-RU" sz="2400" dirty="0"/>
              <a:t>Отделения </a:t>
            </a:r>
            <a:r>
              <a:rPr lang="ru-RU" sz="2400" dirty="0">
                <a:solidFill>
                  <a:srgbClr val="FF0000"/>
                </a:solidFill>
              </a:rPr>
              <a:t>заключения КТ - исследования или МРТ - исследования головного мозга </a:t>
            </a:r>
            <a:r>
              <a:rPr lang="ru-RU" sz="2400" dirty="0"/>
              <a:t>и исследования крови</a:t>
            </a:r>
            <a:r>
              <a:rPr lang="ru-RU" sz="2400" dirty="0">
                <a:solidFill>
                  <a:srgbClr val="FF0000"/>
                </a:solidFill>
              </a:rPr>
              <a:t> составляет не более 40 минут. </a:t>
            </a:r>
            <a:endParaRPr lang="ru-RU" sz="2400" dirty="0" smtClean="0">
              <a:solidFill>
                <a:srgbClr val="FF0000"/>
              </a:solidFill>
            </a:endParaRPr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299951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/>
              <a:t>Основные ошибки:</a:t>
            </a:r>
            <a:endParaRPr lang="ru-RU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3600" dirty="0" smtClean="0"/>
              <a:t>Несвоевременное предоставление (п.п.2.3, 2.4 Приказа № 645)</a:t>
            </a:r>
          </a:p>
          <a:p>
            <a:r>
              <a:rPr lang="ru-RU" sz="3600" dirty="0" smtClean="0"/>
              <a:t>Отсутствие пояснений (п.2.5 Приказа № 645)</a:t>
            </a:r>
          </a:p>
          <a:p>
            <a:r>
              <a:rPr lang="ru-RU" sz="3600" dirty="0" smtClean="0"/>
              <a:t>Количество умерших и вызовов в ежемесячном отчете должно быть равным количеству умерших и вызовов за ВСЕ еженедельные отчеты того же месяца.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0166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31886"/>
            <a:ext cx="10682326" cy="322608"/>
          </a:xfrm>
        </p:spPr>
        <p:txBody>
          <a:bodyPr>
            <a:noAutofit/>
          </a:bodyPr>
          <a:lstStyle/>
          <a:p>
            <a:pPr algn="ctr"/>
            <a:r>
              <a:rPr lang="ru-RU" sz="1600" dirty="0" smtClean="0"/>
              <a:t>Ежемесячная форма отчета</a:t>
            </a:r>
            <a:endParaRPr lang="ru-RU" sz="1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405537"/>
              </p:ext>
            </p:extLst>
          </p:nvPr>
        </p:nvGraphicFramePr>
        <p:xfrm>
          <a:off x="615462" y="589087"/>
          <a:ext cx="10744200" cy="27783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6676">
                  <a:extLst>
                    <a:ext uri="{9D8B030D-6E8A-4147-A177-3AD203B41FA5}">
                      <a16:colId xmlns:a16="http://schemas.microsoft.com/office/drawing/2014/main" val="3937418781"/>
                    </a:ext>
                  </a:extLst>
                </a:gridCol>
                <a:gridCol w="384721">
                  <a:extLst>
                    <a:ext uri="{9D8B030D-6E8A-4147-A177-3AD203B41FA5}">
                      <a16:colId xmlns:a16="http://schemas.microsoft.com/office/drawing/2014/main" val="1727736210"/>
                    </a:ext>
                  </a:extLst>
                </a:gridCol>
                <a:gridCol w="424692">
                  <a:extLst>
                    <a:ext uri="{9D8B030D-6E8A-4147-A177-3AD203B41FA5}">
                      <a16:colId xmlns:a16="http://schemas.microsoft.com/office/drawing/2014/main" val="4071959492"/>
                    </a:ext>
                  </a:extLst>
                </a:gridCol>
                <a:gridCol w="785430">
                  <a:extLst>
                    <a:ext uri="{9D8B030D-6E8A-4147-A177-3AD203B41FA5}">
                      <a16:colId xmlns:a16="http://schemas.microsoft.com/office/drawing/2014/main" val="3491215415"/>
                    </a:ext>
                  </a:extLst>
                </a:gridCol>
                <a:gridCol w="940317">
                  <a:extLst>
                    <a:ext uri="{9D8B030D-6E8A-4147-A177-3AD203B41FA5}">
                      <a16:colId xmlns:a16="http://schemas.microsoft.com/office/drawing/2014/main" val="3072973637"/>
                    </a:ext>
                  </a:extLst>
                </a:gridCol>
                <a:gridCol w="445677">
                  <a:extLst>
                    <a:ext uri="{9D8B030D-6E8A-4147-A177-3AD203B41FA5}">
                      <a16:colId xmlns:a16="http://schemas.microsoft.com/office/drawing/2014/main" val="3161001457"/>
                    </a:ext>
                  </a:extLst>
                </a:gridCol>
                <a:gridCol w="385719">
                  <a:extLst>
                    <a:ext uri="{9D8B030D-6E8A-4147-A177-3AD203B41FA5}">
                      <a16:colId xmlns:a16="http://schemas.microsoft.com/office/drawing/2014/main" val="3807472795"/>
                    </a:ext>
                  </a:extLst>
                </a:gridCol>
                <a:gridCol w="424692">
                  <a:extLst>
                    <a:ext uri="{9D8B030D-6E8A-4147-A177-3AD203B41FA5}">
                      <a16:colId xmlns:a16="http://schemas.microsoft.com/office/drawing/2014/main" val="2464208669"/>
                    </a:ext>
                  </a:extLst>
                </a:gridCol>
                <a:gridCol w="785430">
                  <a:extLst>
                    <a:ext uri="{9D8B030D-6E8A-4147-A177-3AD203B41FA5}">
                      <a16:colId xmlns:a16="http://schemas.microsoft.com/office/drawing/2014/main" val="2494320264"/>
                    </a:ext>
                  </a:extLst>
                </a:gridCol>
                <a:gridCol w="940317">
                  <a:extLst>
                    <a:ext uri="{9D8B030D-6E8A-4147-A177-3AD203B41FA5}">
                      <a16:colId xmlns:a16="http://schemas.microsoft.com/office/drawing/2014/main" val="869181236"/>
                    </a:ext>
                  </a:extLst>
                </a:gridCol>
                <a:gridCol w="445677">
                  <a:extLst>
                    <a:ext uri="{9D8B030D-6E8A-4147-A177-3AD203B41FA5}">
                      <a16:colId xmlns:a16="http://schemas.microsoft.com/office/drawing/2014/main" val="2458698288"/>
                    </a:ext>
                  </a:extLst>
                </a:gridCol>
                <a:gridCol w="385719">
                  <a:extLst>
                    <a:ext uri="{9D8B030D-6E8A-4147-A177-3AD203B41FA5}">
                      <a16:colId xmlns:a16="http://schemas.microsoft.com/office/drawing/2014/main" val="1171174847"/>
                    </a:ext>
                  </a:extLst>
                </a:gridCol>
                <a:gridCol w="424692">
                  <a:extLst>
                    <a:ext uri="{9D8B030D-6E8A-4147-A177-3AD203B41FA5}">
                      <a16:colId xmlns:a16="http://schemas.microsoft.com/office/drawing/2014/main" val="4208175680"/>
                    </a:ext>
                  </a:extLst>
                </a:gridCol>
                <a:gridCol w="785430">
                  <a:extLst>
                    <a:ext uri="{9D8B030D-6E8A-4147-A177-3AD203B41FA5}">
                      <a16:colId xmlns:a16="http://schemas.microsoft.com/office/drawing/2014/main" val="3629417885"/>
                    </a:ext>
                  </a:extLst>
                </a:gridCol>
                <a:gridCol w="940317">
                  <a:extLst>
                    <a:ext uri="{9D8B030D-6E8A-4147-A177-3AD203B41FA5}">
                      <a16:colId xmlns:a16="http://schemas.microsoft.com/office/drawing/2014/main" val="2239297120"/>
                    </a:ext>
                  </a:extLst>
                </a:gridCol>
                <a:gridCol w="968297">
                  <a:extLst>
                    <a:ext uri="{9D8B030D-6E8A-4147-A177-3AD203B41FA5}">
                      <a16:colId xmlns:a16="http://schemas.microsoft.com/office/drawing/2014/main" val="3943548179"/>
                    </a:ext>
                  </a:extLst>
                </a:gridCol>
                <a:gridCol w="830397">
                  <a:extLst>
                    <a:ext uri="{9D8B030D-6E8A-4147-A177-3AD203B41FA5}">
                      <a16:colId xmlns:a16="http://schemas.microsoft.com/office/drawing/2014/main" val="1508782332"/>
                    </a:ext>
                  </a:extLst>
                </a:gridCol>
              </a:tblGrid>
              <a:tr h="308994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Туберкулез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Онкологические заболевания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Сахарный диабет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2513323"/>
                  </a:ext>
                </a:extLst>
              </a:tr>
              <a:tr h="1261553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Количество умерших за отчетный период (за месяц), чел.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Количество вызовов скорой помощи на участке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Количество вызовов неотложной медицинской помощи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умерших за отчетный период (за месяц), чел.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вызовов скорой помощи на участке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вызовов неотложной медицинской помощи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умерших за отчетный период (за месяц), чел.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вызовов скорой помощи на участке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вызовов неотложной медицинской помощи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Число пациентов, взятых на диспансерное наблюдение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активных посещений пациентов, состоящих под ДН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2695785"/>
                  </a:ext>
                </a:extLst>
              </a:tr>
              <a:tr h="10311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Всего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в </a:t>
                      </a:r>
                      <a:r>
                        <a:rPr lang="ru-RU" sz="800" dirty="0" err="1">
                          <a:effectLst/>
                        </a:rPr>
                        <a:t>т.ч</a:t>
                      </a:r>
                      <a:r>
                        <a:rPr lang="ru-RU" sz="800" dirty="0">
                          <a:effectLst/>
                        </a:rPr>
                        <a:t> на дому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Всего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 т.ч к лицам, состоящим под ДН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Всего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 т.ч на дому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Всего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в </a:t>
                      </a:r>
                      <a:r>
                        <a:rPr lang="ru-RU" sz="800" dirty="0" err="1">
                          <a:effectLst/>
                        </a:rPr>
                        <a:t>т.ч</a:t>
                      </a:r>
                      <a:r>
                        <a:rPr lang="ru-RU" sz="800" dirty="0">
                          <a:effectLst/>
                        </a:rPr>
                        <a:t> к лицам, состоящим под ДН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Всего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 т.ч на дому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Всего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 т.ч к лицам, состоящим под ДН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93511961"/>
                  </a:ext>
                </a:extLst>
              </a:tr>
              <a:tr h="1766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solidFill>
                            <a:srgbClr val="FF0000"/>
                          </a:solidFill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solidFill>
                            <a:srgbClr val="00B0F0"/>
                          </a:solidFill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solidFill>
                            <a:srgbClr val="FF0000"/>
                          </a:solidFill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B0F0"/>
                          </a:solidFill>
                          <a:effectLst/>
                        </a:rPr>
                        <a:t>+</a:t>
                      </a: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solidFill>
                            <a:srgbClr val="FF0000"/>
                          </a:solidFill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B0F0"/>
                          </a:solidFill>
                          <a:effectLst/>
                        </a:rPr>
                        <a:t>+</a:t>
                      </a: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99538772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872857"/>
              </p:ext>
            </p:extLst>
          </p:nvPr>
        </p:nvGraphicFramePr>
        <p:xfrm>
          <a:off x="615464" y="3502047"/>
          <a:ext cx="10744196" cy="29339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9871">
                  <a:extLst>
                    <a:ext uri="{9D8B030D-6E8A-4147-A177-3AD203B41FA5}">
                      <a16:colId xmlns:a16="http://schemas.microsoft.com/office/drawing/2014/main" val="3980671665"/>
                    </a:ext>
                  </a:extLst>
                </a:gridCol>
                <a:gridCol w="337423">
                  <a:extLst>
                    <a:ext uri="{9D8B030D-6E8A-4147-A177-3AD203B41FA5}">
                      <a16:colId xmlns:a16="http://schemas.microsoft.com/office/drawing/2014/main" val="2259897540"/>
                    </a:ext>
                  </a:extLst>
                </a:gridCol>
                <a:gridCol w="371515">
                  <a:extLst>
                    <a:ext uri="{9D8B030D-6E8A-4147-A177-3AD203B41FA5}">
                      <a16:colId xmlns:a16="http://schemas.microsoft.com/office/drawing/2014/main" val="1970043941"/>
                    </a:ext>
                  </a:extLst>
                </a:gridCol>
                <a:gridCol w="687083">
                  <a:extLst>
                    <a:ext uri="{9D8B030D-6E8A-4147-A177-3AD203B41FA5}">
                      <a16:colId xmlns:a16="http://schemas.microsoft.com/office/drawing/2014/main" val="1905766420"/>
                    </a:ext>
                  </a:extLst>
                </a:gridCol>
                <a:gridCol w="822577">
                  <a:extLst>
                    <a:ext uri="{9D8B030D-6E8A-4147-A177-3AD203B41FA5}">
                      <a16:colId xmlns:a16="http://schemas.microsoft.com/office/drawing/2014/main" val="71077553"/>
                    </a:ext>
                  </a:extLst>
                </a:gridCol>
                <a:gridCol w="390745">
                  <a:extLst>
                    <a:ext uri="{9D8B030D-6E8A-4147-A177-3AD203B41FA5}">
                      <a16:colId xmlns:a16="http://schemas.microsoft.com/office/drawing/2014/main" val="1048086360"/>
                    </a:ext>
                  </a:extLst>
                </a:gridCol>
                <a:gridCol w="336548">
                  <a:extLst>
                    <a:ext uri="{9D8B030D-6E8A-4147-A177-3AD203B41FA5}">
                      <a16:colId xmlns:a16="http://schemas.microsoft.com/office/drawing/2014/main" val="2211875071"/>
                    </a:ext>
                  </a:extLst>
                </a:gridCol>
                <a:gridCol w="371515">
                  <a:extLst>
                    <a:ext uri="{9D8B030D-6E8A-4147-A177-3AD203B41FA5}">
                      <a16:colId xmlns:a16="http://schemas.microsoft.com/office/drawing/2014/main" val="1043149266"/>
                    </a:ext>
                  </a:extLst>
                </a:gridCol>
                <a:gridCol w="687083">
                  <a:extLst>
                    <a:ext uri="{9D8B030D-6E8A-4147-A177-3AD203B41FA5}">
                      <a16:colId xmlns:a16="http://schemas.microsoft.com/office/drawing/2014/main" val="2378387743"/>
                    </a:ext>
                  </a:extLst>
                </a:gridCol>
                <a:gridCol w="822577">
                  <a:extLst>
                    <a:ext uri="{9D8B030D-6E8A-4147-A177-3AD203B41FA5}">
                      <a16:colId xmlns:a16="http://schemas.microsoft.com/office/drawing/2014/main" val="1072951694"/>
                    </a:ext>
                  </a:extLst>
                </a:gridCol>
                <a:gridCol w="1345320">
                  <a:extLst>
                    <a:ext uri="{9D8B030D-6E8A-4147-A177-3AD203B41FA5}">
                      <a16:colId xmlns:a16="http://schemas.microsoft.com/office/drawing/2014/main" val="330460135"/>
                    </a:ext>
                  </a:extLst>
                </a:gridCol>
                <a:gridCol w="390745">
                  <a:extLst>
                    <a:ext uri="{9D8B030D-6E8A-4147-A177-3AD203B41FA5}">
                      <a16:colId xmlns:a16="http://schemas.microsoft.com/office/drawing/2014/main" val="252829482"/>
                    </a:ext>
                  </a:extLst>
                </a:gridCol>
                <a:gridCol w="336548">
                  <a:extLst>
                    <a:ext uri="{9D8B030D-6E8A-4147-A177-3AD203B41FA5}">
                      <a16:colId xmlns:a16="http://schemas.microsoft.com/office/drawing/2014/main" val="3508120985"/>
                    </a:ext>
                  </a:extLst>
                </a:gridCol>
                <a:gridCol w="371515">
                  <a:extLst>
                    <a:ext uri="{9D8B030D-6E8A-4147-A177-3AD203B41FA5}">
                      <a16:colId xmlns:a16="http://schemas.microsoft.com/office/drawing/2014/main" val="2168257968"/>
                    </a:ext>
                  </a:extLst>
                </a:gridCol>
                <a:gridCol w="687083">
                  <a:extLst>
                    <a:ext uri="{9D8B030D-6E8A-4147-A177-3AD203B41FA5}">
                      <a16:colId xmlns:a16="http://schemas.microsoft.com/office/drawing/2014/main" val="2640522479"/>
                    </a:ext>
                  </a:extLst>
                </a:gridCol>
                <a:gridCol w="822577">
                  <a:extLst>
                    <a:ext uri="{9D8B030D-6E8A-4147-A177-3AD203B41FA5}">
                      <a16:colId xmlns:a16="http://schemas.microsoft.com/office/drawing/2014/main" val="1978772988"/>
                    </a:ext>
                  </a:extLst>
                </a:gridCol>
                <a:gridCol w="847052">
                  <a:extLst>
                    <a:ext uri="{9D8B030D-6E8A-4147-A177-3AD203B41FA5}">
                      <a16:colId xmlns:a16="http://schemas.microsoft.com/office/drawing/2014/main" val="2360161631"/>
                    </a:ext>
                  </a:extLst>
                </a:gridCol>
                <a:gridCol w="726419">
                  <a:extLst>
                    <a:ext uri="{9D8B030D-6E8A-4147-A177-3AD203B41FA5}">
                      <a16:colId xmlns:a16="http://schemas.microsoft.com/office/drawing/2014/main" val="655138609"/>
                    </a:ext>
                  </a:extLst>
                </a:gridCol>
              </a:tblGrid>
              <a:tr h="321803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Цереброваскулярные болезни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ОНМК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Гипертоническая болезнь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990225"/>
                  </a:ext>
                </a:extLst>
              </a:tr>
              <a:tr h="131384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умерших за отчетный период (за месяц), чел.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вызовов скорой помощи на участке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вызовов неотложной медицинской помощи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умерших за отчетный период (за месяц), чел.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вызовов скорой помощи на участке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Количество вызовов неотложной медицинской помощи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Число пациентов, госпитализированных по экстренным показаниям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умерших за отчетный период (за месяц), чел.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вызовов скорой помощи на участке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вызовов неотложной медицинской помощи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Число пациентов, взятых на диспансерное наблюдение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активных посещений пациентов, состоящих под ДН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87171888"/>
                  </a:ext>
                </a:extLst>
              </a:tr>
              <a:tr h="10738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Всего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 т.ч на дому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Всего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 т.ч к лицам, состоящим под ДН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Всего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 т.ч на дому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Всего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 т.ч к лицам, состоящим под ДН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Всего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 т.ч на дому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Всего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 т.ч к лицам, состоящим под ДН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0962083"/>
                  </a:ext>
                </a:extLst>
              </a:tr>
              <a:tr h="2243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solidFill>
                            <a:srgbClr val="FF0000"/>
                          </a:solidFill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solidFill>
                            <a:srgbClr val="00B0F0"/>
                          </a:solidFill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solidFill>
                            <a:srgbClr val="FF0000"/>
                          </a:solidFill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solidFill>
                            <a:srgbClr val="00B0F0"/>
                          </a:solidFill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75214084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495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11350543" cy="243254"/>
          </a:xfrm>
        </p:spPr>
        <p:txBody>
          <a:bodyPr>
            <a:noAutofit/>
          </a:bodyPr>
          <a:lstStyle/>
          <a:p>
            <a:pPr algn="ctr"/>
            <a:r>
              <a:rPr lang="ru-RU" sz="1600" dirty="0" smtClean="0"/>
              <a:t>Ежемесячная форма отчета (продолжение)</a:t>
            </a:r>
            <a:endParaRPr lang="ru-RU" sz="1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9687378"/>
              </p:ext>
            </p:extLst>
          </p:nvPr>
        </p:nvGraphicFramePr>
        <p:xfrm>
          <a:off x="782514" y="1081453"/>
          <a:ext cx="10946426" cy="25497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3076">
                  <a:extLst>
                    <a:ext uri="{9D8B030D-6E8A-4147-A177-3AD203B41FA5}">
                      <a16:colId xmlns:a16="http://schemas.microsoft.com/office/drawing/2014/main" val="1022905412"/>
                    </a:ext>
                  </a:extLst>
                </a:gridCol>
                <a:gridCol w="393370">
                  <a:extLst>
                    <a:ext uri="{9D8B030D-6E8A-4147-A177-3AD203B41FA5}">
                      <a16:colId xmlns:a16="http://schemas.microsoft.com/office/drawing/2014/main" val="2186333723"/>
                    </a:ext>
                  </a:extLst>
                </a:gridCol>
                <a:gridCol w="430833">
                  <a:extLst>
                    <a:ext uri="{9D8B030D-6E8A-4147-A177-3AD203B41FA5}">
                      <a16:colId xmlns:a16="http://schemas.microsoft.com/office/drawing/2014/main" val="2685633798"/>
                    </a:ext>
                  </a:extLst>
                </a:gridCol>
                <a:gridCol w="793762">
                  <a:extLst>
                    <a:ext uri="{9D8B030D-6E8A-4147-A177-3AD203B41FA5}">
                      <a16:colId xmlns:a16="http://schemas.microsoft.com/office/drawing/2014/main" val="619720545"/>
                    </a:ext>
                  </a:extLst>
                </a:gridCol>
                <a:gridCol w="948300">
                  <a:extLst>
                    <a:ext uri="{9D8B030D-6E8A-4147-A177-3AD203B41FA5}">
                      <a16:colId xmlns:a16="http://schemas.microsoft.com/office/drawing/2014/main" val="1463183521"/>
                    </a:ext>
                  </a:extLst>
                </a:gridCol>
                <a:gridCol w="976398">
                  <a:extLst>
                    <a:ext uri="{9D8B030D-6E8A-4147-A177-3AD203B41FA5}">
                      <a16:colId xmlns:a16="http://schemas.microsoft.com/office/drawing/2014/main" val="387633134"/>
                    </a:ext>
                  </a:extLst>
                </a:gridCol>
                <a:gridCol w="838250">
                  <a:extLst>
                    <a:ext uri="{9D8B030D-6E8A-4147-A177-3AD203B41FA5}">
                      <a16:colId xmlns:a16="http://schemas.microsoft.com/office/drawing/2014/main" val="4204412978"/>
                    </a:ext>
                  </a:extLst>
                </a:gridCol>
                <a:gridCol w="1547719">
                  <a:extLst>
                    <a:ext uri="{9D8B030D-6E8A-4147-A177-3AD203B41FA5}">
                      <a16:colId xmlns:a16="http://schemas.microsoft.com/office/drawing/2014/main" val="566071907"/>
                    </a:ext>
                  </a:extLst>
                </a:gridCol>
                <a:gridCol w="453076">
                  <a:extLst>
                    <a:ext uri="{9D8B030D-6E8A-4147-A177-3AD203B41FA5}">
                      <a16:colId xmlns:a16="http://schemas.microsoft.com/office/drawing/2014/main" val="2252402981"/>
                    </a:ext>
                  </a:extLst>
                </a:gridCol>
                <a:gridCol w="391028">
                  <a:extLst>
                    <a:ext uri="{9D8B030D-6E8A-4147-A177-3AD203B41FA5}">
                      <a16:colId xmlns:a16="http://schemas.microsoft.com/office/drawing/2014/main" val="1451653734"/>
                    </a:ext>
                  </a:extLst>
                </a:gridCol>
                <a:gridCol w="430833">
                  <a:extLst>
                    <a:ext uri="{9D8B030D-6E8A-4147-A177-3AD203B41FA5}">
                      <a16:colId xmlns:a16="http://schemas.microsoft.com/office/drawing/2014/main" val="1435942529"/>
                    </a:ext>
                  </a:extLst>
                </a:gridCol>
                <a:gridCol w="793762">
                  <a:extLst>
                    <a:ext uri="{9D8B030D-6E8A-4147-A177-3AD203B41FA5}">
                      <a16:colId xmlns:a16="http://schemas.microsoft.com/office/drawing/2014/main" val="725236387"/>
                    </a:ext>
                  </a:extLst>
                </a:gridCol>
                <a:gridCol w="948300">
                  <a:extLst>
                    <a:ext uri="{9D8B030D-6E8A-4147-A177-3AD203B41FA5}">
                      <a16:colId xmlns:a16="http://schemas.microsoft.com/office/drawing/2014/main" val="2610306290"/>
                    </a:ext>
                  </a:extLst>
                </a:gridCol>
                <a:gridCol w="1547719">
                  <a:extLst>
                    <a:ext uri="{9D8B030D-6E8A-4147-A177-3AD203B41FA5}">
                      <a16:colId xmlns:a16="http://schemas.microsoft.com/office/drawing/2014/main" val="2145540095"/>
                    </a:ext>
                  </a:extLst>
                </a:gridCol>
              </a:tblGrid>
              <a:tr h="256707">
                <a:tc grid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Ишемическая болезнь сердца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из них: острый инфаркт миокарда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6214497"/>
                  </a:ext>
                </a:extLst>
              </a:tr>
              <a:tr h="1143788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Количество умерших за отчетный период (за месяц), чел.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вызовов скорой помощи на участке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вызовов неотложной медицинской помощи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Число пациентов, взятых на диспансерное наблюдение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активных посещений пациентов, состоящих под ДН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Число пациентов, госпитализированных по экстренным показаниям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умерших за отчетный период (за месяц), чел.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вызовов скорой помощи на участке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вызовов неотложной медицинской помощи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Число пациентов, госпитализированных по экстренным показаниям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31088481"/>
                  </a:ext>
                </a:extLst>
              </a:tr>
              <a:tr h="9523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Всего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 т.ч на дому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Всего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 т.ч к лицам, состоящим под ДН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Всего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 т.ч на дому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Всего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 т.ч к лицам, состоящим под ДН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51849439"/>
                  </a:ext>
                </a:extLst>
              </a:tr>
              <a:tr h="1969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solidFill>
                            <a:srgbClr val="FF0000"/>
                          </a:solidFill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solidFill>
                            <a:srgbClr val="00B0F0"/>
                          </a:solidFill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31067211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151677"/>
              </p:ext>
            </p:extLst>
          </p:nvPr>
        </p:nvGraphicFramePr>
        <p:xfrm>
          <a:off x="782516" y="3900761"/>
          <a:ext cx="10946424" cy="26055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324">
                  <a:extLst>
                    <a:ext uri="{9D8B030D-6E8A-4147-A177-3AD203B41FA5}">
                      <a16:colId xmlns:a16="http://schemas.microsoft.com/office/drawing/2014/main" val="4208641177"/>
                    </a:ext>
                  </a:extLst>
                </a:gridCol>
                <a:gridCol w="418698">
                  <a:extLst>
                    <a:ext uri="{9D8B030D-6E8A-4147-A177-3AD203B41FA5}">
                      <a16:colId xmlns:a16="http://schemas.microsoft.com/office/drawing/2014/main" val="4020376345"/>
                    </a:ext>
                  </a:extLst>
                </a:gridCol>
                <a:gridCol w="457324">
                  <a:extLst>
                    <a:ext uri="{9D8B030D-6E8A-4147-A177-3AD203B41FA5}">
                      <a16:colId xmlns:a16="http://schemas.microsoft.com/office/drawing/2014/main" val="2339336548"/>
                    </a:ext>
                  </a:extLst>
                </a:gridCol>
                <a:gridCol w="723840">
                  <a:extLst>
                    <a:ext uri="{9D8B030D-6E8A-4147-A177-3AD203B41FA5}">
                      <a16:colId xmlns:a16="http://schemas.microsoft.com/office/drawing/2014/main" val="2150261175"/>
                    </a:ext>
                  </a:extLst>
                </a:gridCol>
                <a:gridCol w="838169">
                  <a:extLst>
                    <a:ext uri="{9D8B030D-6E8A-4147-A177-3AD203B41FA5}">
                      <a16:colId xmlns:a16="http://schemas.microsoft.com/office/drawing/2014/main" val="2940646793"/>
                    </a:ext>
                  </a:extLst>
                </a:gridCol>
                <a:gridCol w="1278500">
                  <a:extLst>
                    <a:ext uri="{9D8B030D-6E8A-4147-A177-3AD203B41FA5}">
                      <a16:colId xmlns:a16="http://schemas.microsoft.com/office/drawing/2014/main" val="3574834997"/>
                    </a:ext>
                  </a:extLst>
                </a:gridCol>
                <a:gridCol w="458096">
                  <a:extLst>
                    <a:ext uri="{9D8B030D-6E8A-4147-A177-3AD203B41FA5}">
                      <a16:colId xmlns:a16="http://schemas.microsoft.com/office/drawing/2014/main" val="3429631282"/>
                    </a:ext>
                  </a:extLst>
                </a:gridCol>
                <a:gridCol w="419472">
                  <a:extLst>
                    <a:ext uri="{9D8B030D-6E8A-4147-A177-3AD203B41FA5}">
                      <a16:colId xmlns:a16="http://schemas.microsoft.com/office/drawing/2014/main" val="1272430111"/>
                    </a:ext>
                  </a:extLst>
                </a:gridCol>
                <a:gridCol w="458096">
                  <a:extLst>
                    <a:ext uri="{9D8B030D-6E8A-4147-A177-3AD203B41FA5}">
                      <a16:colId xmlns:a16="http://schemas.microsoft.com/office/drawing/2014/main" val="953876586"/>
                    </a:ext>
                  </a:extLst>
                </a:gridCol>
                <a:gridCol w="723840">
                  <a:extLst>
                    <a:ext uri="{9D8B030D-6E8A-4147-A177-3AD203B41FA5}">
                      <a16:colId xmlns:a16="http://schemas.microsoft.com/office/drawing/2014/main" val="1118127969"/>
                    </a:ext>
                  </a:extLst>
                </a:gridCol>
                <a:gridCol w="838169">
                  <a:extLst>
                    <a:ext uri="{9D8B030D-6E8A-4147-A177-3AD203B41FA5}">
                      <a16:colId xmlns:a16="http://schemas.microsoft.com/office/drawing/2014/main" val="1424038582"/>
                    </a:ext>
                  </a:extLst>
                </a:gridCol>
                <a:gridCol w="458096">
                  <a:extLst>
                    <a:ext uri="{9D8B030D-6E8A-4147-A177-3AD203B41FA5}">
                      <a16:colId xmlns:a16="http://schemas.microsoft.com/office/drawing/2014/main" val="2285918672"/>
                    </a:ext>
                  </a:extLst>
                </a:gridCol>
                <a:gridCol w="419472">
                  <a:extLst>
                    <a:ext uri="{9D8B030D-6E8A-4147-A177-3AD203B41FA5}">
                      <a16:colId xmlns:a16="http://schemas.microsoft.com/office/drawing/2014/main" val="4032955354"/>
                    </a:ext>
                  </a:extLst>
                </a:gridCol>
                <a:gridCol w="458096">
                  <a:extLst>
                    <a:ext uri="{9D8B030D-6E8A-4147-A177-3AD203B41FA5}">
                      <a16:colId xmlns:a16="http://schemas.microsoft.com/office/drawing/2014/main" val="1042836487"/>
                    </a:ext>
                  </a:extLst>
                </a:gridCol>
                <a:gridCol w="723840">
                  <a:extLst>
                    <a:ext uri="{9D8B030D-6E8A-4147-A177-3AD203B41FA5}">
                      <a16:colId xmlns:a16="http://schemas.microsoft.com/office/drawing/2014/main" val="2954494719"/>
                    </a:ext>
                  </a:extLst>
                </a:gridCol>
                <a:gridCol w="720750">
                  <a:extLst>
                    <a:ext uri="{9D8B030D-6E8A-4147-A177-3AD203B41FA5}">
                      <a16:colId xmlns:a16="http://schemas.microsoft.com/office/drawing/2014/main" val="889126468"/>
                    </a:ext>
                  </a:extLst>
                </a:gridCol>
                <a:gridCol w="1094642">
                  <a:extLst>
                    <a:ext uri="{9D8B030D-6E8A-4147-A177-3AD203B41FA5}">
                      <a16:colId xmlns:a16="http://schemas.microsoft.com/office/drawing/2014/main" val="4198050474"/>
                    </a:ext>
                  </a:extLst>
                </a:gridCol>
              </a:tblGrid>
              <a:tr h="219745"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повторный инфаркт миокарда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96" marR="6549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Болезни органов дыхания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96" marR="6549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из них: пневмонии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96" marR="6549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7271867"/>
                  </a:ext>
                </a:extLst>
              </a:tr>
              <a:tr h="120336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Количество умерших за отчетный период (за месяц), чел.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96" marR="6549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вызовов скорой помощи на участке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96" marR="6549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вызовов неотложной медицинской помощи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96" marR="65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Число пациентов, госпитализированных по экстренным показаниям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96" marR="65496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умерших за отчетный период (за месяц), чел.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96" marR="6549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вызовов скорой помощи на участке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96" marR="6549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вызовов неотложной медицинской помощи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96" marR="65496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умерших за отчетный период (за месяц), чел.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96" marR="6549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вызовов скорой помощи на участке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96" marR="65496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вызовов неотложной медицинской помощи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96" marR="65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Число пациентов, госпитализированных по экстренным показаниям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96" marR="65496" marT="0" marB="0" anchor="ctr"/>
                </a:tc>
                <a:extLst>
                  <a:ext uri="{0D108BD9-81ED-4DB2-BD59-A6C34878D82A}">
                    <a16:rowId xmlns:a16="http://schemas.microsoft.com/office/drawing/2014/main" val="555703068"/>
                  </a:ext>
                </a:extLst>
              </a:tr>
              <a:tr h="9626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Всего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96" marR="65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 т.ч на дому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96" marR="65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Всего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96" marR="65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 т.ч к лицам, состоящим под ДН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96" marR="65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96" marR="65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96" marR="65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Всего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96" marR="65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 т.ч на дому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96" marR="65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Всего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96" marR="65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 т.ч к лицам, состоящим под ДН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96" marR="65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96" marR="65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Всего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96" marR="65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 т.ч на дому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96" marR="65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Всего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96" marR="65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 т.ч к лицам, состоящим под ДН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96" marR="65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96" marR="65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96" marR="65496" marT="0" marB="0" anchor="ctr"/>
                </a:tc>
                <a:extLst>
                  <a:ext uri="{0D108BD9-81ED-4DB2-BD59-A6C34878D82A}">
                    <a16:rowId xmlns:a16="http://schemas.microsoft.com/office/drawing/2014/main" val="2310239629"/>
                  </a:ext>
                </a:extLst>
              </a:tr>
              <a:tr h="2197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96" marR="65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96" marR="65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96" marR="65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96" marR="65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96" marR="65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96" marR="65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FF0000"/>
                          </a:solidFill>
                          <a:effectLst/>
                        </a:rPr>
                        <a:t>+</a:t>
                      </a: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96" marR="65496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96" marR="65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solidFill>
                            <a:srgbClr val="00B0F0"/>
                          </a:solidFill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96" marR="65496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96" marR="65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96" marR="65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96" marR="65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96" marR="65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96" marR="65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96" marR="65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96" marR="65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96" marR="65496" marT="0" marB="0" anchor="ctr"/>
                </a:tc>
                <a:extLst>
                  <a:ext uri="{0D108BD9-81ED-4DB2-BD59-A6C34878D82A}">
                    <a16:rowId xmlns:a16="http://schemas.microsoft.com/office/drawing/2014/main" val="63413017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555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98938"/>
            <a:ext cx="11280204" cy="360485"/>
          </a:xfrm>
        </p:spPr>
        <p:txBody>
          <a:bodyPr>
            <a:normAutofit/>
          </a:bodyPr>
          <a:lstStyle/>
          <a:p>
            <a:pPr algn="ctr"/>
            <a:r>
              <a:rPr lang="ru-RU" sz="1600" dirty="0"/>
              <a:t>Ежемесячная форма отчета (продолжение)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5488658"/>
              </p:ext>
            </p:extLst>
          </p:nvPr>
        </p:nvGraphicFramePr>
        <p:xfrm>
          <a:off x="677334" y="844061"/>
          <a:ext cx="11280201" cy="26712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0970">
                  <a:extLst>
                    <a:ext uri="{9D8B030D-6E8A-4147-A177-3AD203B41FA5}">
                      <a16:colId xmlns:a16="http://schemas.microsoft.com/office/drawing/2014/main" val="199525629"/>
                    </a:ext>
                  </a:extLst>
                </a:gridCol>
                <a:gridCol w="422233">
                  <a:extLst>
                    <a:ext uri="{9D8B030D-6E8A-4147-A177-3AD203B41FA5}">
                      <a16:colId xmlns:a16="http://schemas.microsoft.com/office/drawing/2014/main" val="3196302602"/>
                    </a:ext>
                  </a:extLst>
                </a:gridCol>
                <a:gridCol w="460195">
                  <a:extLst>
                    <a:ext uri="{9D8B030D-6E8A-4147-A177-3AD203B41FA5}">
                      <a16:colId xmlns:a16="http://schemas.microsoft.com/office/drawing/2014/main" val="3501078575"/>
                    </a:ext>
                  </a:extLst>
                </a:gridCol>
                <a:gridCol w="728254">
                  <a:extLst>
                    <a:ext uri="{9D8B030D-6E8A-4147-A177-3AD203B41FA5}">
                      <a16:colId xmlns:a16="http://schemas.microsoft.com/office/drawing/2014/main" val="2767996309"/>
                    </a:ext>
                  </a:extLst>
                </a:gridCol>
                <a:gridCol w="843691">
                  <a:extLst>
                    <a:ext uri="{9D8B030D-6E8A-4147-A177-3AD203B41FA5}">
                      <a16:colId xmlns:a16="http://schemas.microsoft.com/office/drawing/2014/main" val="73650273"/>
                    </a:ext>
                  </a:extLst>
                </a:gridCol>
                <a:gridCol w="863834">
                  <a:extLst>
                    <a:ext uri="{9D8B030D-6E8A-4147-A177-3AD203B41FA5}">
                      <a16:colId xmlns:a16="http://schemas.microsoft.com/office/drawing/2014/main" val="151514972"/>
                    </a:ext>
                  </a:extLst>
                </a:gridCol>
                <a:gridCol w="761569">
                  <a:extLst>
                    <a:ext uri="{9D8B030D-6E8A-4147-A177-3AD203B41FA5}">
                      <a16:colId xmlns:a16="http://schemas.microsoft.com/office/drawing/2014/main" val="2975400074"/>
                    </a:ext>
                  </a:extLst>
                </a:gridCol>
                <a:gridCol w="1286842">
                  <a:extLst>
                    <a:ext uri="{9D8B030D-6E8A-4147-A177-3AD203B41FA5}">
                      <a16:colId xmlns:a16="http://schemas.microsoft.com/office/drawing/2014/main" val="1898682883"/>
                    </a:ext>
                  </a:extLst>
                </a:gridCol>
                <a:gridCol w="495058">
                  <a:extLst>
                    <a:ext uri="{9D8B030D-6E8A-4147-A177-3AD203B41FA5}">
                      <a16:colId xmlns:a16="http://schemas.microsoft.com/office/drawing/2014/main" val="852074829"/>
                    </a:ext>
                  </a:extLst>
                </a:gridCol>
                <a:gridCol w="422233">
                  <a:extLst>
                    <a:ext uri="{9D8B030D-6E8A-4147-A177-3AD203B41FA5}">
                      <a16:colId xmlns:a16="http://schemas.microsoft.com/office/drawing/2014/main" val="2785707584"/>
                    </a:ext>
                  </a:extLst>
                </a:gridCol>
                <a:gridCol w="460195">
                  <a:extLst>
                    <a:ext uri="{9D8B030D-6E8A-4147-A177-3AD203B41FA5}">
                      <a16:colId xmlns:a16="http://schemas.microsoft.com/office/drawing/2014/main" val="2174820293"/>
                    </a:ext>
                  </a:extLst>
                </a:gridCol>
                <a:gridCol w="728254">
                  <a:extLst>
                    <a:ext uri="{9D8B030D-6E8A-4147-A177-3AD203B41FA5}">
                      <a16:colId xmlns:a16="http://schemas.microsoft.com/office/drawing/2014/main" val="2501538803"/>
                    </a:ext>
                  </a:extLst>
                </a:gridCol>
                <a:gridCol w="843691">
                  <a:extLst>
                    <a:ext uri="{9D8B030D-6E8A-4147-A177-3AD203B41FA5}">
                      <a16:colId xmlns:a16="http://schemas.microsoft.com/office/drawing/2014/main" val="4293103196"/>
                    </a:ext>
                  </a:extLst>
                </a:gridCol>
                <a:gridCol w="511328">
                  <a:extLst>
                    <a:ext uri="{9D8B030D-6E8A-4147-A177-3AD203B41FA5}">
                      <a16:colId xmlns:a16="http://schemas.microsoft.com/office/drawing/2014/main" val="2602588034"/>
                    </a:ext>
                  </a:extLst>
                </a:gridCol>
                <a:gridCol w="452448">
                  <a:extLst>
                    <a:ext uri="{9D8B030D-6E8A-4147-A177-3AD203B41FA5}">
                      <a16:colId xmlns:a16="http://schemas.microsoft.com/office/drawing/2014/main" val="1285105656"/>
                    </a:ext>
                  </a:extLst>
                </a:gridCol>
                <a:gridCol w="467168">
                  <a:extLst>
                    <a:ext uri="{9D8B030D-6E8A-4147-A177-3AD203B41FA5}">
                      <a16:colId xmlns:a16="http://schemas.microsoft.com/office/drawing/2014/main" val="1683262155"/>
                    </a:ext>
                  </a:extLst>
                </a:gridCol>
                <a:gridCol w="728254">
                  <a:extLst>
                    <a:ext uri="{9D8B030D-6E8A-4147-A177-3AD203B41FA5}">
                      <a16:colId xmlns:a16="http://schemas.microsoft.com/office/drawing/2014/main" val="2699550492"/>
                    </a:ext>
                  </a:extLst>
                </a:gridCol>
                <a:gridCol w="343984">
                  <a:extLst>
                    <a:ext uri="{9D8B030D-6E8A-4147-A177-3AD203B41FA5}">
                      <a16:colId xmlns:a16="http://schemas.microsoft.com/office/drawing/2014/main" val="2834081415"/>
                    </a:ext>
                  </a:extLst>
                </a:gridCol>
              </a:tblGrid>
              <a:tr h="209381">
                <a:tc grid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хронические болезни нижних дыхательных путей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Болезни органов пищеварения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Прочие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3312123"/>
                  </a:ext>
                </a:extLst>
              </a:tr>
              <a:tr h="1221985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умерших за отчетный период (за месяц), чел.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вызовов скорой помощи на участке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Количество вызовов неотложной медицинской помощи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Число пациентов, взятых на диспансерное наблюдение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активных посещений пациентов, состоящих под ДН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Число пациентов, госпитализированных по экстренным показаниям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умерших за отчетный период (за месяц), чел.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вызовов скорой помощи на участке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вызовов неотложной медицинской помощи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умерших за отчетный период (за месяц), чел.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Количество вызовов скорой помощи на участке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 вызовов неотложной медицинской помощи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extLst>
                  <a:ext uri="{0D108BD9-81ED-4DB2-BD59-A6C34878D82A}">
                    <a16:rowId xmlns:a16="http://schemas.microsoft.com/office/drawing/2014/main" val="670413622"/>
                  </a:ext>
                </a:extLst>
              </a:tr>
              <a:tr h="10304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Всего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 т.ч на дому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Всего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 т.ч к лицам, состоящим под ДН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Всего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 т.ч на дому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Всего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 т.ч к лицам, состоящим под ДН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Всего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 т.ч на дому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Всего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 т.ч к лицам, состоящим под ДН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3058672"/>
                  </a:ext>
                </a:extLst>
              </a:tr>
              <a:tr h="2093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13353451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5782380"/>
              </p:ext>
            </p:extLst>
          </p:nvPr>
        </p:nvGraphicFramePr>
        <p:xfrm>
          <a:off x="677333" y="3701033"/>
          <a:ext cx="11280201" cy="28316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1099">
                  <a:extLst>
                    <a:ext uri="{9D8B030D-6E8A-4147-A177-3AD203B41FA5}">
                      <a16:colId xmlns:a16="http://schemas.microsoft.com/office/drawing/2014/main" val="1580718726"/>
                    </a:ext>
                  </a:extLst>
                </a:gridCol>
                <a:gridCol w="1343242">
                  <a:extLst>
                    <a:ext uri="{9D8B030D-6E8A-4147-A177-3AD203B41FA5}">
                      <a16:colId xmlns:a16="http://schemas.microsoft.com/office/drawing/2014/main" val="3721810541"/>
                    </a:ext>
                  </a:extLst>
                </a:gridCol>
                <a:gridCol w="1643530">
                  <a:extLst>
                    <a:ext uri="{9D8B030D-6E8A-4147-A177-3AD203B41FA5}">
                      <a16:colId xmlns:a16="http://schemas.microsoft.com/office/drawing/2014/main" val="3624495923"/>
                    </a:ext>
                  </a:extLst>
                </a:gridCol>
                <a:gridCol w="1140524">
                  <a:extLst>
                    <a:ext uri="{9D8B030D-6E8A-4147-A177-3AD203B41FA5}">
                      <a16:colId xmlns:a16="http://schemas.microsoft.com/office/drawing/2014/main" val="1333301009"/>
                    </a:ext>
                  </a:extLst>
                </a:gridCol>
                <a:gridCol w="2726269">
                  <a:extLst>
                    <a:ext uri="{9D8B030D-6E8A-4147-A177-3AD203B41FA5}">
                      <a16:colId xmlns:a16="http://schemas.microsoft.com/office/drawing/2014/main" val="930751265"/>
                    </a:ext>
                  </a:extLst>
                </a:gridCol>
                <a:gridCol w="2685537">
                  <a:extLst>
                    <a:ext uri="{9D8B030D-6E8A-4147-A177-3AD203B41FA5}">
                      <a16:colId xmlns:a16="http://schemas.microsoft.com/office/drawing/2014/main" val="1604499841"/>
                    </a:ext>
                  </a:extLst>
                </a:gridCol>
              </a:tblGrid>
              <a:tr h="400471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Число пациентов, находящихся на диспансерном наблюдении, из числа жителей участка, достигших стабильных целевых значений показателей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ИТОГО</a:t>
                      </a:r>
                      <a:endParaRPr lang="ru-RU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Смертность за </a:t>
                      </a:r>
                      <a:r>
                        <a:rPr lang="ru-RU" sz="1400" dirty="0" smtClean="0">
                          <a:effectLst/>
                        </a:rPr>
                        <a:t>месяц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(Графа для сверки количества умерших за месяц с еженедельными</a:t>
                      </a:r>
                      <a:r>
                        <a:rPr lang="ru-RU" sz="14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отчетами</a:t>
                      </a: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отсутствует в отчетной форме)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ИТОГО</a:t>
                      </a:r>
                      <a:endParaRPr lang="ru-RU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Вызова за </a:t>
                      </a:r>
                      <a:r>
                        <a:rPr lang="ru-RU" sz="1400" dirty="0" smtClean="0">
                          <a:effectLst/>
                        </a:rPr>
                        <a:t>месяц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(Графа сверки количества вызовов за месяц с еженедельными отчетами – отсутствует в отчетной форме)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91292597"/>
                  </a:ext>
                </a:extLst>
              </a:tr>
              <a:tr h="22079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Артериальное давление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wordArtVert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Липидный спектр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wordArtVert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Глюкоза крови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wordArtVert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МНО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wordArtVert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0862179"/>
                  </a:ext>
                </a:extLst>
              </a:tr>
              <a:tr h="2232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641502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086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08798"/>
          </a:xfrm>
        </p:spPr>
        <p:txBody>
          <a:bodyPr>
            <a:normAutofit/>
          </a:bodyPr>
          <a:lstStyle/>
          <a:p>
            <a:r>
              <a:rPr lang="ru-RU" u="sng" dirty="0" smtClean="0">
                <a:solidFill>
                  <a:schemeClr val="accent1"/>
                </a:solidFill>
              </a:rPr>
              <a:t>Мониторинг в ПК «Медведь» отчетная форма </a:t>
            </a:r>
            <a:r>
              <a:rPr lang="ru-RU" u="sng" dirty="0">
                <a:solidFill>
                  <a:schemeClr val="accent1"/>
                </a:solidFill>
              </a:rPr>
              <a:t>№ 993 «Сведения о показателе «госпитальная летальность от инсульта»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373923"/>
            <a:ext cx="10515600" cy="380303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200" dirty="0" smtClean="0"/>
              <a:t>Письмо </a:t>
            </a:r>
            <a:r>
              <a:rPr lang="ru-RU" sz="3200" dirty="0"/>
              <a:t>Департамента здравоохранения Ханты-Мансийского автономного округа – Югры от 05.04.2017 № 5409 «О предоставлении дополнительной информации о показателях работы медицинской организации»</a:t>
            </a:r>
          </a:p>
        </p:txBody>
      </p:sp>
    </p:spTree>
    <p:extLst>
      <p:ext uri="{BB962C8B-B14F-4D97-AF65-F5344CB8AC3E}">
        <p14:creationId xmlns:p14="http://schemas.microsoft.com/office/powerpoint/2010/main" val="3107713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68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Октябрь 2017 года</a:t>
            </a:r>
            <a:endParaRPr lang="ru-RU" dirty="0">
              <a:solidFill>
                <a:schemeClr val="accent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7045280"/>
              </p:ext>
            </p:extLst>
          </p:nvPr>
        </p:nvGraphicFramePr>
        <p:xfrm>
          <a:off x="527537" y="1317911"/>
          <a:ext cx="10302388" cy="53933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87442">
                  <a:extLst>
                    <a:ext uri="{9D8B030D-6E8A-4147-A177-3AD203B41FA5}">
                      <a16:colId xmlns:a16="http://schemas.microsoft.com/office/drawing/2014/main" val="2751821486"/>
                    </a:ext>
                  </a:extLst>
                </a:gridCol>
                <a:gridCol w="1127126">
                  <a:extLst>
                    <a:ext uri="{9D8B030D-6E8A-4147-A177-3AD203B41FA5}">
                      <a16:colId xmlns:a16="http://schemas.microsoft.com/office/drawing/2014/main" val="3900659980"/>
                    </a:ext>
                  </a:extLst>
                </a:gridCol>
                <a:gridCol w="748422">
                  <a:extLst>
                    <a:ext uri="{9D8B030D-6E8A-4147-A177-3AD203B41FA5}">
                      <a16:colId xmlns:a16="http://schemas.microsoft.com/office/drawing/2014/main" val="3608765168"/>
                    </a:ext>
                  </a:extLst>
                </a:gridCol>
                <a:gridCol w="767773">
                  <a:extLst>
                    <a:ext uri="{9D8B030D-6E8A-4147-A177-3AD203B41FA5}">
                      <a16:colId xmlns:a16="http://schemas.microsoft.com/office/drawing/2014/main" val="382078741"/>
                    </a:ext>
                  </a:extLst>
                </a:gridCol>
                <a:gridCol w="1129199">
                  <a:extLst>
                    <a:ext uri="{9D8B030D-6E8A-4147-A177-3AD203B41FA5}">
                      <a16:colId xmlns:a16="http://schemas.microsoft.com/office/drawing/2014/main" val="2428364691"/>
                    </a:ext>
                  </a:extLst>
                </a:gridCol>
                <a:gridCol w="1371072">
                  <a:extLst>
                    <a:ext uri="{9D8B030D-6E8A-4147-A177-3AD203B41FA5}">
                      <a16:colId xmlns:a16="http://schemas.microsoft.com/office/drawing/2014/main" val="592708746"/>
                    </a:ext>
                  </a:extLst>
                </a:gridCol>
                <a:gridCol w="1171354">
                  <a:extLst>
                    <a:ext uri="{9D8B030D-6E8A-4147-A177-3AD203B41FA5}">
                      <a16:colId xmlns:a16="http://schemas.microsoft.com/office/drawing/2014/main" val="953067439"/>
                    </a:ext>
                  </a:extLst>
                </a:gridCol>
              </a:tblGrid>
              <a:tr h="16446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Число госпитализированных больных с острым нарушением мозгового кровообращения (далее ОНМК) - всего, человек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Число госпитализированных больных с ОНМК в первые 24 часа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Число больных, госпитализированных минуя приемное отделение, человек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Число больных, первичная госпитализация которых осуществлена в БИТ отделения, человек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Число больных, которым выполнено КТ головного мозга во время стационарного лечения, человек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в том числе в течение первых 40 минут от поступления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extLst>
                  <a:ext uri="{0D108BD9-81ED-4DB2-BD59-A6C34878D82A}">
                    <a16:rowId xmlns:a16="http://schemas.microsoft.com/office/drawing/2014/main" val="1633332078"/>
                  </a:ext>
                </a:extLst>
              </a:tr>
              <a:tr h="1739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</a:rPr>
                        <a:t>15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</a:rPr>
                        <a:t>16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</a:rPr>
                        <a:t>17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effectLst/>
                        </a:rPr>
                        <a:t>18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extLst>
                  <a:ext uri="{0D108BD9-81ED-4DB2-BD59-A6C34878D82A}">
                    <a16:rowId xmlns:a16="http://schemas.microsoft.com/office/drawing/2014/main" val="1061925106"/>
                  </a:ext>
                </a:extLst>
              </a:tr>
              <a:tr h="1739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АУ «Советская районная больница»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extLst>
                  <a:ext uri="{0D108BD9-81ED-4DB2-BD59-A6C34878D82A}">
                    <a16:rowId xmlns:a16="http://schemas.microsoft.com/office/drawing/2014/main" val="1567590572"/>
                  </a:ext>
                </a:extLst>
              </a:tr>
              <a:tr h="1739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БУ «Белоярская районная больница»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extLst>
                  <a:ext uri="{0D108BD9-81ED-4DB2-BD59-A6C34878D82A}">
                    <a16:rowId xmlns:a16="http://schemas.microsoft.com/office/drawing/2014/main" val="4148311963"/>
                  </a:ext>
                </a:extLst>
              </a:tr>
              <a:tr h="1739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БУ «</a:t>
                      </a:r>
                      <a:r>
                        <a:rPr lang="ru-RU" sz="1100" dirty="0" err="1">
                          <a:effectLst/>
                        </a:rPr>
                        <a:t>Берёзовская</a:t>
                      </a:r>
                      <a:r>
                        <a:rPr lang="ru-RU" sz="1100" dirty="0">
                          <a:effectLst/>
                        </a:rPr>
                        <a:t> районная больница»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extLst>
                  <a:ext uri="{0D108BD9-81ED-4DB2-BD59-A6C34878D82A}">
                    <a16:rowId xmlns:a16="http://schemas.microsoft.com/office/drawing/2014/main" val="249956135"/>
                  </a:ext>
                </a:extLst>
              </a:tr>
              <a:tr h="1739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БУ «Когалымская городская больница»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extLst>
                  <a:ext uri="{0D108BD9-81ED-4DB2-BD59-A6C34878D82A}">
                    <a16:rowId xmlns:a16="http://schemas.microsoft.com/office/drawing/2014/main" val="2583816539"/>
                  </a:ext>
                </a:extLst>
              </a:tr>
              <a:tr h="1739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БУ «</a:t>
                      </a:r>
                      <a:r>
                        <a:rPr lang="ru-RU" sz="1100" dirty="0" err="1">
                          <a:effectLst/>
                        </a:rPr>
                        <a:t>Кондинская</a:t>
                      </a:r>
                      <a:r>
                        <a:rPr lang="ru-RU" sz="1100" dirty="0">
                          <a:effectLst/>
                        </a:rPr>
                        <a:t> районная больница»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extLst>
                  <a:ext uri="{0D108BD9-81ED-4DB2-BD59-A6C34878D82A}">
                    <a16:rowId xmlns:a16="http://schemas.microsoft.com/office/drawing/2014/main" val="81957745"/>
                  </a:ext>
                </a:extLst>
              </a:tr>
              <a:tr h="1739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БУ «</a:t>
                      </a:r>
                      <a:r>
                        <a:rPr lang="ru-RU" sz="1100" dirty="0" err="1">
                          <a:effectLst/>
                        </a:rPr>
                        <a:t>Мегионская</a:t>
                      </a:r>
                      <a:r>
                        <a:rPr lang="ru-RU" sz="1100" dirty="0">
                          <a:effectLst/>
                        </a:rPr>
                        <a:t> городская больница №1»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extLst>
                  <a:ext uri="{0D108BD9-81ED-4DB2-BD59-A6C34878D82A}">
                    <a16:rowId xmlns:a16="http://schemas.microsoft.com/office/drawing/2014/main" val="2916739170"/>
                  </a:ext>
                </a:extLst>
              </a:tr>
              <a:tr h="1314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БУ «</a:t>
                      </a:r>
                      <a:r>
                        <a:rPr lang="ru-RU" sz="1100" dirty="0" err="1">
                          <a:effectLst/>
                        </a:rPr>
                        <a:t>Нефтеюганская</a:t>
                      </a:r>
                      <a:r>
                        <a:rPr lang="ru-RU" sz="1100" dirty="0">
                          <a:effectLst/>
                        </a:rPr>
                        <a:t> окружная больница имени </a:t>
                      </a:r>
                      <a:r>
                        <a:rPr lang="ru-RU" sz="1100" dirty="0" err="1">
                          <a:effectLst/>
                        </a:rPr>
                        <a:t>В.И.Яцкив</a:t>
                      </a:r>
                      <a:r>
                        <a:rPr lang="ru-RU" sz="1100" dirty="0">
                          <a:effectLst/>
                        </a:rPr>
                        <a:t>»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18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9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extLst>
                  <a:ext uri="{0D108BD9-81ED-4DB2-BD59-A6C34878D82A}">
                    <a16:rowId xmlns:a16="http://schemas.microsoft.com/office/drawing/2014/main" val="4161765330"/>
                  </a:ext>
                </a:extLst>
              </a:tr>
              <a:tr h="1739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БУ «</a:t>
                      </a:r>
                      <a:r>
                        <a:rPr lang="ru-RU" sz="1100" dirty="0" err="1">
                          <a:effectLst/>
                        </a:rPr>
                        <a:t>Нефтеюганская</a:t>
                      </a:r>
                      <a:r>
                        <a:rPr lang="ru-RU" sz="1100" dirty="0">
                          <a:effectLst/>
                        </a:rPr>
                        <a:t> районная больница»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extLst>
                  <a:ext uri="{0D108BD9-81ED-4DB2-BD59-A6C34878D82A}">
                    <a16:rowId xmlns:a16="http://schemas.microsoft.com/office/drawing/2014/main" val="2046382337"/>
                  </a:ext>
                </a:extLst>
              </a:tr>
              <a:tr h="1739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БУ «</a:t>
                      </a:r>
                      <a:r>
                        <a:rPr lang="ru-RU" sz="1100" dirty="0" err="1">
                          <a:effectLst/>
                        </a:rPr>
                        <a:t>Нижневартовская</a:t>
                      </a:r>
                      <a:r>
                        <a:rPr lang="ru-RU" sz="1100" dirty="0">
                          <a:effectLst/>
                        </a:rPr>
                        <a:t> окружная больница №2»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41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41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extLst>
                  <a:ext uri="{0D108BD9-81ED-4DB2-BD59-A6C34878D82A}">
                    <a16:rowId xmlns:a16="http://schemas.microsoft.com/office/drawing/2014/main" val="1303977580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БУ «</a:t>
                      </a:r>
                      <a:r>
                        <a:rPr lang="ru-RU" sz="1100" dirty="0" err="1">
                          <a:effectLst/>
                        </a:rPr>
                        <a:t>Нижневартовская</a:t>
                      </a:r>
                      <a:r>
                        <a:rPr lang="ru-RU" sz="1100" dirty="0">
                          <a:effectLst/>
                        </a:rPr>
                        <a:t> окружная клиническая больница»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extLst>
                  <a:ext uri="{0D108BD9-81ED-4DB2-BD59-A6C34878D82A}">
                    <a16:rowId xmlns:a16="http://schemas.microsoft.com/office/drawing/2014/main" val="2275575519"/>
                  </a:ext>
                </a:extLst>
              </a:tr>
              <a:tr h="1644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БУ «</a:t>
                      </a:r>
                      <a:r>
                        <a:rPr lang="ru-RU" sz="1100" dirty="0" err="1">
                          <a:effectLst/>
                        </a:rPr>
                        <a:t>Няганьская</a:t>
                      </a:r>
                      <a:r>
                        <a:rPr lang="ru-RU" sz="1100" dirty="0">
                          <a:effectLst/>
                        </a:rPr>
                        <a:t> окружная больница»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18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FF0000"/>
                          </a:solidFill>
                          <a:effectLst/>
                        </a:rPr>
                        <a:t>11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extLst>
                  <a:ext uri="{0D108BD9-81ED-4DB2-BD59-A6C34878D82A}">
                    <a16:rowId xmlns:a16="http://schemas.microsoft.com/office/drawing/2014/main" val="2683892971"/>
                  </a:ext>
                </a:extLst>
              </a:tr>
              <a:tr h="1308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БУ «Окружная клиническая больница» </a:t>
                      </a:r>
                      <a:r>
                        <a:rPr lang="ru-RU" sz="1100" dirty="0" err="1">
                          <a:effectLst/>
                        </a:rPr>
                        <a:t>г.Ханты-Мансийск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extLst>
                  <a:ext uri="{0D108BD9-81ED-4DB2-BD59-A6C34878D82A}">
                    <a16:rowId xmlns:a16="http://schemas.microsoft.com/office/drawing/2014/main" val="1508816204"/>
                  </a:ext>
                </a:extLst>
              </a:tr>
              <a:tr h="1739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БУ «</a:t>
                      </a:r>
                      <a:r>
                        <a:rPr lang="ru-RU" sz="1100" dirty="0" err="1">
                          <a:effectLst/>
                        </a:rPr>
                        <a:t>Пыть-Яхская</a:t>
                      </a:r>
                      <a:r>
                        <a:rPr lang="ru-RU" sz="1100" dirty="0">
                          <a:effectLst/>
                        </a:rPr>
                        <a:t> окружная клиническая больница»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extLst>
                  <a:ext uri="{0D108BD9-81ED-4DB2-BD59-A6C34878D82A}">
                    <a16:rowId xmlns:a16="http://schemas.microsoft.com/office/drawing/2014/main" val="1450913922"/>
                  </a:ext>
                </a:extLst>
              </a:tr>
              <a:tr h="1739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БУ «</a:t>
                      </a:r>
                      <a:r>
                        <a:rPr lang="ru-RU" sz="1100" dirty="0" err="1">
                          <a:effectLst/>
                        </a:rPr>
                        <a:t>Радужнинская</a:t>
                      </a:r>
                      <a:r>
                        <a:rPr lang="ru-RU" sz="1100" dirty="0">
                          <a:effectLst/>
                        </a:rPr>
                        <a:t> городская больница»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extLst>
                  <a:ext uri="{0D108BD9-81ED-4DB2-BD59-A6C34878D82A}">
                    <a16:rowId xmlns:a16="http://schemas.microsoft.com/office/drawing/2014/main" val="3565569798"/>
                  </a:ext>
                </a:extLst>
              </a:tr>
              <a:tr h="2806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БУ «</a:t>
                      </a:r>
                      <a:r>
                        <a:rPr lang="ru-RU" sz="1100" dirty="0" err="1">
                          <a:effectLst/>
                        </a:rPr>
                        <a:t>Сургутская</a:t>
                      </a:r>
                      <a:r>
                        <a:rPr lang="ru-RU" sz="1100" dirty="0">
                          <a:effectLst/>
                        </a:rPr>
                        <a:t> клиническая травматологическая больница»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34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extLst>
                  <a:ext uri="{0D108BD9-81ED-4DB2-BD59-A6C34878D82A}">
                    <a16:rowId xmlns:a16="http://schemas.microsoft.com/office/drawing/2014/main" val="4086936506"/>
                  </a:ext>
                </a:extLst>
              </a:tr>
              <a:tr h="1739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БУ «</a:t>
                      </a:r>
                      <a:r>
                        <a:rPr lang="ru-RU" sz="1100" dirty="0" err="1">
                          <a:effectLst/>
                        </a:rPr>
                        <a:t>Сургутская</a:t>
                      </a:r>
                      <a:r>
                        <a:rPr lang="ru-RU" sz="1100" dirty="0">
                          <a:effectLst/>
                        </a:rPr>
                        <a:t> окружная клиническая больница»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51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extLst>
                  <a:ext uri="{0D108BD9-81ED-4DB2-BD59-A6C34878D82A}">
                    <a16:rowId xmlns:a16="http://schemas.microsoft.com/office/drawing/2014/main" val="1234744382"/>
                  </a:ext>
                </a:extLst>
              </a:tr>
              <a:tr h="1739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БУ «</a:t>
                      </a:r>
                      <a:r>
                        <a:rPr lang="ru-RU" sz="1100" dirty="0" err="1">
                          <a:effectLst/>
                        </a:rPr>
                        <a:t>Урайская</a:t>
                      </a:r>
                      <a:r>
                        <a:rPr lang="ru-RU" sz="1100" dirty="0">
                          <a:effectLst/>
                        </a:rPr>
                        <a:t> городская клиническая больница»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extLst>
                  <a:ext uri="{0D108BD9-81ED-4DB2-BD59-A6C34878D82A}">
                    <a16:rowId xmlns:a16="http://schemas.microsoft.com/office/drawing/2014/main" val="764876536"/>
                  </a:ext>
                </a:extLst>
              </a:tr>
              <a:tr h="1739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БУ «Югорская городская больница»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extLst>
                  <a:ext uri="{0D108BD9-81ED-4DB2-BD59-A6C34878D82A}">
                    <a16:rowId xmlns:a16="http://schemas.microsoft.com/office/drawing/2014/main" val="343066984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Итого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252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252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236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250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244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/>
                </a:tc>
                <a:extLst>
                  <a:ext uri="{0D108BD9-81ED-4DB2-BD59-A6C34878D82A}">
                    <a16:rowId xmlns:a16="http://schemas.microsoft.com/office/drawing/2014/main" val="1029601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2954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/>
              <a:t>Основные ошибки: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П.5 – количество госпитализированных в первые 24 часа – целевой показатель по округу – 89 % от общего количества госпитализированных с ОНМК. Пояснения медицинских организаций: 1) поздняя обращаемость – свидетельствует о ненадлежащей работе первичного звена; 2) переведены из других медицинских организаций на долечивание – свидетельствует о неправильном кодировании заболеваний (не ОНМК, а последствия ОНМК)</a:t>
            </a:r>
          </a:p>
          <a:p>
            <a:r>
              <a:rPr lang="ru-RU" dirty="0" err="1" smtClean="0"/>
              <a:t>П.п</a:t>
            </a:r>
            <a:r>
              <a:rPr lang="ru-RU" dirty="0" smtClean="0"/>
              <a:t>. 15, 16, 17, 18 – должны быть равны количеству госпитализированных с ОНМК. Низкие значения по данным пунктам свидетельствуют о несоблюдении порядков оказания медицинской помощи больным с ОНМК, либо</a:t>
            </a:r>
            <a:r>
              <a:rPr lang="ru-RU" dirty="0"/>
              <a:t> неправильном кодировании заболеваний (не ОНМК, а последствия ОНМК)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5733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6716"/>
            <a:ext cx="105156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200" b="1" dirty="0" smtClean="0">
                <a:solidFill>
                  <a:schemeClr val="accent1"/>
                </a:solidFill>
              </a:rPr>
              <a:t>Приказ </a:t>
            </a:r>
            <a:r>
              <a:rPr lang="ru-RU" sz="2200" b="1" dirty="0">
                <a:solidFill>
                  <a:schemeClr val="accent1"/>
                </a:solidFill>
              </a:rPr>
              <a:t>Министерства здравоохранения Российской Федерации от 15 ноября 2012 г. № 928н "Об утверждении Порядка оказания медицинской помощи больным с острыми нарушениями мозгового кровообращения"  </a:t>
            </a:r>
            <a:br>
              <a:rPr lang="ru-RU" sz="2200" b="1" dirty="0">
                <a:solidFill>
                  <a:schemeClr val="accent1"/>
                </a:solidFill>
              </a:rPr>
            </a:br>
            <a:endParaRPr lang="ru-RU" sz="2200" b="1" dirty="0">
              <a:solidFill>
                <a:schemeClr val="accent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8800"/>
            <a:ext cx="10515600" cy="4765431"/>
          </a:xfrm>
        </p:spPr>
        <p:txBody>
          <a:bodyPr>
            <a:noAutofit/>
          </a:bodyPr>
          <a:lstStyle/>
          <a:p>
            <a:r>
              <a:rPr lang="ru-RU" sz="1400" dirty="0" smtClean="0"/>
              <a:t>В </a:t>
            </a:r>
            <a:r>
              <a:rPr lang="ru-RU" sz="1400" dirty="0"/>
              <a:t>соответствии со статьей 37 Федерального закона от 21 ноября 2011 г. № 323-ФЗ "Об основах охраны здоровья граждан в Российской Федерации" (Собрание законодательства Российской Федерации, 2011, №48, ст. 6724; 2012, №26, ст. 3442, 3446) приказываю: 1. Утвердить прилагаемый Порядок оказания медицинской помощи больным с острыми нарушениями мозгового кровообращения. 2. Признать утратившими силу: приказ Министерства здравоохранения и социального развития Российской Федерации от 6 июля 2009 г. № 389н "Об утверждении порядка оказания медицинской помощи больным с острыми нарушениями мозгового кровообращения" (зарегистрирован Министерством юстиции Российской Федерации 23 июля 2009 г., регистрационный № 14399); приказ Министерства здравоохранения и социального развития Российской Федерации от 2 февраля 2010 г. № 44н "О внесении изменений в приказ Министерства здравоохранения и социального развития Российской Федерации от 6 июля 2009 г. № 389н об утверждении порядка оказания медицинской помощи больным с острыми нарушениями мозгового кровообращения" (зарегистрирован Министерством юстиции Российской Федерации 19 февраля 2010 г., регистрационный № 16472); приказ Министерства здравоохранения и социального развития Российской Федерации от 27 апреля 2011 г. № 357н "О внесении изменений в приказ Министерства здравоохранения и социального развития Российской Федерации от 6 июля 2009 г. № 389н об утверждении порядка оказания медицинской помощи больным с острыми нарушениями мозгового кровообращения" (зарегистрирован Министерством юстиции Российской Федерации 25 мая 2011 г., регистрационный № 20873).  </a:t>
            </a:r>
          </a:p>
          <a:p>
            <a:r>
              <a:rPr lang="ru-RU" sz="1400" dirty="0"/>
              <a:t>Министр В.И. Скворцова  </a:t>
            </a:r>
          </a:p>
          <a:p>
            <a:r>
              <a:rPr lang="ru-RU" sz="1800" dirty="0"/>
              <a:t>Зарегистрировано в Минюсте РФ 27 февраля 2013 г. Регистрационный № 27353 </a:t>
            </a:r>
          </a:p>
        </p:txBody>
      </p:sp>
    </p:spTree>
    <p:extLst>
      <p:ext uri="{BB962C8B-B14F-4D97-AF65-F5344CB8AC3E}">
        <p14:creationId xmlns:p14="http://schemas.microsoft.com/office/powerpoint/2010/main" val="181556383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155</TotalTime>
  <Words>1680</Words>
  <Application>Microsoft Office PowerPoint</Application>
  <PresentationFormat>Широкоэкранный</PresentationFormat>
  <Paragraphs>424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Trebuchet MS</vt:lpstr>
      <vt:lpstr>Wingdings 3</vt:lpstr>
      <vt:lpstr>Аспект</vt:lpstr>
      <vt:lpstr>Мониторинг смертности на терапевтических участках</vt:lpstr>
      <vt:lpstr>Основные ошибки:</vt:lpstr>
      <vt:lpstr>Ежемесячная форма отчета</vt:lpstr>
      <vt:lpstr>Ежемесячная форма отчета (продолжение)</vt:lpstr>
      <vt:lpstr>Ежемесячная форма отчета (продолжение)</vt:lpstr>
      <vt:lpstr>Мониторинг в ПК «Медведь» отчетная форма № 993 «Сведения о показателе «госпитальная летальность от инсульта»</vt:lpstr>
      <vt:lpstr>Октябрь 2017 года</vt:lpstr>
      <vt:lpstr>Основные ошибки:</vt:lpstr>
      <vt:lpstr> Приказ Министерства здравоохранения Российской Федерации от 15 ноября 2012 г. № 928н "Об утверждении Порядка оказания медицинской помощи больным с острыми нарушениями мозгового кровообращения"   </vt:lpstr>
      <vt:lpstr>Порядок оказания медицинской помощи больным с острыми нарушениями мозгового кровообращения (утв. приказом Министерства здравоохранения РФ от 15 ноября 2012 г. № 928н)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</dc:title>
  <dc:creator>abramovaon</dc:creator>
  <cp:lastModifiedBy>abramovaon</cp:lastModifiedBy>
  <cp:revision>19</cp:revision>
  <dcterms:created xsi:type="dcterms:W3CDTF">2017-12-06T11:00:19Z</dcterms:created>
  <dcterms:modified xsi:type="dcterms:W3CDTF">2017-12-07T12:55:57Z</dcterms:modified>
</cp:coreProperties>
</file>