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1" r:id="rId3"/>
    <p:sldId id="262" r:id="rId4"/>
    <p:sldId id="259" r:id="rId5"/>
    <p:sldId id="258" r:id="rId6"/>
    <p:sldId id="257" r:id="rId7"/>
    <p:sldId id="264" r:id="rId8"/>
    <p:sldId id="267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713" autoAdjust="0"/>
  </p:normalViewPr>
  <p:slideViewPr>
    <p:cSldViewPr>
      <p:cViewPr varScale="1">
        <p:scale>
          <a:sx n="109" d="100"/>
          <a:sy n="109" d="100"/>
        </p:scale>
        <p:origin x="129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D1411-99E6-4536-9AE7-D3494402DD93}" type="datetimeFigureOut">
              <a:rPr lang="ru-RU" smtClean="0"/>
              <a:t>07.12.2017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0D00F-0FBC-4F05-9E96-135E7BF3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707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Базовая информация для мониторинга лекарственного обеспечения – качественное ведение регистров льготников, справочника врачей и автоматическая выписка льготных рецептов в информационной системе.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0D00F-0FBC-4F05-9E96-135E7BF34BC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01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Этим МО срочно нужно заполнить поле «СНИЛС» в справочнике врачей ПО АСУЛОН!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0D00F-0FBC-4F05-9E96-135E7BF34BC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158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Обращаю внимание.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0D00F-0FBC-4F05-9E96-135E7BF34BC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8146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Исправлению ошибок в Региональном регистре поспособствовало введение ЕГИССО. Папка на сервере МИАЦ создана. Так выглядит таблица в папке «ЕГИССО».  Указаны записи о пациенте и указаны ошибки.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0D00F-0FBC-4F05-9E96-135E7BF34BC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400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fias.nalog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214421"/>
            <a:ext cx="7215238" cy="92869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3399"/>
                </a:solidFill>
                <a:latin typeface="Book Antiqua" pitchFamily="18" charset="0"/>
                <a:ea typeface="+mn-ea"/>
                <a:cs typeface="+mn-cs"/>
              </a:rPr>
              <a:t>Отдел оперативной отчетности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endParaRPr lang="ru-RU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054968"/>
          </a:xfrm>
        </p:spPr>
        <p:txBody>
          <a:bodyPr>
            <a:normAutofit/>
          </a:bodyPr>
          <a:lstStyle/>
          <a:p>
            <a:r>
              <a:rPr lang="ru-RU" sz="1400" b="1" dirty="0" smtClean="0">
                <a:latin typeface="Book Antiqua" pitchFamily="18" charset="0"/>
              </a:rPr>
              <a:t>Приказ </a:t>
            </a:r>
            <a:r>
              <a:rPr lang="ru-RU" sz="1400" b="1" dirty="0" err="1" smtClean="0">
                <a:latin typeface="Book Antiqua" pitchFamily="18" charset="0"/>
              </a:rPr>
              <a:t>Депздрава</a:t>
            </a:r>
            <a:r>
              <a:rPr lang="ru-RU" sz="1400" b="1" dirty="0" smtClean="0">
                <a:latin typeface="Book Antiqua" pitchFamily="18" charset="0"/>
              </a:rPr>
              <a:t> Югры от 31.01.2013 г. № 37 «О введении в промышленную эксплуатацию автоматизированной системы АСУЛОН «М-АПТЕКА (версия 6) – Модуль «М-АПТЕКА плюс ЛПУ» на территории Ханты-Мансийского автономного округа – Югры»</a:t>
            </a:r>
          </a:p>
          <a:p>
            <a:endParaRPr lang="en-US" sz="1800" b="1" dirty="0" smtClean="0">
              <a:latin typeface="Book Antiqua" pitchFamily="18" charset="0"/>
            </a:endParaRPr>
          </a:p>
          <a:p>
            <a:endParaRPr lang="ru-RU" sz="5600" b="1" dirty="0" smtClean="0">
              <a:latin typeface="Book Antiqua" pitchFamily="18" charset="0"/>
            </a:endParaRPr>
          </a:p>
          <a:p>
            <a:endParaRPr lang="ru-RU" dirty="0"/>
          </a:p>
        </p:txBody>
      </p:sp>
      <p:pic>
        <p:nvPicPr>
          <p:cNvPr id="5" name="Рисунок 4" descr="http://hantimansiysk.monavista.ru/images/sizednews/hantimansiysk1436789365big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1" y="285728"/>
            <a:ext cx="714380" cy="67304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547664" y="2147344"/>
            <a:ext cx="6120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Качество ведения Регистров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льготников,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Справочника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врачей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для выписки 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льготных рецептов в 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</a:rPr>
              <a:t>информационных системах</a:t>
            </a:r>
            <a:endParaRPr lang="ru-RU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Резюме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1. Завершить удаление двойных записей в региональном Регистре.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2. Указать СНИЛС врачей, которым предоставлено право выписки льготных рецептов по ВЗН. </a:t>
            </a:r>
          </a:p>
          <a:p>
            <a:pPr marL="0" indent="0" algn="just">
              <a:buNone/>
            </a:pPr>
            <a:r>
              <a:rPr lang="ru-RU" sz="1800" dirty="0">
                <a:latin typeface="Book Antiqua" panose="02040602050305030304" pitchFamily="18" charset="0"/>
              </a:rPr>
              <a:t>3. </a:t>
            </a:r>
            <a:r>
              <a:rPr lang="ru-RU" sz="1800" dirty="0" smtClean="0">
                <a:latin typeface="Book Antiqua" panose="02040602050305030304" pitchFamily="18" charset="0"/>
              </a:rPr>
              <a:t>Формы </a:t>
            </a:r>
            <a:r>
              <a:rPr lang="ru-RU" sz="1800" dirty="0">
                <a:latin typeface="Book Antiqua" panose="02040602050305030304" pitchFamily="18" charset="0"/>
              </a:rPr>
              <a:t>01-ФР и </a:t>
            </a:r>
            <a:r>
              <a:rPr lang="ru-RU" sz="1800" dirty="0" smtClean="0">
                <a:latin typeface="Book Antiqua" panose="02040602050305030304" pitchFamily="18" charset="0"/>
              </a:rPr>
              <a:t>02-ФР </a:t>
            </a:r>
            <a:r>
              <a:rPr lang="ru-RU" sz="1800" dirty="0">
                <a:latin typeface="Book Antiqua" panose="02040602050305030304" pitchFamily="18" charset="0"/>
              </a:rPr>
              <a:t>ответственные лица, назначенные в </a:t>
            </a:r>
            <a:r>
              <a:rPr lang="ru-RU" sz="1800" dirty="0" smtClean="0">
                <a:latin typeface="Book Antiqua" panose="02040602050305030304" pitchFamily="18" charset="0"/>
              </a:rPr>
              <a:t>медицинской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    организации</a:t>
            </a:r>
            <a:r>
              <a:rPr lang="ru-RU" sz="1800" dirty="0">
                <a:latin typeface="Book Antiqua" panose="02040602050305030304" pitchFamily="18" charset="0"/>
              </a:rPr>
              <a:t>, должны предоставлять после письменного согласования с </a:t>
            </a:r>
            <a:endParaRPr lang="ru-RU" sz="1800" dirty="0" smtClean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Book Antiqua" panose="02040602050305030304" pitchFamily="18" charset="0"/>
              </a:rPr>
              <a:t> </a:t>
            </a:r>
            <a:r>
              <a:rPr lang="ru-RU" sz="1800" dirty="0" smtClean="0">
                <a:latin typeface="Book Antiqua" panose="02040602050305030304" pitchFamily="18" charset="0"/>
              </a:rPr>
              <a:t>    главными </a:t>
            </a:r>
            <a:r>
              <a:rPr lang="ru-RU" sz="1800" dirty="0">
                <a:latin typeface="Book Antiqua" panose="02040602050305030304" pitchFamily="18" charset="0"/>
              </a:rPr>
              <a:t>внештатными специалистами </a:t>
            </a:r>
            <a:r>
              <a:rPr lang="ru-RU" sz="1800" dirty="0" err="1">
                <a:latin typeface="Book Antiqua" panose="02040602050305030304" pitchFamily="18" charset="0"/>
              </a:rPr>
              <a:t>Депздрава</a:t>
            </a:r>
            <a:r>
              <a:rPr lang="ru-RU" sz="1800" dirty="0">
                <a:latin typeface="Book Antiqua" panose="02040602050305030304" pitchFamily="18" charset="0"/>
              </a:rPr>
              <a:t>. </a:t>
            </a:r>
            <a:endParaRPr lang="ru-RU" sz="1800" dirty="0" smtClean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4. Устранить ошибки в регистрах. После устранения ошибок в данных для </a:t>
            </a:r>
          </a:p>
          <a:p>
            <a:pPr marL="0" indent="0" algn="just">
              <a:buNone/>
            </a:pPr>
            <a:r>
              <a:rPr lang="ru-RU" sz="1800" dirty="0">
                <a:latin typeface="Book Antiqua" panose="02040602050305030304" pitchFamily="18" charset="0"/>
              </a:rPr>
              <a:t> </a:t>
            </a:r>
            <a:r>
              <a:rPr lang="ru-RU" sz="1800" dirty="0" smtClean="0">
                <a:latin typeface="Book Antiqua" panose="02040602050305030304" pitchFamily="18" charset="0"/>
              </a:rPr>
              <a:t>   ЕГИССО проинформировать МИАЦ.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5. При отсутствии адреса деятельности </a:t>
            </a:r>
            <a:r>
              <a:rPr lang="ru-RU" sz="1800" dirty="0" err="1" smtClean="0">
                <a:latin typeface="Book Antiqua" panose="02040602050305030304" pitchFamily="18" charset="0"/>
              </a:rPr>
              <a:t>медорганизации</a:t>
            </a:r>
            <a:r>
              <a:rPr lang="ru-RU" sz="1800" dirty="0" smtClean="0">
                <a:latin typeface="Book Antiqua" panose="02040602050305030304" pitchFamily="18" charset="0"/>
              </a:rPr>
              <a:t> в ФИАС</a:t>
            </a:r>
            <a:r>
              <a:rPr lang="en-US" sz="1800" dirty="0" smtClean="0">
                <a:latin typeface="Book Antiqua" panose="0204060205030503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US" sz="1600" dirty="0">
                <a:latin typeface="Book Antiqua" panose="02040602050305030304" pitchFamily="18" charset="0"/>
              </a:rPr>
              <a:t> </a:t>
            </a:r>
            <a:r>
              <a:rPr lang="en-US" sz="1600" dirty="0" smtClean="0">
                <a:latin typeface="Book Antiqua" panose="02040602050305030304" pitchFamily="18" charset="0"/>
              </a:rPr>
              <a:t>  </a:t>
            </a:r>
            <a:r>
              <a:rPr lang="ru-RU" sz="1600" dirty="0" smtClean="0">
                <a:latin typeface="Book Antiqua" panose="02040602050305030304" pitchFamily="18" charset="0"/>
              </a:rPr>
              <a:t> (</a:t>
            </a:r>
            <a:r>
              <a:rPr lang="en-US" sz="1600" dirty="0" smtClean="0">
                <a:latin typeface="Book Antiqua" panose="02040602050305030304" pitchFamily="18" charset="0"/>
                <a:hlinkClick r:id="rId2"/>
              </a:rPr>
              <a:t>https://fias.nalog.ru</a:t>
            </a:r>
            <a:r>
              <a:rPr lang="en-US" sz="1600" dirty="0" smtClean="0">
                <a:latin typeface="Book Antiqua" panose="02040602050305030304" pitchFamily="18" charset="0"/>
              </a:rPr>
              <a:t>) </a:t>
            </a:r>
            <a:r>
              <a:rPr lang="ru-RU" sz="1800" dirty="0" smtClean="0">
                <a:latin typeface="Book Antiqua" panose="02040602050305030304" pitchFamily="18" charset="0"/>
              </a:rPr>
              <a:t>уточнить о </a:t>
            </a:r>
            <a:r>
              <a:rPr lang="ru-RU" sz="1800" dirty="0" err="1" smtClean="0">
                <a:latin typeface="Book Antiqua" panose="02040602050305030304" pitchFamily="18" charset="0"/>
              </a:rPr>
              <a:t>регисрации</a:t>
            </a:r>
            <a:r>
              <a:rPr lang="ru-RU" sz="1800" dirty="0" smtClean="0">
                <a:latin typeface="Book Antiqua" panose="02040602050305030304" pitchFamily="18" charset="0"/>
              </a:rPr>
              <a:t> адреса через муниципалитеты.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6. Доработать информационные системы, используемые  в </a:t>
            </a:r>
            <a:r>
              <a:rPr lang="ru-RU" sz="1800" dirty="0" err="1" smtClean="0">
                <a:latin typeface="Book Antiqua" panose="02040602050305030304" pitchFamily="18" charset="0"/>
              </a:rPr>
              <a:t>медорганизациях</a:t>
            </a:r>
            <a:r>
              <a:rPr lang="ru-RU" sz="1800" dirty="0" smtClean="0">
                <a:latin typeface="Book Antiqua" panose="02040602050305030304" pitchFamily="18" charset="0"/>
              </a:rPr>
              <a:t>, модулями учета движения маркированных ЛП.</a:t>
            </a:r>
            <a:r>
              <a:rPr lang="en-US" sz="1800" dirty="0" smtClean="0">
                <a:latin typeface="Book Antiqua" panose="02040602050305030304" pitchFamily="18" charset="0"/>
              </a:rPr>
              <a:t> </a:t>
            </a:r>
          </a:p>
          <a:p>
            <a:pPr marL="0" indent="0" algn="just">
              <a:buNone/>
            </a:pPr>
            <a:endParaRPr lang="en-US" sz="1800" dirty="0" smtClean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en-US" sz="1800" i="1" dirty="0" smtClean="0">
                <a:latin typeface="Book Antiqua" panose="02040602050305030304" pitchFamily="18" charset="0"/>
              </a:rPr>
              <a:t>NB! </a:t>
            </a:r>
            <a:r>
              <a:rPr lang="ru-RU" sz="1800" i="1" dirty="0" smtClean="0">
                <a:latin typeface="Book Antiqua" panose="02040602050305030304" pitchFamily="18" charset="0"/>
              </a:rPr>
              <a:t>Объявление: для настройки генерации новых серий и номеров льготных рецептов </a:t>
            </a:r>
            <a:r>
              <a:rPr lang="ru-RU" sz="1800" b="1" i="1" dirty="0" smtClean="0">
                <a:latin typeface="Book Antiqua" panose="02040602050305030304" pitchFamily="18" charset="0"/>
              </a:rPr>
              <a:t>с января 2018 года </a:t>
            </a:r>
            <a:r>
              <a:rPr lang="ru-RU" sz="1800" i="1" dirty="0" smtClean="0">
                <a:latin typeface="Book Antiqua" panose="02040602050305030304" pitchFamily="18" charset="0"/>
              </a:rPr>
              <a:t>повторим отправку памятки о</a:t>
            </a:r>
            <a:r>
              <a:rPr lang="en-US" sz="1800" i="1" dirty="0" smtClean="0">
                <a:latin typeface="Book Antiqua" panose="02040602050305030304" pitchFamily="18" charset="0"/>
              </a:rPr>
              <a:t> </a:t>
            </a:r>
            <a:r>
              <a:rPr lang="ru-RU" sz="1800" i="1" dirty="0" smtClean="0">
                <a:latin typeface="Book Antiqua" panose="02040602050305030304" pitchFamily="18" charset="0"/>
              </a:rPr>
              <a:t>необходимых действиях.</a:t>
            </a:r>
            <a:endParaRPr lang="ru-RU" sz="1800" i="1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                                                 Спасибо за внимание. </a:t>
            </a:r>
          </a:p>
          <a:p>
            <a:pPr marL="0" indent="0">
              <a:buNone/>
            </a:pPr>
            <a:endParaRPr lang="ru-RU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95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Регистр региональных льготников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87624" y="3437310"/>
            <a:ext cx="7200800" cy="2629357"/>
          </a:xfrm>
          <a:ln w="31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БУ «Пионерская районная больница» </a:t>
            </a:r>
          </a:p>
          <a:p>
            <a:pPr marL="0" indent="0">
              <a:buNone/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                                                                            (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нужно было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исправить единственную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                                   запись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– </a:t>
            </a:r>
            <a: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не </a:t>
            </a:r>
            <a:r>
              <a:rPr lang="ru-RU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исправлена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), 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БУ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«Поликлиника п. Белый Яр» </a:t>
            </a:r>
            <a:endParaRPr lang="ru-RU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 marL="0" indent="0">
              <a:buNone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                                                                            (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нужно было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исправить единственную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                                      запись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– </a:t>
            </a:r>
            <a:r>
              <a:rPr lang="ru-RU" sz="1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не </a:t>
            </a:r>
            <a:r>
              <a:rPr lang="ru-RU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исправлена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)</a:t>
            </a: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, </a:t>
            </a:r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  <a:p>
            <a:pPr>
              <a:spcBef>
                <a:spcPts val="0"/>
              </a:spcBef>
            </a:pPr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БУ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«Федоровская городская больница» - </a:t>
            </a:r>
            <a:r>
              <a:rPr lang="ru-RU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не приступала к исправлению регистра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(имеются 5 двойных записей), </a:t>
            </a: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БУ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«Ханты-Мансийская районная больница» из </a:t>
            </a:r>
            <a:r>
              <a:rPr lang="ru-RU" sz="1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11 двойников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исправила 1. </a:t>
            </a:r>
          </a:p>
          <a:p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2699792" y="2553287"/>
            <a:ext cx="4040188" cy="731697"/>
          </a:xfrm>
        </p:spPr>
        <p:txBody>
          <a:bodyPr anchor="t">
            <a:normAutofit fontScale="92500"/>
          </a:bodyPr>
          <a:lstStyle/>
          <a:p>
            <a:pPr algn="ctr"/>
            <a:r>
              <a:rPr lang="ru-RU" sz="1800" dirty="0" smtClean="0">
                <a:latin typeface="Book Antiqua" pitchFamily="18" charset="0"/>
              </a:rPr>
              <a:t>Наличие двойных записей в региональном Регистре остались в</a:t>
            </a:r>
            <a:endParaRPr lang="ru-RU" sz="1800" dirty="0">
              <a:latin typeface="Book Antiqu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87624" y="1569964"/>
            <a:ext cx="72007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Book Antiqua" panose="02040602050305030304" pitchFamily="18" charset="0"/>
              </a:rPr>
              <a:t>       В </a:t>
            </a:r>
            <a:r>
              <a:rPr lang="ru-RU" sz="1600" dirty="0">
                <a:latin typeface="Book Antiqua" panose="02040602050305030304" pitchFamily="18" charset="0"/>
              </a:rPr>
              <a:t>соответствии с письмом МИАЦ от 15.06.2017 г. № 1128 медицинские организации должны были скорректировать двойные записи в региональном регистре. Остаются  неисправленными записи: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28343"/>
            <a:ext cx="698477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       Модернизированный сайт 7 ВЗН  </a:t>
            </a:r>
          </a:p>
          <a:p>
            <a:pPr algn="ctr"/>
            <a:endParaRPr lang="ru-RU" dirty="0" smtClean="0"/>
          </a:p>
          <a:p>
            <a:pPr algn="just"/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smtClean="0">
                <a:latin typeface="Book Antiqua" panose="02040602050305030304" pitchFamily="18" charset="0"/>
              </a:rPr>
              <a:t>       Минздрав </a:t>
            </a:r>
            <a:r>
              <a:rPr lang="ru-RU" dirty="0">
                <a:latin typeface="Book Antiqua" panose="02040602050305030304" pitchFamily="18" charset="0"/>
              </a:rPr>
              <a:t>России </a:t>
            </a:r>
            <a:r>
              <a:rPr lang="ru-RU" dirty="0" smtClean="0">
                <a:latin typeface="Book Antiqua" panose="02040602050305030304" pitchFamily="18" charset="0"/>
              </a:rPr>
              <a:t>перешел на </a:t>
            </a:r>
            <a:r>
              <a:rPr lang="ru-RU" dirty="0">
                <a:latin typeface="Book Antiqua" panose="02040602050305030304" pitchFamily="18" charset="0"/>
              </a:rPr>
              <a:t>модернизированную информационную систему (ФР 7Н</a:t>
            </a:r>
            <a:r>
              <a:rPr lang="ru-RU" dirty="0" smtClean="0">
                <a:latin typeface="Book Antiqua" panose="02040602050305030304" pitchFamily="18" charset="0"/>
              </a:rPr>
              <a:t>). В системе ведется Федеральный регистр </a:t>
            </a:r>
            <a:r>
              <a:rPr lang="ru-RU" dirty="0">
                <a:latin typeface="Book Antiqua" panose="02040602050305030304" pitchFamily="18" charset="0"/>
              </a:rPr>
              <a:t>лиц, больных </a:t>
            </a:r>
            <a:r>
              <a:rPr lang="ru-RU" dirty="0" err="1">
                <a:latin typeface="Book Antiqua" panose="02040602050305030304" pitchFamily="18" charset="0"/>
              </a:rPr>
              <a:t>высокозатратными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smtClean="0">
                <a:latin typeface="Book Antiqua" panose="02040602050305030304" pitchFamily="18" charset="0"/>
              </a:rPr>
              <a:t>нозологиями, оформляется заявка на лекарственные препараты, заполняются данные о выписке – отпуску и остатках этих препаратов. </a:t>
            </a:r>
          </a:p>
          <a:p>
            <a:pPr algn="just"/>
            <a:r>
              <a:rPr lang="ru-RU" dirty="0" smtClean="0">
                <a:latin typeface="Book Antiqua" panose="02040602050305030304" pitchFamily="18" charset="0"/>
              </a:rPr>
              <a:t>        БУ </a:t>
            </a:r>
            <a:r>
              <a:rPr lang="ru-RU" dirty="0">
                <a:latin typeface="Book Antiqua" panose="02040602050305030304" pitchFamily="18" charset="0"/>
              </a:rPr>
              <a:t>«Медицинский информационно-аналитический центр» письмом от 29.08. 2017  </a:t>
            </a:r>
            <a:r>
              <a:rPr lang="ru-RU" dirty="0" smtClean="0">
                <a:latin typeface="Book Antiqua" panose="02040602050305030304" pitchFamily="18" charset="0"/>
              </a:rPr>
              <a:t>№ </a:t>
            </a:r>
            <a:r>
              <a:rPr lang="ru-RU" dirty="0">
                <a:latin typeface="Book Antiqua" panose="02040602050305030304" pitchFamily="18" charset="0"/>
              </a:rPr>
              <a:t>1680 информировало медицинские организации о том, что в Справочнике врачей ПО АСУЛОН нужно  указать  СНИЛС врачей, которым дано право выписывать льготные рецепты по ВЗН. </a:t>
            </a:r>
            <a:endParaRPr lang="ru-RU" dirty="0" smtClean="0">
              <a:latin typeface="Book Antiqua" panose="02040602050305030304" pitchFamily="18" charset="0"/>
            </a:endParaRPr>
          </a:p>
          <a:p>
            <a:pPr algn="just"/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dirty="0" smtClean="0">
                <a:latin typeface="Book Antiqua" panose="02040602050305030304" pitchFamily="18" charset="0"/>
              </a:rPr>
              <a:t>        Однако, остались </a:t>
            </a:r>
            <a:r>
              <a:rPr lang="ru-RU" dirty="0">
                <a:latin typeface="Book Antiqua" panose="02040602050305030304" pitchFamily="18" charset="0"/>
              </a:rPr>
              <a:t>учреждения, не указавшие СНИЛС </a:t>
            </a:r>
            <a:r>
              <a:rPr lang="ru-RU" dirty="0" smtClean="0">
                <a:latin typeface="Book Antiqua" panose="02040602050305030304" pitchFamily="18" charset="0"/>
              </a:rPr>
              <a:t>врачей.  </a:t>
            </a:r>
            <a:endParaRPr lang="ru-RU" dirty="0">
              <a:latin typeface="Book Antiqua" panose="02040602050305030304" pitchFamily="18" charset="0"/>
            </a:endParaRPr>
          </a:p>
          <a:p>
            <a:pPr algn="just"/>
            <a:endParaRPr lang="ru-RU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07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62074"/>
          </a:xfrm>
        </p:spPr>
        <p:txBody>
          <a:bodyPr>
            <a:no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Отсутствие СНИЛС врачей, выписывающих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/>
            </a:r>
            <a:b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</a:b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льготные 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рецепты по ВЗН</a:t>
            </a:r>
            <a:b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</a:br>
            <a:endParaRPr lang="ru-RU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 Antiqua" pitchFamily="18" charset="0"/>
              <a:ea typeface="+mn-ea"/>
              <a:cs typeface="+mn-cs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Book Antiqua" panose="02040602050305030304" pitchFamily="18" charset="0"/>
              </a:rPr>
              <a:t>                                     Задерживают выгрузку форм: </a:t>
            </a:r>
          </a:p>
          <a:p>
            <a:r>
              <a:rPr lang="ru-RU" dirty="0" smtClean="0">
                <a:latin typeface="Book Antiqua" panose="02040602050305030304" pitchFamily="18" charset="0"/>
              </a:rPr>
              <a:t>БУ </a:t>
            </a:r>
            <a:r>
              <a:rPr lang="ru-RU" dirty="0">
                <a:latin typeface="Book Antiqua" panose="02040602050305030304" pitchFamily="18" charset="0"/>
              </a:rPr>
              <a:t>«Поликлиника поселка Белый Яр» - 13 врачей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Нижневартовская</a:t>
            </a:r>
            <a:r>
              <a:rPr lang="ru-RU" dirty="0">
                <a:latin typeface="Book Antiqua" panose="02040602050305030304" pitchFamily="18" charset="0"/>
              </a:rPr>
              <a:t> районная больница» -13 врачей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Кондинская</a:t>
            </a:r>
            <a:r>
              <a:rPr lang="ru-RU" dirty="0">
                <a:latin typeface="Book Antiqua" panose="02040602050305030304" pitchFamily="18" charset="0"/>
              </a:rPr>
              <a:t> районная больница» - 4 врача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Покачевская</a:t>
            </a:r>
            <a:r>
              <a:rPr lang="ru-RU" dirty="0">
                <a:latin typeface="Book Antiqua" panose="02040602050305030304" pitchFamily="18" charset="0"/>
              </a:rPr>
              <a:t> городская больница» - 4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Пыть-Яхская</a:t>
            </a:r>
            <a:r>
              <a:rPr lang="ru-RU" dirty="0">
                <a:latin typeface="Book Antiqua" panose="02040602050305030304" pitchFamily="18" charset="0"/>
              </a:rPr>
              <a:t> окружная клиническая больница» - 4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Нефтеюганская</a:t>
            </a:r>
            <a:r>
              <a:rPr lang="ru-RU" dirty="0">
                <a:latin typeface="Book Antiqua" panose="02040602050305030304" pitchFamily="18" charset="0"/>
              </a:rPr>
              <a:t> районная больница» - 3 врача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«Октябрьская районная больница» - 3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«Ханты-Мансийская районная больница» - 3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Няганская</a:t>
            </a:r>
            <a:r>
              <a:rPr lang="ru-RU" dirty="0">
                <a:latin typeface="Book Antiqua" panose="02040602050305030304" pitchFamily="18" charset="0"/>
              </a:rPr>
              <a:t> городская детская поликлиника» - 3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Нижневартовская</a:t>
            </a:r>
            <a:r>
              <a:rPr lang="ru-RU" dirty="0">
                <a:latin typeface="Book Antiqua" panose="02040602050305030304" pitchFamily="18" charset="0"/>
              </a:rPr>
              <a:t> городская поликлиника» - 3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Нефтеюганская</a:t>
            </a:r>
            <a:r>
              <a:rPr lang="ru-RU" dirty="0">
                <a:latin typeface="Book Antiqua" panose="02040602050305030304" pitchFamily="18" charset="0"/>
              </a:rPr>
              <a:t> окружная больница имени В. И. </a:t>
            </a:r>
            <a:r>
              <a:rPr lang="ru-RU" dirty="0" err="1">
                <a:latin typeface="Book Antiqua" panose="02040602050305030304" pitchFamily="18" charset="0"/>
              </a:rPr>
              <a:t>Яцкив</a:t>
            </a:r>
            <a:r>
              <a:rPr lang="ru-RU" dirty="0">
                <a:latin typeface="Book Antiqua" panose="02040602050305030304" pitchFamily="18" charset="0"/>
              </a:rPr>
              <a:t>» - 2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Сургутская</a:t>
            </a:r>
            <a:r>
              <a:rPr lang="ru-RU" dirty="0">
                <a:latin typeface="Book Antiqua" panose="02040602050305030304" pitchFamily="18" charset="0"/>
              </a:rPr>
              <a:t> городская клиническая поликлиника № 4» - 2 врача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Сургутская</a:t>
            </a:r>
            <a:r>
              <a:rPr lang="ru-RU" dirty="0">
                <a:latin typeface="Book Antiqua" panose="02040602050305030304" pitchFamily="18" charset="0"/>
              </a:rPr>
              <a:t> городская клиническая поликлиника № 1» - 1 врач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Сургутская</a:t>
            </a:r>
            <a:r>
              <a:rPr lang="ru-RU" dirty="0">
                <a:latin typeface="Book Antiqua" panose="02040602050305030304" pitchFamily="18" charset="0"/>
              </a:rPr>
              <a:t> городская клиническая поликлиника № 2» - 1 врач </a:t>
            </a:r>
          </a:p>
          <a:p>
            <a:r>
              <a:rPr lang="ru-RU" dirty="0">
                <a:latin typeface="Book Antiqua" panose="02040602050305030304" pitchFamily="18" charset="0"/>
              </a:rPr>
              <a:t>БУ «</a:t>
            </a:r>
            <a:r>
              <a:rPr lang="ru-RU" dirty="0" err="1">
                <a:latin typeface="Book Antiqua" panose="02040602050305030304" pitchFamily="18" charset="0"/>
              </a:rPr>
              <a:t>Сургутская</a:t>
            </a:r>
            <a:r>
              <a:rPr lang="ru-RU" dirty="0">
                <a:latin typeface="Book Antiqua" panose="02040602050305030304" pitchFamily="18" charset="0"/>
              </a:rPr>
              <a:t> городская клиническая поликлиника № 3» - 1 врач.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Регистр льготников по ВЗН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453955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                Информацию 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о включении и исключении пациентов (Формы 01-ФР и 02-ФР) ответственные лица, назначенные в медицинской организации, должны предоставлять после письменного согласования с главными внештатными специалистами </a:t>
            </a:r>
            <a:r>
              <a:rPr lang="ru-RU" sz="1800" dirty="0" err="1">
                <a:latin typeface="Book Antiqua" panose="02040602050305030304" pitchFamily="18" charset="0"/>
                <a:cs typeface="Times New Roman" pitchFamily="18" charset="0"/>
              </a:rPr>
              <a:t>Депздрава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       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        Только 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на основании утвержденных 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профильными главными специалистами документов 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пациент вносится в Регистр ВЗН на сайт Минздрава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                                           (приказ </a:t>
            </a:r>
            <a:r>
              <a:rPr lang="ru-RU" sz="1800" dirty="0" err="1" smtClean="0">
                <a:latin typeface="Book Antiqua" panose="02040602050305030304" pitchFamily="18" charset="0"/>
                <a:cs typeface="Times New Roman" pitchFamily="18" charset="0"/>
              </a:rPr>
              <a:t>Депздрава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Book Antiqua" panose="02040602050305030304" pitchFamily="18" charset="0"/>
                <a:cs typeface="Times New Roman" pitchFamily="18" charset="0"/>
              </a:rPr>
              <a:t>Югрыот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 28.02.2014 г. № 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105 </a:t>
            </a:r>
          </a:p>
          <a:p>
            <a:pPr algn="just">
              <a:buNone/>
            </a:pP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    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«Об организации работы по формированию и ведению регионального сегмента Федерального регистра лиц, больных гемофилией, </a:t>
            </a:r>
            <a:r>
              <a:rPr lang="ru-RU" sz="1800" dirty="0" err="1">
                <a:latin typeface="Book Antiqua" panose="02040602050305030304" pitchFamily="18" charset="0"/>
                <a:cs typeface="Times New Roman" pitchFamily="18" charset="0"/>
              </a:rPr>
              <a:t>муковисцидозом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, гипофизарным нанизмом, болезнью Гоше, злокачественными новообразованиями </a:t>
            </a:r>
            <a:r>
              <a:rPr lang="ru-RU" sz="1800" dirty="0" err="1">
                <a:latin typeface="Book Antiqua" panose="02040602050305030304" pitchFamily="18" charset="0"/>
                <a:cs typeface="Times New Roman" pitchFamily="18" charset="0"/>
              </a:rPr>
              <a:t>лимфодной</a:t>
            </a: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, кроветворной и родственных им тканей, рассеянным склерозом, а также после трансплантации органов и (или) тканей и предоставления отчетности по исполнению данной программы на территории Ханты-Мансийского автономного округа – Югры</a:t>
            </a:r>
            <a:r>
              <a:rPr lang="ru-RU" sz="1800" dirty="0" smtClean="0">
                <a:latin typeface="Book Antiqua" panose="02040602050305030304" pitchFamily="18" charset="0"/>
                <a:cs typeface="Times New Roman" pitchFamily="18" charset="0"/>
              </a:rPr>
              <a:t>»). </a:t>
            </a:r>
          </a:p>
          <a:p>
            <a:pPr algn="just">
              <a:buNone/>
            </a:pPr>
            <a:r>
              <a:rPr lang="ru-RU" sz="1800" dirty="0">
                <a:latin typeface="Book Antiqua" panose="02040602050305030304" pitchFamily="18" charset="0"/>
                <a:cs typeface="Times New Roman" pitchFamily="18" charset="0"/>
              </a:rPr>
              <a:t>        </a:t>
            </a:r>
            <a:endParaRPr lang="ru-RU" sz="1800" dirty="0" smtClean="0">
              <a:latin typeface="Book Antiqua" panose="02040602050305030304" pitchFamily="18" charset="0"/>
              <a:cs typeface="Times New Roman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295047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О Единой государственной информационной системе социального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обеспечения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(ЕГИССО)</a:t>
            </a:r>
            <a:endParaRPr lang="ru-RU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58180" y="1088316"/>
            <a:ext cx="80902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       ЕГИССО вводится в соответствии с постановлением </a:t>
            </a:r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Правительства РФ от 14 февраля 2017 г. N </a:t>
            </a:r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181 "</a:t>
            </a:r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О Единой государственной информационной </a:t>
            </a:r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системе </a:t>
            </a:r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социального </a:t>
            </a:r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обеспечения». </a:t>
            </a:r>
          </a:p>
          <a:p>
            <a:pPr algn="just"/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      Реализацию </a:t>
            </a:r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мероприятий по развитию и эксплуатации </a:t>
            </a:r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ЕГИССО предписано обеспечить Пенсионному </a:t>
            </a:r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фонду Российской </a:t>
            </a:r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Федерации. </a:t>
            </a:r>
          </a:p>
          <a:p>
            <a:pPr algn="just"/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        Поэтому данные о пациентах </a:t>
            </a:r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- льготниках </a:t>
            </a:r>
            <a:r>
              <a:rPr lang="ru-RU" dirty="0">
                <a:latin typeface="Book Antiqua" panose="02040602050305030304" pitchFamily="18" charset="0"/>
                <a:cs typeface="Times New Roman" panose="02020603050405020304" pitchFamily="18" charset="0"/>
              </a:rPr>
              <a:t>сверялись с базой данных Пенсионного Фонда. Выявленные ошибки подлежат исправлению. </a:t>
            </a:r>
            <a:r>
              <a:rPr lang="ru-RU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В основном  ошибки в дате рождения, некорректно указан пол, неверный СНИЛС. </a:t>
            </a:r>
            <a:endParaRPr lang="ru-RU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0653568"/>
              </p:ext>
            </p:extLst>
          </p:nvPr>
        </p:nvGraphicFramePr>
        <p:xfrm>
          <a:off x="658180" y="3588430"/>
          <a:ext cx="8229600" cy="1712779"/>
        </p:xfrm>
        <a:graphic>
          <a:graphicData uri="http://schemas.openxmlformats.org/drawingml/2006/table">
            <a:tbl>
              <a:tblPr/>
              <a:tblGrid>
                <a:gridCol w="736851">
                  <a:extLst>
                    <a:ext uri="{9D8B030D-6E8A-4147-A177-3AD203B41FA5}">
                      <a16:colId xmlns:a16="http://schemas.microsoft.com/office/drawing/2014/main" val="1641508771"/>
                    </a:ext>
                  </a:extLst>
                </a:gridCol>
                <a:gridCol w="882508">
                  <a:extLst>
                    <a:ext uri="{9D8B030D-6E8A-4147-A177-3AD203B41FA5}">
                      <a16:colId xmlns:a16="http://schemas.microsoft.com/office/drawing/2014/main" val="880126086"/>
                    </a:ext>
                  </a:extLst>
                </a:gridCol>
                <a:gridCol w="591195">
                  <a:extLst>
                    <a:ext uri="{9D8B030D-6E8A-4147-A177-3AD203B41FA5}">
                      <a16:colId xmlns:a16="http://schemas.microsoft.com/office/drawing/2014/main" val="762213151"/>
                    </a:ext>
                  </a:extLst>
                </a:gridCol>
                <a:gridCol w="608102">
                  <a:extLst>
                    <a:ext uri="{9D8B030D-6E8A-4147-A177-3AD203B41FA5}">
                      <a16:colId xmlns:a16="http://schemas.microsoft.com/office/drawing/2014/main" val="1058446217"/>
                    </a:ext>
                  </a:extLst>
                </a:gridCol>
                <a:gridCol w="664252">
                  <a:extLst>
                    <a:ext uri="{9D8B030D-6E8A-4147-A177-3AD203B41FA5}">
                      <a16:colId xmlns:a16="http://schemas.microsoft.com/office/drawing/2014/main" val="2469564613"/>
                    </a:ext>
                  </a:extLst>
                </a:gridCol>
                <a:gridCol w="411266">
                  <a:extLst>
                    <a:ext uri="{9D8B030D-6E8A-4147-A177-3AD203B41FA5}">
                      <a16:colId xmlns:a16="http://schemas.microsoft.com/office/drawing/2014/main" val="1350434461"/>
                    </a:ext>
                  </a:extLst>
                </a:gridCol>
                <a:gridCol w="411266">
                  <a:extLst>
                    <a:ext uri="{9D8B030D-6E8A-4147-A177-3AD203B41FA5}">
                      <a16:colId xmlns:a16="http://schemas.microsoft.com/office/drawing/2014/main" val="656079793"/>
                    </a:ext>
                  </a:extLst>
                </a:gridCol>
                <a:gridCol w="1825584">
                  <a:extLst>
                    <a:ext uri="{9D8B030D-6E8A-4147-A177-3AD203B41FA5}">
                      <a16:colId xmlns:a16="http://schemas.microsoft.com/office/drawing/2014/main" val="913875754"/>
                    </a:ext>
                  </a:extLst>
                </a:gridCol>
                <a:gridCol w="1023156">
                  <a:extLst>
                    <a:ext uri="{9D8B030D-6E8A-4147-A177-3AD203B41FA5}">
                      <a16:colId xmlns:a16="http://schemas.microsoft.com/office/drawing/2014/main" val="589969950"/>
                    </a:ext>
                  </a:extLst>
                </a:gridCol>
                <a:gridCol w="1075420">
                  <a:extLst>
                    <a:ext uri="{9D8B030D-6E8A-4147-A177-3AD203B41FA5}">
                      <a16:colId xmlns:a16="http://schemas.microsoft.com/office/drawing/2014/main" val="1134250264"/>
                    </a:ext>
                  </a:extLst>
                </a:gridCol>
              </a:tblGrid>
              <a:tr h="174816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По данным информационной системы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Примечание ПФР</a:t>
                      </a: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700" b="1" i="0" u="none" strike="noStrike" dirty="0">
                        <a:solidFill>
                          <a:srgbClr val="0D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585153"/>
                  </a:ext>
                </a:extLst>
              </a:tr>
              <a:tr h="5102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СНИЛС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Фамилия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Имя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Отчество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Дата Рождения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Пол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Статус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Пояснение</a:t>
                      </a:r>
                    </a:p>
                  </a:txBody>
                  <a:tcPr marL="6429" marR="6429" marT="64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D0D0D"/>
                          </a:solidFill>
                          <a:effectLst/>
                          <a:latin typeface="Calibri" panose="020F0502020204030204" pitchFamily="34" charset="0"/>
                        </a:rPr>
                        <a:t>Заменить на следующее значение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Примечания </a:t>
                      </a:r>
                    </a:p>
                  </a:txBody>
                  <a:tcPr marL="6429" marR="6429" marT="64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535261"/>
                  </a:ext>
                </a:extLst>
              </a:tr>
              <a:tr h="342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010-000-181 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Первый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Петр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Якупович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02.01.1948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ОШИБКА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СРАВНИЛАСЬ ДАТА РОЖДЕНИЯ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05.01.1948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диагноз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316111"/>
                  </a:ext>
                </a:extLst>
              </a:tr>
              <a:tr h="342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010-000-181 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Второй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Дмитрий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Якупович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11.12.1978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Ж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ОШИБКА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 СРАВНИЛСЯ ПОЛ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Указать №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амб.карты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542527"/>
                  </a:ext>
                </a:extLst>
              </a:tr>
              <a:tr h="342556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010-000-181 11</a:t>
                      </a:r>
                      <a:endParaRPr lang="ru-RU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Третий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Павел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Якупович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30.12.2016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ОШИБКА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Неверный СНИЛС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25.04.1969</a:t>
                      </a:r>
                    </a:p>
                  </a:txBody>
                  <a:tcPr marL="6429" marR="6429" marT="6429" marB="0" anchor="b">
                    <a:lnL>
                      <a:noFill/>
                    </a:lnL>
                    <a:lnR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Внести данные паспорта РФ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" marR="6429" marT="6429" marB="0" anchor="b">
                    <a:lnL w="6350" cap="flat" cmpd="sng" algn="ctr">
                      <a:solidFill>
                        <a:srgbClr val="9BC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3848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43608" y="5492999"/>
            <a:ext cx="77768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sz="1600" dirty="0">
                <a:latin typeface="Book Antiqua" panose="02040602050305030304" pitchFamily="18" charset="0"/>
                <a:cs typeface="Times New Roman" panose="02020603050405020304" pitchFamily="18" charset="0"/>
              </a:rPr>
              <a:t>В графе «Заменить на следующее значение» уже указаны верные данные</a:t>
            </a:r>
            <a:r>
              <a:rPr lang="ru-RU" sz="1600" dirty="0" smtClean="0">
                <a:latin typeface="Book Antiqua" panose="02040602050305030304" pitchFamily="18" charset="0"/>
                <a:cs typeface="Times New Roman" panose="02020603050405020304" pitchFamily="18" charset="0"/>
              </a:rPr>
              <a:t>. Папка для размещения ошибок создается на сервере МИАЦ. Логины и пароли – по телефону (3467) 960-639, 960-641.</a:t>
            </a:r>
            <a:endParaRPr lang="ru-RU" sz="1600" dirty="0">
              <a:latin typeface="Book Antiqua" panose="0204060205030503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3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78098"/>
          </a:xfrm>
        </p:spPr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О внедрении информационной системы «Маркировка»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Book Antiqua" panose="02040602050305030304" pitchFamily="18" charset="0"/>
              </a:rPr>
              <a:t>     </a:t>
            </a:r>
            <a:r>
              <a:rPr lang="ru-RU" sz="1900" dirty="0" smtClean="0">
                <a:latin typeface="Book Antiqua" panose="02040602050305030304" pitchFamily="18" charset="0"/>
              </a:rPr>
              <a:t>ИС </a:t>
            </a:r>
            <a:r>
              <a:rPr lang="ru-RU" sz="1900" dirty="0">
                <a:latin typeface="Book Antiqua" panose="02040602050305030304" pitchFamily="18" charset="0"/>
              </a:rPr>
              <a:t>«Маркировка» внедряется в РФ в соответствии с </a:t>
            </a:r>
            <a:r>
              <a:rPr lang="ru-RU" sz="1900" dirty="0" smtClean="0">
                <a:latin typeface="Book Antiqua" panose="02040602050305030304" pitchFamily="18" charset="0"/>
              </a:rPr>
              <a:t>поручением </a:t>
            </a:r>
            <a:r>
              <a:rPr lang="ru-RU" sz="1900" dirty="0">
                <a:latin typeface="Book Antiqua" panose="02040602050305030304" pitchFamily="18" charset="0"/>
              </a:rPr>
              <a:t>Президента Российской Федерации </a:t>
            </a:r>
            <a:r>
              <a:rPr lang="ru-RU" sz="1900" dirty="0" smtClean="0">
                <a:latin typeface="Book Antiqua" panose="02040602050305030304" pitchFamily="18" charset="0"/>
              </a:rPr>
              <a:t>(пункт </a:t>
            </a:r>
            <a:r>
              <a:rPr lang="ru-RU" sz="1900" dirty="0">
                <a:latin typeface="Book Antiqua" panose="02040602050305030304" pitchFamily="18" charset="0"/>
              </a:rPr>
              <a:t>5 перечня </a:t>
            </a:r>
            <a:r>
              <a:rPr lang="ru-RU" sz="1900" dirty="0" smtClean="0">
                <a:latin typeface="Book Antiqua" panose="02040602050305030304" pitchFamily="18" charset="0"/>
              </a:rPr>
              <a:t>по </a:t>
            </a:r>
            <a:r>
              <a:rPr lang="ru-RU" sz="1900" dirty="0">
                <a:latin typeface="Book Antiqua" panose="02040602050305030304" pitchFamily="18" charset="0"/>
              </a:rPr>
              <a:t>итогам совещания с членами Правительства Российской </a:t>
            </a:r>
            <a:r>
              <a:rPr lang="ru-RU" sz="1900" dirty="0" smtClean="0">
                <a:latin typeface="Book Antiqua" panose="02040602050305030304" pitchFamily="18" charset="0"/>
              </a:rPr>
              <a:t>Федерации) </a:t>
            </a:r>
            <a:r>
              <a:rPr lang="ru-RU" sz="1900" dirty="0">
                <a:latin typeface="Book Antiqua" panose="02040602050305030304" pitchFamily="18" charset="0"/>
              </a:rPr>
              <a:t>от 4 февраля 2015 года N Пр-285 о разработке и поэтапном внедрении автоматизированной системы мониторинга движения лекарственных препаратов для медицинского применения (далее - ЛП) от производителя до конечного потребителя с использованием маркировки и идентификации упаковок </a:t>
            </a:r>
            <a:r>
              <a:rPr lang="ru-RU" sz="1900" dirty="0" smtClean="0">
                <a:latin typeface="Book Antiqua" panose="02040602050305030304" pitchFamily="18" charset="0"/>
              </a:rPr>
              <a:t>ЛП. </a:t>
            </a:r>
          </a:p>
          <a:p>
            <a:pPr algn="just"/>
            <a:r>
              <a:rPr lang="ru-RU" sz="1900" dirty="0">
                <a:latin typeface="Book Antiqua" panose="02040602050305030304" pitchFamily="18" charset="0"/>
              </a:rPr>
              <a:t>  </a:t>
            </a:r>
            <a:r>
              <a:rPr lang="ru-RU" sz="1900" dirty="0" smtClean="0">
                <a:latin typeface="Book Antiqua" panose="02040602050305030304" pitchFamily="18" charset="0"/>
              </a:rPr>
              <a:t>Эксперимент проводится в текущем году в соответствии с постановлением </a:t>
            </a:r>
            <a:r>
              <a:rPr lang="ru-RU" sz="1900" dirty="0">
                <a:latin typeface="Book Antiqua" panose="02040602050305030304" pitchFamily="18" charset="0"/>
              </a:rPr>
              <a:t>Правительства Российской Федерации от 24 января 2017 г. N 62 "О проведении эксперимента по маркировке контрольными (идентификационными) знаками и мониторингу за оборотом отдельных видов лекарственных препаратов для медицинского </a:t>
            </a:r>
            <a:r>
              <a:rPr lang="ru-RU" sz="1900" dirty="0" smtClean="0">
                <a:latin typeface="Book Antiqua" panose="02040602050305030304" pitchFamily="18" charset="0"/>
              </a:rPr>
              <a:t>применения». </a:t>
            </a:r>
            <a:endParaRPr lang="ru-RU" sz="1900" dirty="0">
              <a:latin typeface="Book Antiqua" panose="02040602050305030304" pitchFamily="18" charset="0"/>
            </a:endParaRPr>
          </a:p>
          <a:p>
            <a:pPr algn="just"/>
            <a:r>
              <a:rPr lang="ru-RU" sz="1900" dirty="0">
                <a:latin typeface="Book Antiqua" panose="02040602050305030304" pitchFamily="18" charset="0"/>
              </a:rPr>
              <a:t>       Цель:  обеспечение эффективного контроля качества ЛП, находящихся в обращении, и борьбы с их фальсификацией.</a:t>
            </a:r>
          </a:p>
        </p:txBody>
      </p:sp>
    </p:spTree>
    <p:extLst>
      <p:ext uri="{BB962C8B-B14F-4D97-AF65-F5344CB8AC3E}">
        <p14:creationId xmlns:p14="http://schemas.microsoft.com/office/powerpoint/2010/main" val="251991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Этапы проекта ИС «Маркировка»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sz="1800" dirty="0" smtClean="0">
                <a:latin typeface="Book Antiqua" panose="02040602050305030304" pitchFamily="18" charset="0"/>
              </a:rPr>
              <a:t>С 1 февраля по 31 декабря  2017 года – эксперимент по маркировке на добровольной основе участников для ограниченного набора препаратов (преимущественно из перечня 7 ВЗН). 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1800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1800" dirty="0" smtClean="0">
                <a:latin typeface="Book Antiqua" panose="02040602050305030304" pitchFamily="18" charset="0"/>
              </a:rPr>
              <a:t>С 1 января по 31 декабря 2018 года – обязательная 100-процентная маркировка лекарственных препаратов ЖНВЛП, выпускаемых в оборот.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1800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1800" dirty="0" smtClean="0">
                <a:latin typeface="Book Antiqua" panose="02040602050305030304" pitchFamily="18" charset="0"/>
              </a:rPr>
              <a:t>С 2019 года в Российской Федерации система маркировки лекарственных препаратов станет обязательной.  </a:t>
            </a:r>
          </a:p>
          <a:p>
            <a:pPr marL="0" indent="0" algn="just">
              <a:lnSpc>
                <a:spcPct val="90000"/>
              </a:lnSpc>
              <a:buNone/>
            </a:pPr>
            <a:endParaRPr lang="ru-RU" sz="1800" dirty="0" smtClean="0">
              <a:latin typeface="Book Antiqua" panose="0204060205030503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ru-RU" sz="1800" dirty="0" smtClean="0">
                <a:latin typeface="Book Antiqua" panose="02040602050305030304" pitchFamily="18" charset="0"/>
              </a:rPr>
              <a:t>Все медицинские организации являются участниками товаропроводящей цепи.</a:t>
            </a:r>
            <a:endParaRPr lang="ru-RU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21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rPr>
              <a:t>Что сделано в Югре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96752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>
                <a:latin typeface="Book Antiqua" panose="02040602050305030304" pitchFamily="18" charset="0"/>
              </a:rPr>
              <a:t>2/3 медицинских </a:t>
            </a:r>
            <a:r>
              <a:rPr lang="ru-RU" sz="1800" dirty="0">
                <a:latin typeface="Book Antiqua" panose="02040602050305030304" pitchFamily="18" charset="0"/>
              </a:rPr>
              <a:t>организаций приступили к регистрации в </a:t>
            </a:r>
            <a:r>
              <a:rPr lang="ru-RU" sz="1800" dirty="0" smtClean="0">
                <a:latin typeface="Book Antiqua" panose="02040602050305030304" pitchFamily="18" charset="0"/>
              </a:rPr>
              <a:t>системе и зарегистрировались. </a:t>
            </a:r>
            <a:r>
              <a:rPr lang="ru-RU" sz="1800" dirty="0">
                <a:latin typeface="Book Antiqua" panose="02040602050305030304" pitchFamily="18" charset="0"/>
              </a:rPr>
              <a:t>При наличии лицензий на </a:t>
            </a:r>
            <a:r>
              <a:rPr lang="ru-RU" sz="1800" dirty="0" err="1">
                <a:latin typeface="Book Antiqua" panose="02040602050305030304" pitchFamily="18" charset="0"/>
              </a:rPr>
              <a:t>фармдеятельность</a:t>
            </a:r>
            <a:r>
              <a:rPr lang="ru-RU" sz="1800" dirty="0">
                <a:latin typeface="Book Antiqua" panose="02040602050305030304" pitchFamily="18" charset="0"/>
              </a:rPr>
              <a:t> </a:t>
            </a:r>
            <a:r>
              <a:rPr lang="ru-RU" sz="1800" dirty="0" smtClean="0">
                <a:latin typeface="Book Antiqua" panose="02040602050305030304" pitchFamily="18" charset="0"/>
              </a:rPr>
              <a:t>регистрация в ИС «Маркировка» завершена. </a:t>
            </a:r>
          </a:p>
          <a:p>
            <a:pPr algn="just"/>
            <a:r>
              <a:rPr lang="ru-RU" sz="1800" dirty="0" smtClean="0">
                <a:latin typeface="Book Antiqua" panose="02040602050305030304" pitchFamily="18" charset="0"/>
              </a:rPr>
              <a:t>При отсутствии таких лицензий от </a:t>
            </a:r>
            <a:r>
              <a:rPr lang="ru-RU" sz="1800" dirty="0" err="1" smtClean="0">
                <a:latin typeface="Book Antiqua" panose="02040602050305030304" pitchFamily="18" charset="0"/>
              </a:rPr>
              <a:t>Депздрава</a:t>
            </a:r>
            <a:r>
              <a:rPr lang="ru-RU" sz="1800" dirty="0" smtClean="0">
                <a:latin typeface="Book Antiqua" panose="02040602050305030304" pitchFamily="18" charset="0"/>
              </a:rPr>
              <a:t> Югры готовится запрос о разъяснениях в Росздравнадзор. </a:t>
            </a:r>
          </a:p>
          <a:p>
            <a:pPr algn="just"/>
            <a:r>
              <a:rPr lang="ru-RU" sz="1800" dirty="0" smtClean="0">
                <a:latin typeface="Book Antiqua" panose="02040602050305030304" pitchFamily="18" charset="0"/>
              </a:rPr>
              <a:t>Регистрация адресов деятельности: в </a:t>
            </a:r>
            <a:r>
              <a:rPr lang="ru-RU" sz="1800" dirty="0">
                <a:latin typeface="Book Antiqua" panose="02040602050305030304" pitchFamily="18" charset="0"/>
              </a:rPr>
              <a:t>случае, если от ФИАС придет отказ, а части </a:t>
            </a:r>
            <a:r>
              <a:rPr lang="ru-RU" sz="1800" dirty="0" err="1">
                <a:latin typeface="Book Antiqua" panose="02040602050305030304" pitchFamily="18" charset="0"/>
              </a:rPr>
              <a:t>медорганизаций</a:t>
            </a:r>
            <a:r>
              <a:rPr lang="ru-RU" sz="1800" dirty="0">
                <a:latin typeface="Book Antiqua" panose="02040602050305030304" pitchFamily="18" charset="0"/>
              </a:rPr>
              <a:t> он придет, один из способов проверить наличие вашего адреса в ФИАС – через муниципалитеты, так как адреса в систему вносятся на муниципальном уровне. </a:t>
            </a:r>
            <a:endParaRPr lang="ru-RU" sz="1800" dirty="0" smtClean="0">
              <a:latin typeface="Book Antiqua" panose="02040602050305030304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Book Antiqua" panose="02040602050305030304" pitchFamily="18" charset="0"/>
              </a:rPr>
              <a:t>                                                </a:t>
            </a:r>
            <a:r>
              <a:rPr lang="ru-RU" sz="2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Что  нужно </a:t>
            </a:r>
            <a:r>
              <a:rPr lang="ru-RU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66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ook Antiqua" pitchFamily="18" charset="0"/>
              </a:rPr>
              <a:t>сделать</a:t>
            </a:r>
            <a:endParaRPr lang="ru-RU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66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Book Antiqua" pitchFamily="18" charset="0"/>
            </a:endParaRPr>
          </a:p>
          <a:p>
            <a:pPr algn="just"/>
            <a:r>
              <a:rPr lang="ru-RU" sz="1800" dirty="0" smtClean="0">
                <a:latin typeface="Book Antiqua" panose="02040602050305030304" pitchFamily="18" charset="0"/>
              </a:rPr>
              <a:t>Всем организациям необходимо в используемых в учреждении информационных системах доработать модули учета движения маркированных ЛП. </a:t>
            </a:r>
            <a:endParaRPr lang="ru-RU" sz="1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89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1269</Words>
  <Application>Microsoft Office PowerPoint</Application>
  <PresentationFormat>Экран (4:3)</PresentationFormat>
  <Paragraphs>130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Times New Roman</vt:lpstr>
      <vt:lpstr>1_Тема Office</vt:lpstr>
      <vt:lpstr>Отдел оперативной отчетности </vt:lpstr>
      <vt:lpstr>Регистр региональных льготников</vt:lpstr>
      <vt:lpstr>Презентация PowerPoint</vt:lpstr>
      <vt:lpstr>Отсутствие СНИЛС врачей, выписывающих  льготные рецепты по ВЗН </vt:lpstr>
      <vt:lpstr>Регистр льготников по ВЗН</vt:lpstr>
      <vt:lpstr>Презентация PowerPoint</vt:lpstr>
      <vt:lpstr>О внедрении информационной системы «Маркировка» </vt:lpstr>
      <vt:lpstr>Этапы проекта ИС «Маркировка» </vt:lpstr>
      <vt:lpstr>Что сделано в Югре</vt:lpstr>
      <vt:lpstr>Резюме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Тайлакова Наталья Ивановна</dc:creator>
  <cp:lastModifiedBy>Шевчик Ирина Владимировна</cp:lastModifiedBy>
  <cp:revision>57</cp:revision>
  <dcterms:created xsi:type="dcterms:W3CDTF">2016-09-20T12:00:05Z</dcterms:created>
  <dcterms:modified xsi:type="dcterms:W3CDTF">2017-12-07T09:02:18Z</dcterms:modified>
</cp:coreProperties>
</file>