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35"/>
  </p:notesMasterIdLst>
  <p:sldIdLst>
    <p:sldId id="267" r:id="rId2"/>
    <p:sldId id="330" r:id="rId3"/>
    <p:sldId id="278" r:id="rId4"/>
    <p:sldId id="340" r:id="rId5"/>
    <p:sldId id="311" r:id="rId6"/>
    <p:sldId id="310" r:id="rId7"/>
    <p:sldId id="312" r:id="rId8"/>
    <p:sldId id="314" r:id="rId9"/>
    <p:sldId id="318" r:id="rId10"/>
    <p:sldId id="320" r:id="rId11"/>
    <p:sldId id="321" r:id="rId12"/>
    <p:sldId id="322" r:id="rId13"/>
    <p:sldId id="323" r:id="rId14"/>
    <p:sldId id="324" r:id="rId15"/>
    <p:sldId id="325" r:id="rId16"/>
    <p:sldId id="319" r:id="rId17"/>
    <p:sldId id="339" r:id="rId18"/>
    <p:sldId id="341" r:id="rId19"/>
    <p:sldId id="342" r:id="rId20"/>
    <p:sldId id="316" r:id="rId21"/>
    <p:sldId id="317" r:id="rId22"/>
    <p:sldId id="309" r:id="rId23"/>
    <p:sldId id="329" r:id="rId24"/>
    <p:sldId id="331" r:id="rId25"/>
    <p:sldId id="332" r:id="rId26"/>
    <p:sldId id="333" r:id="rId27"/>
    <p:sldId id="334" r:id="rId28"/>
    <p:sldId id="335" r:id="rId29"/>
    <p:sldId id="336" r:id="rId30"/>
    <p:sldId id="337" r:id="rId31"/>
    <p:sldId id="338" r:id="rId32"/>
    <p:sldId id="328" r:id="rId33"/>
    <p:sldId id="327" r:id="rId34"/>
  </p:sldIdLst>
  <p:sldSz cx="9906000" cy="6858000" type="A4"/>
  <p:notesSz cx="6669088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FF"/>
    <a:srgbClr val="FFCCFF"/>
    <a:srgbClr val="F8F8F8"/>
    <a:srgbClr val="F2F2F2"/>
    <a:srgbClr val="FFCC99"/>
    <a:srgbClr val="DDDDDD"/>
    <a:srgbClr val="000000"/>
    <a:srgbClr val="FFCC66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2270" autoAdjust="0"/>
    <p:restoredTop sz="93238" autoAdjust="0"/>
  </p:normalViewPr>
  <p:slideViewPr>
    <p:cSldViewPr snapToGrid="0">
      <p:cViewPr varScale="1">
        <p:scale>
          <a:sx n="105" d="100"/>
          <a:sy n="105" d="100"/>
        </p:scale>
        <p:origin x="-1386" y="-8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890617" cy="4976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6907" y="2"/>
            <a:ext cx="2890617" cy="4976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E0675-34D7-4571-8824-1398CA262980}" type="datetimeFigureOut">
              <a:rPr lang="ru-RU" smtClean="0"/>
              <a:pPr/>
              <a:t>13.12.2016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1241425"/>
            <a:ext cx="4837112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7068" y="4777086"/>
            <a:ext cx="5334957" cy="390852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960"/>
            <a:ext cx="2890617" cy="49767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6907" y="9428960"/>
            <a:ext cx="2890617" cy="49767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60283-DBF4-4BD6-85C6-5CE59DB8372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994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Здравствуйте уважаемые коллеги! Близится</a:t>
            </a:r>
            <a:r>
              <a:rPr lang="ru-RU" baseline="0" dirty="0" smtClean="0"/>
              <a:t> время сдачи годового отчета, и в рамках этого я хотел бы остановиться на работе с тем программным обеспечением, которое используется для сбора годовых данных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0951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После внесения данных и проведения контроля производится вывод на печать заполненных бланков форм. </a:t>
            </a:r>
          </a:p>
          <a:p>
            <a:r>
              <a:rPr lang="ru-RU" baseline="0" dirty="0" smtClean="0"/>
              <a:t>В новой версии «МЕДСТАТ» предусмотрен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автоматический поиск путей приложения к редактору 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Microsoft Word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который отображается в окне контрольного просмотра пути. Это окно осталось доступным для редактирования и при необходимости </a:t>
            </a:r>
            <a:r>
              <a:rPr lang="ru-RU" baseline="0" dirty="0" smtClean="0"/>
              <a:t>возможно вручную указать расположение исполняемого файла </a:t>
            </a:r>
            <a:r>
              <a:rPr lang="en-US" baseline="0" dirty="0" smtClean="0"/>
              <a:t>WinWord.exe. </a:t>
            </a:r>
          </a:p>
          <a:p>
            <a:r>
              <a:rPr lang="ru-RU" baseline="0" dirty="0" smtClean="0"/>
              <a:t>Также в текущем году был разработан модуль автоматического заполнения реквизитов организации на всех формах.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В появившемся диалоговом окне вносятся необходимые реквизиты и нажимается кнопка заполнить. Программа открывает все бланки форм и проставляет указанные реквизиты в соответствующие поля. По завершении в том случае если по каким-то формам не произошло заполнение, об этом будет сказано в поле Лог событий. В этом случае можно открыть эти бланки вручную из папки Медстат и внести требуемые реквизиты.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После заполнения реквизитов для непосредственного формирования заполненного бланка выбирается форма, территория и нажимается выполнить.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Система МЕДСТАТ формирует протокол контрольных сумм и запускает программу </a:t>
            </a:r>
            <a:r>
              <a:rPr lang="en-US" baseline="0" dirty="0" smtClean="0"/>
              <a:t>Word </a:t>
            </a:r>
            <a:r>
              <a:rPr lang="ru-RU" baseline="0" dirty="0" smtClean="0"/>
              <a:t>в котором открывается выбранный бланк. Для дальнейшей работы необходимо разблокировать запуск макросов, нажав на кнопку Включить содержимое. Затем отрывается меню Надстройки и нажимается кнопка Заполнение. Хотелось бы обратить внимание, что</a:t>
            </a:r>
            <a:r>
              <a:rPr lang="en-US" baseline="0" dirty="0" smtClean="0"/>
              <a:t> </a:t>
            </a:r>
            <a:r>
              <a:rPr lang="ru-RU" baseline="0" dirty="0" smtClean="0"/>
              <a:t>процесс заполнения бланков более быстро производится в </a:t>
            </a:r>
            <a:r>
              <a:rPr lang="en-US" baseline="0" dirty="0" smtClean="0"/>
              <a:t>Microsoft Word </a:t>
            </a:r>
            <a:r>
              <a:rPr lang="ru-RU" baseline="0" dirty="0" smtClean="0"/>
              <a:t>версии 2003. Это связано с изменением алгоритмов работы с макрокомандами в более поздних версиях </a:t>
            </a:r>
            <a:r>
              <a:rPr lang="en-US" baseline="0" dirty="0" smtClean="0"/>
              <a:t>Microsoft Office</a:t>
            </a:r>
            <a:r>
              <a:rPr lang="ru-RU" baseline="0" dirty="0" smtClean="0"/>
              <a:t>.</a:t>
            </a:r>
            <a:endParaRPr lang="en-US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После заполнения данных в документ проставляется дата и время его формирования, а также включается защита от редактирования. Обращаю внимание, что когда</a:t>
            </a:r>
            <a:r>
              <a:rPr lang="ru-RU" baseline="0" dirty="0" smtClean="0"/>
              <a:t> в МЕДСТАТ запускается процесс заполнения бланка автоматически генерируется протокол контрольных сумм. Он будет отображаться в программе МЕДСТАТ после закрытия </a:t>
            </a:r>
            <a:r>
              <a:rPr lang="en-US" baseline="0" dirty="0" smtClean="0"/>
              <a:t>Word. </a:t>
            </a:r>
            <a:r>
              <a:rPr lang="ru-RU" baseline="0" dirty="0" smtClean="0"/>
              <a:t>Данный протокол содержит математическую сумму всех значений в таблицах и служит для проверки идентичности информации в выгруженной форме и в базе данных.</a:t>
            </a:r>
            <a:r>
              <a:rPr lang="en-US" baseline="0" dirty="0" smtClean="0"/>
              <a:t> </a:t>
            </a:r>
            <a:r>
              <a:rPr lang="ru-RU" baseline="0" dirty="0" smtClean="0"/>
              <a:t>На протоколе также проставляется дата и время его формирования. Сопоставление даты и времени на бланке формы с временем на протоколе позволяет исключать длительный и трудоемкий процесс считки форм. Таким образом, при предоставлении форм на согласование протокол контрольных сумм обязательно необходимо распечатывать и предоставлять вместе с формой, распечатанной из системы МЕДСТАТ.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Кроме того, как я уже сказал, после заполнения бланка формы данными включается защита документа от редактирования. Это также реализовано в целях обеспечения строгого соответствия печатного бланка и электронной базы данных. В прошлом году ряд субъектов пошел по неправильному пути, пытаясь обойти либо сломать эту защиту, но в результате лишь усложнили себе процесс сдачи, так как потребовалась ручная выверка форм, выявившая расхождение бумажного и электронного варианта.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Таким образом, если на финальном этапе требуется внести какие-то корректировки в форму необходимо сначала поправить базу данных, а затем заново произвести заполнение бланка и распечатку протокола.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Также хотел бы остановиться на ряде новых функций, касающихся формирования выгрузок из базы данных. За это отвечает соответствующий пункт в меню Оператор. Данный</a:t>
            </a:r>
            <a:r>
              <a:rPr lang="ru-RU" baseline="0" dirty="0" smtClean="0"/>
              <a:t> механизм позволяет делать выгрузки массива данных в формате </a:t>
            </a:r>
            <a:r>
              <a:rPr lang="en-US" baseline="0" dirty="0" smtClean="0"/>
              <a:t>Excel </a:t>
            </a:r>
            <a:r>
              <a:rPr lang="ru-RU" baseline="0" dirty="0" smtClean="0"/>
              <a:t>как в разрезе территорий, так и разрезе строк по каждой территории. </a:t>
            </a:r>
            <a:r>
              <a:rPr lang="ru-RU" dirty="0" smtClean="0"/>
              <a:t>Подробнее работу этой функции</a:t>
            </a:r>
            <a:r>
              <a:rPr lang="ru-RU" baseline="0" dirty="0" smtClean="0"/>
              <a:t> рассмотрим далее.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При необходимости возможно внесение изменений и дополнений в условия контроля. Для этого открывается в меню Оператор – Словари - Словарь условий контроля.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Словарь содержит полный список формул условий контроля по таблицам отчетных форм.    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Корректуру в условия контроля вводят, зафиксировав курсор мыши на нужной строке.</a:t>
            </a:r>
            <a:r>
              <a:rPr lang="ru-RU" baseline="0" dirty="0" smtClean="0"/>
              <a:t> Более подробно алгоритм написания условий мы разберем чуть позже.</a:t>
            </a:r>
          </a:p>
          <a:p>
            <a:r>
              <a:rPr lang="ru-RU" baseline="0" dirty="0" smtClean="0"/>
              <a:t>Необходимо обратить внимание, что условия контроля хранятся в файле </a:t>
            </a:r>
            <a:r>
              <a:rPr lang="en-US" baseline="0" dirty="0" smtClean="0"/>
              <a:t>POKAZ.DBF</a:t>
            </a:r>
            <a:r>
              <a:rPr lang="ru-RU" baseline="0" dirty="0" smtClean="0"/>
              <a:t>,</a:t>
            </a:r>
            <a:r>
              <a:rPr lang="en-US" baseline="0" dirty="0" smtClean="0"/>
              <a:t> </a:t>
            </a:r>
            <a:r>
              <a:rPr lang="ru-RU" baseline="0" dirty="0" smtClean="0"/>
              <a:t>который направляется вместе обновлением версий МЕДСТАТ. В том случае, если произвести замену этого файла то введенные Вами условия контроля будут затерты и потребуется их повторное добавление.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При необходимости возможно внесение изменений и дополнений в условия контроля. Для этого открывается в меню Оператор – Словари - Словарь условий контроля.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Словарь содержит полный список формул условий контроля по таблицам отчетных форм.    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Корректуру в условия контроля вводят, зафиксировав курсор мыши на нужной строке.</a:t>
            </a:r>
            <a:r>
              <a:rPr lang="ru-RU" baseline="0" dirty="0" smtClean="0"/>
              <a:t> Более подробно алгоритм написания условий мы разберем чуть позже.</a:t>
            </a:r>
          </a:p>
          <a:p>
            <a:r>
              <a:rPr lang="ru-RU" baseline="0" dirty="0" smtClean="0"/>
              <a:t>Необходимо обратить внимание, что условия контроля хранятся в файле </a:t>
            </a:r>
            <a:r>
              <a:rPr lang="en-US" baseline="0" dirty="0" smtClean="0"/>
              <a:t>POKAZ.DBF</a:t>
            </a:r>
            <a:r>
              <a:rPr lang="ru-RU" baseline="0" dirty="0" smtClean="0"/>
              <a:t>,</a:t>
            </a:r>
            <a:r>
              <a:rPr lang="en-US" baseline="0" dirty="0" smtClean="0"/>
              <a:t> </a:t>
            </a:r>
            <a:r>
              <a:rPr lang="ru-RU" baseline="0" dirty="0" smtClean="0"/>
              <a:t>который направляется вместе обновлением версий МЕДСТАТ. В том случае, если произвести замену этого файла то введенные Вами условия контроля будут затерты и потребуется их повторное добавление.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При необходимости возможно внесение изменений и дополнений в условия контроля. Для этого открывается в меню Оператор – Словари - Словарь условий контроля.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Словарь содержит полный список формул условий контроля по таблицам отчетных форм.    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Корректуру в условия контроля вводят, зафиксировав курсор мыши на нужной строке.</a:t>
            </a:r>
            <a:r>
              <a:rPr lang="ru-RU" baseline="0" dirty="0" smtClean="0"/>
              <a:t> Более подробно алгоритм написания условий мы разберем чуть позже.</a:t>
            </a:r>
          </a:p>
          <a:p>
            <a:r>
              <a:rPr lang="ru-RU" baseline="0" dirty="0" smtClean="0"/>
              <a:t>Необходимо обратить внимание, что условия контроля хранятся в файле </a:t>
            </a:r>
            <a:r>
              <a:rPr lang="en-US" baseline="0" dirty="0" smtClean="0"/>
              <a:t>POKAZ.DBF</a:t>
            </a:r>
            <a:r>
              <a:rPr lang="ru-RU" baseline="0" dirty="0" smtClean="0"/>
              <a:t>,</a:t>
            </a:r>
            <a:r>
              <a:rPr lang="en-US" baseline="0" dirty="0" smtClean="0"/>
              <a:t> </a:t>
            </a:r>
            <a:r>
              <a:rPr lang="ru-RU" baseline="0" dirty="0" smtClean="0"/>
              <a:t>который направляется вместе обновлением версий МЕДСТАТ. В том случае, если произвести замену этого файла то введенные Вами условия контроля будут затерты и потребуется их повторное добавление.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baseline="0" dirty="0" smtClean="0"/>
              <a:t>При необходимости возможно внесение изменений и дополнений в условия контроля. Для этого открывается в меню Оператор – Словари - Словарь условий контроля.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Словарь содержит полный список формул условий контроля по таблицам отчетных форм.      </a:t>
            </a: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Корректуру в условия контроля вводят, зафиксировав курсор мыши на нужной строке.</a:t>
            </a:r>
            <a:r>
              <a:rPr lang="ru-RU" baseline="0" dirty="0" smtClean="0"/>
              <a:t> Более подробно алгоритм написания условий мы разберем чуть позже.</a:t>
            </a:r>
          </a:p>
          <a:p>
            <a:r>
              <a:rPr lang="ru-RU" baseline="0" dirty="0" smtClean="0"/>
              <a:t>Необходимо обратить внимание, что условия контроля хранятся в файле </a:t>
            </a:r>
            <a:r>
              <a:rPr lang="en-US" baseline="0" dirty="0" smtClean="0"/>
              <a:t>POKAZ.DBF</a:t>
            </a:r>
            <a:r>
              <a:rPr lang="ru-RU" baseline="0" dirty="0" smtClean="0"/>
              <a:t>,</a:t>
            </a:r>
            <a:r>
              <a:rPr lang="en-US" baseline="0" dirty="0" smtClean="0"/>
              <a:t> </a:t>
            </a:r>
            <a:r>
              <a:rPr lang="ru-RU" baseline="0" dirty="0" smtClean="0"/>
              <a:t>который направляется вместе обновлением версий МЕДСТАТ. В том случае, если произвести замену этого файла то введенные Вами условия контроля будут затерты и потребуется их повторное добавление.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Итак, актуальные версии МЕДСТАТ размещаются на официальном сайте ЦНИИОИЗ 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www.mednet.ru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специализированном разделе для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МИАЦ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форуме 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www.zdravmanager.ru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dirty="0" smtClean="0"/>
              <a:t>в разделе «Годовой отчет», а также направляется на официальные адреса электронной</a:t>
            </a:r>
            <a:r>
              <a:rPr lang="ru-RU" baseline="0" dirty="0" smtClean="0"/>
              <a:t> почты МИАЦ и органов управления здравоохранением субъектов.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Здесь представлена ведомость </a:t>
            </a:r>
            <a:r>
              <a:rPr lang="ru-RU" baseline="0" dirty="0" err="1" smtClean="0"/>
              <a:t>внутритабличного</a:t>
            </a:r>
            <a:r>
              <a:rPr lang="ru-RU" baseline="0" dirty="0" smtClean="0"/>
              <a:t> контроля таблицы с данными, показанными на предыдущем слайде. Хочу отдельно остановиться на чтении условий контроля. Условие контроля состоит из правой и левой частей, которые могут проверяться на больше, меньше или равенство. Каждая часть имеет строго установленную структуру: указывается номер формы, таблицы, строки, графы разделенные запятой.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Таким образом первое условие означает что по форме 30, таблице 2800, строка 1 по графам с 3 по 6 должна быть равна в этой же таблице сумме строк 2,6,8,9,12 и с15по20 также по графам с 3 по 6. В наших данных присутствует ошибка по каждой из граф.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Следующее условие сравнивает сумму 10 и 11 строки (где в том числе) с 9 строкой.  И последнее условие также сравнивает сумму (в том числе) 13 и 14 строки с 12 строкой по графам с 3 по 6.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Также условие контроля может быть записано в виде показателя, в этом случае расчетное значение приравнивается к нулю. В первом условии рассчитывается доля строки 3 (значение 1000) из строки 1 (значение 2000), получается 50%. Во втором доля строки 4 (70) из строки 3 (1000), получается 7%.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И в завершении необходимо отметить что система МЕДСТАТ позволяет организовывать сбор данных на уровне субъекта от подведомственных медицинских организаций. Для этого достаточно в словарь территорий внести данные о медицинских организациях субъекта и, при необходимости, дополнительные группировки для формирования свода. Полученный МЕДСТАТ с измененным кодификатором направляется в подведомственные медицинские организации, информация собирается в виде </a:t>
            </a:r>
            <a:r>
              <a:rPr lang="en-US" baseline="0" dirty="0" smtClean="0"/>
              <a:t>DBF</a:t>
            </a:r>
            <a:r>
              <a:rPr lang="ru-RU" baseline="0" dirty="0" smtClean="0"/>
              <a:t> выгрузок от отдельных </a:t>
            </a:r>
            <a:r>
              <a:rPr lang="ru-RU" baseline="0" dirty="0" err="1" smtClean="0"/>
              <a:t>мед.организаций</a:t>
            </a:r>
            <a:r>
              <a:rPr lang="ru-RU" baseline="0" dirty="0" smtClean="0"/>
              <a:t>, загружается центральную базу субъекта и формируется свод по субъекту.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aseline="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При формировании собственного кодификатора территорий обязательно необходимо предусмотреть формирование сводов. При этом, возможно создавать различные комбинации медицинских организаций в зависимости от необходимого разреза данных: например отдельно свод по городским медицинским организациям, отдельно по районным больницам и т.д.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В то же время, при формировании общего свода по субъекту необходимо учитывать созданную иерархию. То есть допустим если после общего свода данных потребовалось внести корректировки в отдельную мед организацию, то после изменения данных формируется свод сначала формируется сначала свод по этому району, потом по всем районам, а лишь затем в целом по субъекту.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tabLst>
                <a:tab pos="266700" algn="l"/>
              </a:tabLst>
            </a:pPr>
            <a:endParaRPr lang="ru-RU" sz="1200" b="0" dirty="0" smtClean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tabLst>
                <a:tab pos="266700" algn="l"/>
              </a:tabLst>
            </a:pPr>
            <a:endParaRPr lang="ru-RU" sz="1200" b="0" dirty="0" smtClean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tabLst>
                <a:tab pos="266700" algn="l"/>
              </a:tabLst>
            </a:pPr>
            <a:r>
              <a:rPr lang="ru-RU" sz="1200" dirty="0" smtClean="0"/>
              <a:t>Подводя итоги, необходимо обратить внимание на следующее:</a:t>
            </a:r>
          </a:p>
          <a:p>
            <a:pPr>
              <a:tabLst>
                <a:tab pos="266700" algn="l"/>
              </a:tabLst>
            </a:pPr>
            <a:r>
              <a:rPr lang="ru-RU" sz="1200" b="0" dirty="0" smtClean="0">
                <a:solidFill>
                  <a:srgbClr val="FF0000"/>
                </a:solidFill>
              </a:rPr>
              <a:t>1) </a:t>
            </a:r>
            <a:r>
              <a:rPr lang="ru-RU" b="0" dirty="0" smtClean="0">
                <a:solidFill>
                  <a:srgbClr val="FF0000"/>
                </a:solidFill>
              </a:rPr>
              <a:t>Следует с</a:t>
            </a:r>
            <a:r>
              <a:rPr lang="ru-RU" sz="1200" b="0" dirty="0" smtClean="0">
                <a:solidFill>
                  <a:srgbClr val="FF0000"/>
                </a:solidFill>
              </a:rPr>
              <a:t>облюдать алгоритм действий, описанный выше.</a:t>
            </a:r>
          </a:p>
          <a:p>
            <a:pPr>
              <a:tabLst>
                <a:tab pos="266700" algn="l"/>
              </a:tabLst>
            </a:pPr>
            <a:r>
              <a:rPr lang="ru-RU" sz="1200" b="0" dirty="0" smtClean="0">
                <a:solidFill>
                  <a:srgbClr val="FF0000"/>
                </a:solidFill>
              </a:rPr>
              <a:t>2) Вносить правки только через базу данных, не пытаться пытаясь разблокировать документ </a:t>
            </a:r>
            <a:r>
              <a:rPr lang="en-US" sz="1200" b="0" dirty="0" smtClean="0">
                <a:solidFill>
                  <a:srgbClr val="FF0000"/>
                </a:solidFill>
              </a:rPr>
              <a:t>Word</a:t>
            </a:r>
            <a:endParaRPr lang="ru-RU" sz="1200" b="0" dirty="0" smtClean="0">
              <a:solidFill>
                <a:srgbClr val="FF0000"/>
              </a:solidFill>
            </a:endParaRPr>
          </a:p>
          <a:p>
            <a:pPr>
              <a:tabLst>
                <a:tab pos="266700" algn="l"/>
              </a:tabLst>
            </a:pPr>
            <a:r>
              <a:rPr lang="ru-RU" sz="1200" b="0" dirty="0" smtClean="0">
                <a:solidFill>
                  <a:srgbClr val="FF0000"/>
                </a:solidFill>
              </a:rPr>
              <a:t>3) Проводить и анализировать контроли на всех уровнях.</a:t>
            </a:r>
          </a:p>
          <a:p>
            <a:pPr>
              <a:tabLst>
                <a:tab pos="266700" algn="l"/>
              </a:tabLst>
            </a:pPr>
            <a:r>
              <a:rPr lang="ru-RU" sz="1200" b="0" dirty="0" smtClean="0">
                <a:solidFill>
                  <a:srgbClr val="FF0000"/>
                </a:solidFill>
              </a:rPr>
              <a:t>4) При работе с другим ПО, перед отправкой в ЦНИИОИЗ необходимо загружать данные в МЕДСТАТ, проводить проверки, выгружать</a:t>
            </a:r>
            <a:r>
              <a:rPr lang="ru-RU" sz="1200" b="0" baseline="0" dirty="0" smtClean="0">
                <a:solidFill>
                  <a:srgbClr val="FF0000"/>
                </a:solidFill>
              </a:rPr>
              <a:t> данные из </a:t>
            </a:r>
            <a:r>
              <a:rPr lang="ru-RU" sz="1200" b="0" dirty="0" smtClean="0">
                <a:solidFill>
                  <a:srgbClr val="FF0000"/>
                </a:solidFill>
              </a:rPr>
              <a:t>МЕДСТАТ</a:t>
            </a:r>
            <a:r>
              <a:rPr lang="ru-RU" sz="1200" b="0" baseline="0" dirty="0" smtClean="0">
                <a:solidFill>
                  <a:srgbClr val="FF0000"/>
                </a:solidFill>
              </a:rPr>
              <a:t> </a:t>
            </a:r>
            <a:r>
              <a:rPr lang="ru-RU" sz="1200" b="0" dirty="0" smtClean="0">
                <a:solidFill>
                  <a:srgbClr val="FF0000"/>
                </a:solidFill>
              </a:rPr>
              <a:t>и только потом направлять в нам</a:t>
            </a:r>
            <a:r>
              <a:rPr lang="en-US" sz="1200" b="0" dirty="0" smtClean="0">
                <a:solidFill>
                  <a:srgbClr val="FF0000"/>
                </a:solidFill>
              </a:rPr>
              <a:t>.</a:t>
            </a:r>
            <a:endParaRPr lang="ru-RU" sz="1200" b="0" dirty="0" smtClean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Благодарю</a:t>
            </a:r>
            <a:r>
              <a:rPr lang="ru-RU" baseline="0" dirty="0" smtClean="0"/>
              <a:t> </a:t>
            </a:r>
            <a:r>
              <a:rPr lang="ru-RU" baseline="0" smtClean="0"/>
              <a:t>за внимание.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0951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Для корректной работы системы «МЕДСТАТ»</a:t>
            </a:r>
            <a:r>
              <a:rPr lang="ru-RU" baseline="0" dirty="0" smtClean="0"/>
              <a:t> необходимо провести первичную инсталляцию системы. Для этого следует </a:t>
            </a:r>
            <a:r>
              <a:rPr lang="ru-RU" dirty="0" smtClean="0"/>
              <a:t>загрузить пакет установки с сайта </a:t>
            </a:r>
            <a:r>
              <a:rPr lang="en-US" dirty="0" smtClean="0"/>
              <a:t>mednet.ru</a:t>
            </a:r>
            <a:r>
              <a:rPr lang="ru-RU" dirty="0" smtClean="0"/>
              <a:t> и запустить его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ru-RU" baseline="0" dirty="0" smtClean="0"/>
              <a:t>Пакет установки представляет собой самораспаковывающийся архив. Все материалы перед отправкой проверяются на вирусы. </a:t>
            </a:r>
          </a:p>
          <a:p>
            <a:r>
              <a:rPr lang="ru-RU" baseline="0" dirty="0" smtClean="0"/>
              <a:t>После запуска пакета появляется диалоговое окно в котором необходимо нажать кнопку «Извлечь». Для обеспечения работоспособности ярлыков папку назначения, которая установлена по умолчанию изменять не следует.</a:t>
            </a:r>
          </a:p>
          <a:p>
            <a:r>
              <a:rPr lang="ru-RU" dirty="0" smtClean="0"/>
              <a:t>По завершению установки диалоговое окно закроется</a:t>
            </a:r>
            <a:r>
              <a:rPr lang="ru-RU" baseline="0" dirty="0" smtClean="0"/>
              <a:t> и на рабочем столе появится ярлык Медстат 2015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При формировании собственного кодификатора территорий обязательно необходимо предусмотреть формирование сводов. При этом, возможно создавать различные комбинации медицинских организаций в зависимости от необходимого разреза данных: например отдельно свод по городским медицинским организациям, отдельно по районным больницам и т.д.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В то же время, при формировании общего свода по субъекту необходимо учитывать созданную иерархию. То есть допустим если после общего свода данных потребовалось внести корректировки в отдельную мед организацию, то после изменения данных формируется свод сначала формируется сначала свод по этому району, потом по всем районам, а лишь затем в целом по субъекту.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В</a:t>
            </a:r>
            <a:r>
              <a:rPr lang="ru-RU" baseline="0" dirty="0" smtClean="0"/>
              <a:t> том случае, если требуется </a:t>
            </a:r>
            <a:r>
              <a:rPr lang="ru-RU" dirty="0" smtClean="0"/>
              <a:t>ручной ввод для корректировки</a:t>
            </a:r>
            <a:r>
              <a:rPr lang="ru-RU" baseline="0" dirty="0" smtClean="0"/>
              <a:t> или проверки данных открывается окно «Табличный ввод» в меню «Оператор». Выбирается территория, форма, таблица и нажимается кнопка Вызвать таблицу</a:t>
            </a:r>
            <a:r>
              <a:rPr lang="ru-RU" baseline="0" dirty="0"/>
              <a:t>.</a:t>
            </a:r>
            <a:endParaRPr lang="ru-RU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Сохраняется возможность просмотра данных за два года. В этом случае, в верхней части у Вас остается информация за текущий год, а ниже выводится таблица за прошлый год.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Также если структура таблицы в текущем году</a:t>
            </a:r>
            <a:r>
              <a:rPr lang="en-US" baseline="0" dirty="0" smtClean="0"/>
              <a:t> </a:t>
            </a:r>
            <a:r>
              <a:rPr lang="ru-RU" baseline="0" dirty="0" smtClean="0"/>
              <a:t>не кардинально изменялась есть возможность математического сопоставления данных за два года, нажав кнопку «Сопоставление». Она выводит ведомость в которой сравнивается значение текущего и предыдущего года, и отображается разница если отличие превышает 50%. Однако повторяю, что данная функция работает корректно если структура таблицы не менялась. На слайде показана ведомость по таблице 2800 за 2014 и 2013 год: Указаны графа и строка таблицы, знак больше или меньше, процент разницы. Далее показаны значение за текущий и предыдущий годы. В связи с тем, что по данной таблице изменялась методология по 4й и остальным графам, все представленные записи соответствуют разнице как раз по 4, 5, 6-й графам.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После ввода и проверки данных необходимо провести </a:t>
            </a:r>
            <a:r>
              <a:rPr lang="ru-RU" baseline="0" dirty="0" err="1" smtClean="0"/>
              <a:t>внутриформенный</a:t>
            </a:r>
            <a:r>
              <a:rPr lang="ru-RU" baseline="0" dirty="0" smtClean="0"/>
              <a:t> и </a:t>
            </a:r>
            <a:r>
              <a:rPr lang="ru-RU" baseline="0" dirty="0" err="1" smtClean="0"/>
              <a:t>межформенный</a:t>
            </a:r>
            <a:r>
              <a:rPr lang="ru-RU" baseline="0" dirty="0" smtClean="0"/>
              <a:t> контроль. На слайде представлена таблица, содержащая часть данных с логическими ошибками, такими как несоответствие суммы значений строке ИТОГО,   ИЗ НИХ больше чем ВСЕГО  и тому подобное. 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Проведение контролей через окно Табличный ввод, охватывает только </a:t>
            </a:r>
            <a:r>
              <a:rPr lang="ru-RU" baseline="0" dirty="0" err="1" smtClean="0"/>
              <a:t>внутритабличные</a:t>
            </a:r>
            <a:r>
              <a:rPr lang="ru-RU" baseline="0" dirty="0" smtClean="0"/>
              <a:t> </a:t>
            </a:r>
            <a:r>
              <a:rPr lang="ru-RU" baseline="0" dirty="0" err="1" smtClean="0"/>
              <a:t>котроли</a:t>
            </a:r>
            <a:r>
              <a:rPr lang="ru-RU" baseline="0" dirty="0" smtClean="0"/>
              <a:t>. После внесения данных по всем таблицам необходимо провести </a:t>
            </a:r>
            <a:r>
              <a:rPr lang="ru-RU" baseline="0" dirty="0" err="1" smtClean="0"/>
              <a:t>внутриформенный</a:t>
            </a:r>
            <a:r>
              <a:rPr lang="ru-RU" baseline="0" dirty="0" smtClean="0"/>
              <a:t>, </a:t>
            </a:r>
            <a:r>
              <a:rPr lang="ru-RU" baseline="0" dirty="0" err="1" smtClean="0"/>
              <a:t>межформенный</a:t>
            </a:r>
            <a:r>
              <a:rPr lang="ru-RU" baseline="0" dirty="0" smtClean="0"/>
              <a:t> и межгодовой контроли через меню Оператор – Контроль. Выбирается территория, форма и набор контроля, вид контроля и далее кнопка Выполнить.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Контроли заложены специалистами, осуществляющими прием соответствующих форм, и при сдаче годового отчета направление базы данных от субъекта в ЦНИИОИЗ необходимо осуществлять только после проведения и анализа результатов всех видов контроля. Однако хочу обратить внимание, что наличие контролей позволяет выявить лишь часть грубых логических ошибок, а истинную картину состояния здравоохранения могут знать только специалисты субъекта.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60283-DBF4-4BD6-85C6-5CE59DB8372F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59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CCF8B-ACA8-4C7E-BCE0-FE3576D98836}" type="datetime1">
              <a:rPr lang="ru-RU" smtClean="0"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0834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D771C-B1E8-4A83-9AF1-0D13231373D8}" type="datetime1">
              <a:rPr lang="ru-RU" smtClean="0"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990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15058-4DC6-4295-808E-5E0028A81A3B}" type="datetime1">
              <a:rPr lang="ru-RU" smtClean="0"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129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88EC5-14EF-4809-BAB6-407EB3B317B4}" type="datetime1">
              <a:rPr lang="ru-RU" smtClean="0"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615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4AABB7-5592-441C-9E29-910A262FB1FB}" type="datetime1">
              <a:rPr lang="ru-RU" smtClean="0"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5453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1550C9-A62B-49B3-B569-D6ECBADF359A}" type="datetime1">
              <a:rPr lang="ru-RU" smtClean="0"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86508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E8AAA1-30E6-4836-91A9-D648868D59A0}" type="datetime1">
              <a:rPr lang="ru-RU" smtClean="0"/>
              <a:t>13.12.2016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296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C320B8-179A-4035-BF47-E487751F369D}" type="datetime1">
              <a:rPr lang="ru-RU" smtClean="0"/>
              <a:t>13.12.2016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1983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673E6-C927-4D29-93A8-FBF5CA0127AD}" type="datetime1">
              <a:rPr lang="ru-RU" smtClean="0"/>
              <a:t>13.12.2016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9291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E835AE-2E21-473F-B022-53E98574DDAB}" type="datetime1">
              <a:rPr lang="ru-RU" smtClean="0"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9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ABA880-0800-4EB3-8204-A3AF27ACE583}" type="datetime1">
              <a:rPr lang="ru-RU" smtClean="0"/>
              <a:t>13.12.2016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98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4000"/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501394-BD94-4081-86B3-4C60AD41524D}" type="datetime1">
              <a:rPr lang="ru-RU" smtClean="0"/>
              <a:t>13.12.2016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F2249-0E77-4C2B-98F8-5713E4F4937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766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3.gif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hyperlink" Target="mailto:stat@mednet.ru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0" y="1989138"/>
            <a:ext cx="9906000" cy="4287837"/>
          </a:xfrm>
          <a:prstGeom prst="rect">
            <a:avLst/>
          </a:prstGeom>
          <a:solidFill>
            <a:srgbClr val="0070C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algn="ctr"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8682" y="2554287"/>
            <a:ext cx="7897018" cy="1578769"/>
          </a:xfr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ru-RU" sz="2800" b="1" dirty="0" smtClean="0"/>
              <a:t>Особенности использования системы </a:t>
            </a:r>
            <a:r>
              <a:rPr lang="ru-RU" sz="2800" b="1" dirty="0"/>
              <a:t>обработки статистической отчетности «МЕДСТАТ</a:t>
            </a:r>
            <a:r>
              <a:rPr lang="ru-RU" sz="2800" b="1" dirty="0" smtClean="0"/>
              <a:t>»</a:t>
            </a:r>
            <a:endParaRPr lang="ru-RU" sz="2800" b="1" dirty="0"/>
          </a:p>
        </p:txBody>
      </p:sp>
      <p:sp>
        <p:nvSpPr>
          <p:cNvPr id="5" name="Прямоугольник 11"/>
          <p:cNvSpPr>
            <a:spLocks noChangeArrowheads="1"/>
          </p:cNvSpPr>
          <p:nvPr/>
        </p:nvSpPr>
        <p:spPr bwMode="auto">
          <a:xfrm>
            <a:off x="0" y="1703388"/>
            <a:ext cx="9906000" cy="28733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algn="ctr"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 dirty="0">
              <a:solidFill>
                <a:srgbClr val="4F6228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65112"/>
            <a:ext cx="6143625" cy="14382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673601" y="4221540"/>
            <a:ext cx="4533900" cy="15696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24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2000" dirty="0" smtClean="0"/>
              <a:t>Н.А. Голубев, к.м.н.,</a:t>
            </a:r>
            <a:endParaRPr lang="ru-RU" sz="2000" dirty="0"/>
          </a:p>
          <a:p>
            <a:r>
              <a:rPr lang="ru-RU" sz="2000" dirty="0" smtClean="0"/>
              <a:t>зам. заведующего отдела </a:t>
            </a:r>
            <a:r>
              <a:rPr lang="ru-RU" sz="2000" dirty="0"/>
              <a:t>статистики</a:t>
            </a:r>
          </a:p>
          <a:p>
            <a:r>
              <a:rPr lang="ru-RU" sz="2000" dirty="0"/>
              <a:t>ФГБУ «ЦНИИОИЗ» Минздрава России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Распечатка заполненных бланков отчетных форм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10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74319" y="916219"/>
            <a:ext cx="931381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4638" algn="ctr">
              <a:tabLst>
                <a:tab pos="266700" algn="l"/>
              </a:tabLst>
            </a:pPr>
            <a:r>
              <a:rPr lang="ru-RU" sz="2200" b="1" dirty="0" smtClean="0">
                <a:solidFill>
                  <a:srgbClr val="FF0000"/>
                </a:solidFill>
              </a:rPr>
              <a:t>Оператор</a:t>
            </a:r>
            <a:r>
              <a:rPr lang="ru-RU" sz="2200" dirty="0" smtClean="0"/>
              <a:t> </a:t>
            </a:r>
            <a:r>
              <a:rPr lang="ru-RU" sz="2200" dirty="0"/>
              <a:t>– </a:t>
            </a:r>
            <a:r>
              <a:rPr lang="ru-RU" sz="2200" b="1" dirty="0" smtClean="0">
                <a:solidFill>
                  <a:srgbClr val="FF0000"/>
                </a:solidFill>
              </a:rPr>
              <a:t>Распечатка из БД </a:t>
            </a:r>
            <a:r>
              <a:rPr lang="ru-RU" sz="2200" b="1" dirty="0">
                <a:solidFill>
                  <a:srgbClr val="FF0000"/>
                </a:solidFill>
              </a:rPr>
              <a:t>заполненных бланков отчетных форм</a:t>
            </a:r>
            <a:endParaRPr lang="ru-RU" sz="2200" b="1" dirty="0" smtClean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917" y="1545842"/>
            <a:ext cx="6624220" cy="45828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Овал 11"/>
          <p:cNvSpPr/>
          <p:nvPr/>
        </p:nvSpPr>
        <p:spPr>
          <a:xfrm>
            <a:off x="5130094" y="5513057"/>
            <a:ext cx="2997905" cy="49278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211594" y="1795432"/>
            <a:ext cx="2563135" cy="2442270"/>
          </a:xfrm>
          <a:prstGeom prst="roundRect">
            <a:avLst>
              <a:gd name="adj" fmla="val 9528"/>
            </a:avLst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 smtClean="0"/>
              <a:t>Заполнение реквизитов отчитывающейся организации для всех отчетных форм</a:t>
            </a:r>
            <a:endParaRPr lang="ru-RU" sz="2400" b="1" dirty="0">
              <a:solidFill>
                <a:srgbClr val="00B05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 rot="2356860">
            <a:off x="1894578" y="4689591"/>
            <a:ext cx="1422867" cy="394138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890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Автоматическое заполнение </a:t>
            </a:r>
            <a:r>
              <a:rPr lang="ru-RU" sz="2800" b="1" dirty="0"/>
              <a:t>реквизитов </a:t>
            </a:r>
            <a:r>
              <a:rPr lang="ru-RU" sz="2800" b="1" dirty="0" smtClean="0"/>
              <a:t>организации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11</a:t>
            </a:fld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38" y="1131055"/>
            <a:ext cx="8824814" cy="5045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13500" y="5638800"/>
            <a:ext cx="1479576" cy="368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4068745" y="1900684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1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640519" y="4666977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3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037388" y="5075590"/>
            <a:ext cx="2302712" cy="86123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83209" y="5128642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2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413500" y="5590307"/>
            <a:ext cx="1371600" cy="47243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3593417" y="2264561"/>
            <a:ext cx="467832" cy="195576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 flipV="1">
            <a:off x="3580034" y="1900684"/>
            <a:ext cx="467832" cy="195576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0117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23256" y="1074643"/>
            <a:ext cx="8825543" cy="53249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/>
              <a:t>Распечатка заполненных бланков отчетных форм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12</a:t>
            </a:fld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2405095" y="3300966"/>
            <a:ext cx="340158" cy="46166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1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50564" y="4770488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3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320643" y="2096259"/>
            <a:ext cx="340158" cy="46166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2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7534263" y="4673600"/>
            <a:ext cx="1783907" cy="606808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216207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/>
              <a:t>Распечатка заполненных бланков отчетных форм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13</a:t>
            </a:fld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099457"/>
            <a:ext cx="8991600" cy="518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6018969" y="1865426"/>
            <a:ext cx="340158" cy="46166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1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83969" y="1830170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3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80485" y="1634594"/>
            <a:ext cx="340158" cy="46166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2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H="1">
            <a:off x="5551137" y="2166773"/>
            <a:ext cx="467832" cy="195576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 flipV="1">
            <a:off x="6528277" y="1634594"/>
            <a:ext cx="467832" cy="195576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 flipV="1">
            <a:off x="1499918" y="1820838"/>
            <a:ext cx="467832" cy="195576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824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/>
              <a:t>Распечатка заполненных бланков отчетных форм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14</a:t>
            </a:fld>
            <a:endParaRPr lang="ru-RU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076815"/>
            <a:ext cx="8991600" cy="5181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Овал 15"/>
          <p:cNvSpPr/>
          <p:nvPr/>
        </p:nvSpPr>
        <p:spPr>
          <a:xfrm>
            <a:off x="1359876" y="2970686"/>
            <a:ext cx="1542981" cy="49278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68410" y="4097253"/>
            <a:ext cx="6780390" cy="2395614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9" name="Овал 18"/>
          <p:cNvSpPr/>
          <p:nvPr/>
        </p:nvSpPr>
        <p:spPr>
          <a:xfrm>
            <a:off x="7709882" y="4132181"/>
            <a:ext cx="1691620" cy="36099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 стрелкой 22"/>
          <p:cNvCxnSpPr/>
          <p:nvPr/>
        </p:nvCxnSpPr>
        <p:spPr>
          <a:xfrm flipH="1">
            <a:off x="2921642" y="3204752"/>
            <a:ext cx="467832" cy="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7218604" y="4293583"/>
            <a:ext cx="467832" cy="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441377" y="2765240"/>
            <a:ext cx="3815556" cy="1940957"/>
          </a:xfrm>
          <a:prstGeom prst="roundRect">
            <a:avLst/>
          </a:prstGeom>
          <a:solidFill>
            <a:srgbClr val="FFCCFF"/>
          </a:solidFill>
          <a:ln w="3175">
            <a:noFill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Отклонение по дате и времени заполнения формы и протокола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должны быть минимальны </a:t>
            </a:r>
            <a:r>
              <a:rPr lang="ru-RU" sz="2000" b="1" dirty="0" smtClean="0">
                <a:solidFill>
                  <a:srgbClr val="FF0000"/>
                </a:solidFill>
              </a:rPr>
              <a:t>с учетом заполнения формы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26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Выгрузка из базы данных в формате </a:t>
            </a:r>
            <a:r>
              <a:rPr lang="en-US" sz="2800" b="1" dirty="0" smtClean="0"/>
              <a:t>Excel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15</a:t>
            </a:fld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86542" y="1044278"/>
            <a:ext cx="7746486" cy="24471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59785" y="3127635"/>
            <a:ext cx="4190319" cy="30010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6800" y="3127635"/>
            <a:ext cx="4192866" cy="30010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Стрелка вправо 10"/>
          <p:cNvSpPr/>
          <p:nvPr/>
        </p:nvSpPr>
        <p:spPr>
          <a:xfrm rot="2356860">
            <a:off x="5460310" y="2613108"/>
            <a:ext cx="711434" cy="197069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9243140" flipH="1">
            <a:off x="4072979" y="2613109"/>
            <a:ext cx="711434" cy="197069"/>
          </a:xfrm>
          <a:prstGeom prst="right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357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Дополнение условий контроля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74319" y="916219"/>
            <a:ext cx="93138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400" b="1" dirty="0" smtClean="0"/>
              <a:t>Дополнение</a:t>
            </a:r>
            <a:r>
              <a:rPr lang="ru-RU" sz="2400" dirty="0" smtClean="0"/>
              <a:t> или редактирование</a:t>
            </a:r>
            <a:r>
              <a:rPr lang="ru-RU" sz="2400" b="1" dirty="0" smtClean="0"/>
              <a:t> </a:t>
            </a:r>
            <a:r>
              <a:rPr lang="ru-RU" sz="2400" dirty="0" smtClean="0"/>
              <a:t>контролей</a:t>
            </a:r>
            <a:r>
              <a:rPr lang="ru-RU" sz="2400" b="1" dirty="0" smtClean="0"/>
              <a:t>:</a:t>
            </a:r>
            <a:r>
              <a:rPr lang="ru-RU" sz="2400" dirty="0" smtClean="0"/>
              <a:t> </a:t>
            </a:r>
          </a:p>
          <a:p>
            <a:pPr indent="274638">
              <a:tabLst>
                <a:tab pos="266700" algn="l"/>
              </a:tabLst>
            </a:pPr>
            <a:r>
              <a:rPr lang="ru-RU" sz="2400" dirty="0" smtClean="0"/>
              <a:t>меню </a:t>
            </a:r>
            <a:r>
              <a:rPr lang="ru-RU" sz="2400" b="1" dirty="0" smtClean="0">
                <a:solidFill>
                  <a:srgbClr val="FF0000"/>
                </a:solidFill>
              </a:rPr>
              <a:t>Оператор</a:t>
            </a:r>
            <a:r>
              <a:rPr lang="ru-RU" sz="2400" dirty="0" smtClean="0"/>
              <a:t> </a:t>
            </a:r>
            <a:r>
              <a:rPr lang="ru-RU" sz="2400" dirty="0"/>
              <a:t>– </a:t>
            </a:r>
            <a:r>
              <a:rPr lang="ru-RU" sz="2400" b="1" dirty="0" smtClean="0">
                <a:solidFill>
                  <a:srgbClr val="FF0000"/>
                </a:solidFill>
              </a:rPr>
              <a:t>Словари </a:t>
            </a:r>
            <a:r>
              <a:rPr lang="ru-RU" sz="2400" dirty="0"/>
              <a:t>–</a:t>
            </a:r>
            <a:r>
              <a:rPr lang="ru-RU" sz="2400" b="1" dirty="0" smtClean="0">
                <a:solidFill>
                  <a:srgbClr val="FF0000"/>
                </a:solidFill>
              </a:rPr>
              <a:t> Словарь условий контроля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365" y="1858285"/>
            <a:ext cx="5990772" cy="45926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5650523" y="5066210"/>
            <a:ext cx="3464319" cy="586145"/>
          </a:xfrm>
          <a:prstGeom prst="roundRect">
            <a:avLst>
              <a:gd name="adj" fmla="val 952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1400" dirty="0" smtClean="0"/>
              <a:t>Алгоритм </a:t>
            </a:r>
            <a:r>
              <a:rPr lang="ru-RU" sz="1400" dirty="0"/>
              <a:t>написания </a:t>
            </a:r>
            <a:r>
              <a:rPr lang="ru-RU" sz="1400" dirty="0" smtClean="0"/>
              <a:t>условий контроля </a:t>
            </a:r>
            <a:r>
              <a:rPr lang="ru-RU" sz="1400" dirty="0"/>
              <a:t>изложен в </a:t>
            </a:r>
            <a:r>
              <a:rPr lang="ru-RU" sz="1600" b="1" dirty="0">
                <a:solidFill>
                  <a:srgbClr val="00B050"/>
                </a:solidFill>
              </a:rPr>
              <a:t>Руководстве </a:t>
            </a:r>
            <a:r>
              <a:rPr lang="ru-RU" sz="1600" b="1" dirty="0" smtClean="0">
                <a:solidFill>
                  <a:srgbClr val="00B050"/>
                </a:solidFill>
              </a:rPr>
              <a:t>пользователя</a:t>
            </a:r>
            <a:endParaRPr lang="ru-RU" sz="1400" b="1" dirty="0">
              <a:solidFill>
                <a:srgbClr val="00B05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70542" y="1864324"/>
            <a:ext cx="3004365" cy="4379655"/>
          </a:xfrm>
          <a:prstGeom prst="roundRect">
            <a:avLst>
              <a:gd name="adj" fmla="val 952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300" dirty="0" smtClean="0"/>
              <a:t>Условия </a:t>
            </a:r>
            <a:r>
              <a:rPr lang="ru-RU" sz="2300" dirty="0"/>
              <a:t>контроля хранятся в файле </a:t>
            </a:r>
            <a:r>
              <a:rPr lang="en-US" sz="2300" b="1" dirty="0" smtClean="0">
                <a:solidFill>
                  <a:srgbClr val="0000FF"/>
                </a:solidFill>
              </a:rPr>
              <a:t>POKAZ.DBF</a:t>
            </a:r>
            <a:r>
              <a:rPr lang="ru-RU" sz="2300" dirty="0" smtClean="0"/>
              <a:t>. </a:t>
            </a:r>
          </a:p>
          <a:p>
            <a:pPr>
              <a:spcBef>
                <a:spcPts val="1800"/>
              </a:spcBef>
            </a:pPr>
            <a:r>
              <a:rPr lang="ru-RU" sz="2300" dirty="0" smtClean="0"/>
              <a:t>В </a:t>
            </a:r>
            <a:r>
              <a:rPr lang="ru-RU" sz="2300" dirty="0"/>
              <a:t>том случае, если произвести </a:t>
            </a:r>
            <a:r>
              <a:rPr lang="ru-RU" sz="2300" b="1" dirty="0">
                <a:solidFill>
                  <a:srgbClr val="0000FF"/>
                </a:solidFill>
              </a:rPr>
              <a:t>замену</a:t>
            </a:r>
            <a:r>
              <a:rPr lang="ru-RU" sz="2300" dirty="0"/>
              <a:t> этого файла то введенные </a:t>
            </a:r>
            <a:r>
              <a:rPr lang="ru-RU" sz="2300" dirty="0" smtClean="0"/>
              <a:t>контроли </a:t>
            </a:r>
            <a:r>
              <a:rPr lang="ru-RU" sz="2300" b="1" dirty="0">
                <a:solidFill>
                  <a:srgbClr val="0000FF"/>
                </a:solidFill>
              </a:rPr>
              <a:t>будут затерты</a:t>
            </a:r>
            <a:r>
              <a:rPr lang="ru-RU" sz="2300" dirty="0"/>
              <a:t> и потребуется их </a:t>
            </a:r>
            <a:r>
              <a:rPr lang="ru-RU" sz="2300" b="1" dirty="0">
                <a:solidFill>
                  <a:srgbClr val="0000FF"/>
                </a:solidFill>
              </a:rPr>
              <a:t>повторное добавление</a:t>
            </a:r>
            <a:r>
              <a:rPr lang="ru-RU" sz="230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4697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Словарь условий контроля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17</a:t>
            </a:fld>
            <a:endParaRPr lang="ru-RU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63073"/>
            <a:ext cx="7859058" cy="54302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319777" y="2499475"/>
            <a:ext cx="2090701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Наборы контролей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297065" y="3939625"/>
            <a:ext cx="1979709" cy="369332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 контроля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01943" y="4835933"/>
            <a:ext cx="4578078" cy="715089"/>
          </a:xfrm>
          <a:prstGeom prst="round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b="1" dirty="0"/>
              <a:t>Максимальная длина формулы </a:t>
            </a:r>
            <a:r>
              <a:rPr lang="ru-RU" b="1" dirty="0" smtClean="0">
                <a:solidFill>
                  <a:srgbClr val="FF0000"/>
                </a:solidFill>
              </a:rPr>
              <a:t>не </a:t>
            </a:r>
            <a:r>
              <a:rPr lang="ru-RU" b="1" dirty="0">
                <a:solidFill>
                  <a:srgbClr val="FF0000"/>
                </a:solidFill>
              </a:rPr>
              <a:t>должна превышать 254 байта (знака)</a:t>
            </a:r>
            <a:endParaRPr lang="ru-RU" b="1" dirty="0" smtClean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7621" y="1122143"/>
            <a:ext cx="1100299" cy="523220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</a:rPr>
              <a:t>3 знака на код формы</a:t>
            </a:r>
            <a:endParaRPr lang="ru-RU" sz="1400" b="1" dirty="0" smtClean="0">
              <a:solidFill>
                <a:srgbClr val="FF0000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1183166" y="1734384"/>
            <a:ext cx="289754" cy="39501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400350" y="780277"/>
            <a:ext cx="1286783" cy="954107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</a:rPr>
              <a:t>25 знаков на название вида контроля</a:t>
            </a:r>
            <a:endParaRPr lang="ru-RU" sz="1400" b="1" dirty="0" smtClean="0">
              <a:solidFill>
                <a:srgbClr val="FF0000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>
            <a:off x="3001943" y="1860807"/>
            <a:ext cx="289754" cy="39501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4834670" y="780277"/>
            <a:ext cx="1286783" cy="954107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FF0000"/>
                </a:solidFill>
              </a:rPr>
              <a:t>8 знаков для </a:t>
            </a:r>
            <a:r>
              <a:rPr lang="ru-RU" sz="1400" b="1" dirty="0" smtClean="0">
                <a:solidFill>
                  <a:srgbClr val="FF0000"/>
                </a:solidFill>
              </a:rPr>
              <a:t>начала и конца </a:t>
            </a:r>
            <a:r>
              <a:rPr lang="ru-RU" sz="1400" b="1" dirty="0">
                <a:solidFill>
                  <a:srgbClr val="FF0000"/>
                </a:solidFill>
              </a:rPr>
              <a:t>интервала</a:t>
            </a:r>
            <a:endParaRPr lang="ru-RU" sz="1400" b="1" dirty="0" smtClean="0">
              <a:solidFill>
                <a:srgbClr val="FF0000"/>
              </a:solidFill>
            </a:endParaRPr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5623203" y="1860807"/>
            <a:ext cx="289754" cy="39501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4807429" y="1849270"/>
            <a:ext cx="289754" cy="39501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7779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Методология условий контроля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18</a:t>
            </a:fld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4500" y="900315"/>
            <a:ext cx="68643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11000038 0353,2200,1:3,03&gt;53,2200,1:3,04*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4652649"/>
              </p:ext>
            </p:extLst>
          </p:nvPr>
        </p:nvGraphicFramePr>
        <p:xfrm>
          <a:off x="370542" y="1423535"/>
          <a:ext cx="9194371" cy="4867921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{17292A2E-F333-43FB-9621-5CBBE7FDCDCB}</a:tableStyleId>
              </a:tblPr>
              <a:tblGrid>
                <a:gridCol w="834144"/>
                <a:gridCol w="8360227"/>
              </a:tblGrid>
              <a:tr h="2230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11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</a:rPr>
                        <a:t>номер книги (2 знака), берется из инструкции (Справочная).</a:t>
                      </a:r>
                      <a:endParaRPr lang="ru-RU" sz="11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bg1"/>
                    </a:solidFill>
                  </a:tcPr>
                </a:tc>
              </a:tr>
              <a:tr h="2230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000038</a:t>
                      </a:r>
                      <a:endParaRPr lang="ru-RU" sz="1100" b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номер условия (6 знаков), берется из инструкции (Справочная).</a:t>
                      </a:r>
                      <a:endParaRPr lang="ru-RU" sz="1100" b="0" dirty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bg1"/>
                    </a:solidFill>
                  </a:tcPr>
                </a:tc>
              </a:tr>
              <a:tr h="2230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03</a:t>
                      </a:r>
                      <a:endParaRPr lang="ru-RU" sz="1100" b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тип ошибки (2 знака) для внутриформенного и межформенного контролей.</a:t>
                      </a:r>
                      <a:endParaRPr lang="ru-RU" sz="1100" b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bg1"/>
                    </a:solidFill>
                  </a:tcPr>
                </a:tc>
              </a:tr>
              <a:tr h="2230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030</a:t>
                      </a:r>
                      <a:endParaRPr lang="ru-RU" sz="1100" b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тип ошибки (3 знака) для межгодового контроля, 0 - </a:t>
                      </a:r>
                      <a:r>
                        <a:rPr lang="ru-RU" sz="1400" b="0" dirty="0" err="1">
                          <a:effectLst/>
                        </a:rPr>
                        <a:t>предудущий</a:t>
                      </a:r>
                      <a:r>
                        <a:rPr lang="ru-RU" sz="1400" b="0" dirty="0">
                          <a:effectLst/>
                        </a:rPr>
                        <a:t> год.</a:t>
                      </a:r>
                      <a:endParaRPr lang="ru-RU" sz="1100" b="0" dirty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bg1"/>
                    </a:solidFill>
                  </a:tcPr>
                </a:tc>
              </a:tr>
              <a:tr h="2230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031</a:t>
                      </a:r>
                      <a:endParaRPr lang="ru-RU" sz="1100" b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тип ошибки (3 знака) для межгодового контроля, 1 - отчетный год.   </a:t>
                      </a:r>
                      <a:endParaRPr lang="ru-RU" sz="1100" b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bg1"/>
                    </a:solidFill>
                  </a:tcPr>
                </a:tc>
              </a:tr>
              <a:tr h="669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53</a:t>
                      </a:r>
                      <a:endParaRPr lang="ru-RU" sz="1100" b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номер формы (1-3 знака в зависимости от номера формы).</a:t>
                      </a:r>
                      <a:endParaRPr lang="ru-RU" sz="11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Для формы с разрезом отведено 5 знаков (2 знака на разрез, 3 знака на номер формы), причем разрез указывается первым. Например, для  формы 41 с первым разрезом: 01041, со вторым разрезом: 02041</a:t>
                      </a:r>
                      <a:r>
                        <a:rPr lang="ru-RU" sz="1400" b="0" dirty="0" smtClean="0">
                          <a:effectLst/>
                        </a:rPr>
                        <a:t>.</a:t>
                      </a:r>
                      <a:endParaRPr lang="ru-RU" sz="1100" b="0" dirty="0">
                        <a:effectLst/>
                      </a:endParaRPr>
                    </a:p>
                  </a:txBody>
                  <a:tcPr marL="68575" marR="68575" marT="0" marB="0">
                    <a:solidFill>
                      <a:schemeClr val="bg1"/>
                    </a:solidFill>
                  </a:tcPr>
                </a:tc>
              </a:tr>
              <a:tr h="2230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2200</a:t>
                      </a:r>
                      <a:endParaRPr lang="ru-RU" sz="1100" b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номер таблицы (4 знака).                                          </a:t>
                      </a:r>
                      <a:endParaRPr lang="ru-RU" sz="1100" b="0" dirty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bg1"/>
                    </a:solidFill>
                  </a:tcPr>
                </a:tc>
              </a:tr>
              <a:tr h="15611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1:3</a:t>
                      </a:r>
                      <a:endParaRPr lang="ru-RU" sz="1100" b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выражение для номера строки (с 1 по 3). Номер строки может обозначаться как </a:t>
                      </a:r>
                      <a:r>
                        <a:rPr lang="ru-RU" sz="1400" b="0" dirty="0" smtClean="0">
                          <a:effectLst/>
                        </a:rPr>
                        <a:t>1,11,111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(</a:t>
                      </a:r>
                      <a:r>
                        <a:rPr lang="ru-RU" sz="1400" b="0" dirty="0">
                          <a:effectLst/>
                        </a:rPr>
                        <a:t>для одной строки в зависимости от ее номера), или с перечислением следующим образом (примеры):</a:t>
                      </a:r>
                      <a:endParaRPr lang="ru-RU" sz="11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1:3 - проверить с первой по третью;</a:t>
                      </a:r>
                      <a:endParaRPr lang="ru-RU" sz="11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1.3.5. – перечисление, проверить строки 1,3,5;</a:t>
                      </a:r>
                      <a:endParaRPr lang="ru-RU" sz="11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1+2-3  - вычисление, ( 1 стр.+2 стр.-3 стр.)</a:t>
                      </a:r>
                      <a:endParaRPr lang="ru-RU" sz="11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1П6    </a:t>
                      </a:r>
                      <a:r>
                        <a:rPr lang="ru-RU" sz="1400" b="0" dirty="0">
                          <a:effectLst/>
                        </a:rPr>
                        <a:t>- сумма с 1 по 5 строки (П  - заглавная); </a:t>
                      </a:r>
                      <a:endParaRPr lang="ru-RU" sz="11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1+5    - сумма строк .                                 </a:t>
                      </a:r>
                      <a:endParaRPr lang="ru-RU" sz="1100" b="0" dirty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bg1"/>
                    </a:solidFill>
                  </a:tcPr>
                </a:tc>
              </a:tr>
              <a:tr h="73888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effectLst/>
                        </a:rPr>
                        <a:t>03</a:t>
                      </a:r>
                      <a:endParaRPr lang="ru-RU" sz="1100" b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номер графы (всегда 2 знака).   </a:t>
                      </a:r>
                      <a:r>
                        <a:rPr lang="ru-RU" sz="1400" b="0" dirty="0" smtClean="0">
                          <a:effectLst/>
                        </a:rPr>
                        <a:t>Номер </a:t>
                      </a:r>
                      <a:r>
                        <a:rPr lang="ru-RU" sz="1400" b="0" dirty="0">
                          <a:effectLst/>
                        </a:rPr>
                        <a:t>графы может перечисляться как номер строк: 01:05, 01.02.04   </a:t>
                      </a:r>
                      <a:endParaRPr lang="ru-RU" sz="1100" b="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Одновременная установка для строк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s1:s2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 и </a:t>
                      </a: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/>
                        </a:rPr>
                        <a:t>граф</a:t>
                      </a:r>
                      <a:r>
                        <a:rPr lang="ru-RU" sz="1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g1:g2 </a:t>
                      </a:r>
                      <a:r>
                        <a:rPr lang="ru-RU" sz="1400" b="1" dirty="0">
                          <a:solidFill>
                            <a:srgbClr val="FF0000"/>
                          </a:solidFill>
                          <a:effectLst/>
                        </a:rPr>
                        <a:t>не  допускается </a:t>
                      </a:r>
                      <a:endParaRPr lang="en-US" sz="1400" b="1" dirty="0" smtClean="0">
                        <a:solidFill>
                          <a:srgbClr val="FF0000"/>
                        </a:solidFill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(</a:t>
                      </a:r>
                      <a:r>
                        <a:rPr lang="ru-RU" sz="1400" b="0" dirty="0">
                          <a:effectLst/>
                        </a:rPr>
                        <a:t>где s1 и s2 - номера строк, а g1 и g2 - номера граф). </a:t>
                      </a:r>
                      <a:endParaRPr lang="en-US" sz="1400" b="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В </a:t>
                      </a:r>
                      <a:r>
                        <a:rPr lang="ru-RU" sz="1400" b="0" dirty="0">
                          <a:effectLst/>
                        </a:rPr>
                        <a:t>отличие от строк </a:t>
                      </a:r>
                      <a:r>
                        <a:rPr lang="ru-RU" sz="1400" b="1" dirty="0">
                          <a:effectLst/>
                        </a:rPr>
                        <a:t>все вычисления для граф описываются отдельно</a:t>
                      </a:r>
                      <a:r>
                        <a:rPr lang="ru-RU" sz="1400" b="0" dirty="0">
                          <a:effectLst/>
                        </a:rPr>
                        <a:t>. </a:t>
                      </a:r>
                      <a:endParaRPr lang="ru-RU" sz="1100" b="0" dirty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bg1"/>
                    </a:solidFill>
                  </a:tcPr>
                </a:tc>
              </a:tr>
              <a:tr h="4460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*</a:t>
                      </a:r>
                      <a:endParaRPr lang="ru-RU" sz="1100" b="0" dirty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>
                          <a:effectLst/>
                        </a:rPr>
                        <a:t>окончание условия контроля (звездочка). Обязательна. </a:t>
                      </a:r>
                      <a:endParaRPr lang="ru-RU" sz="1400" b="0" dirty="0" smtClean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0" dirty="0" smtClean="0">
                          <a:effectLst/>
                        </a:rPr>
                        <a:t>Ставится </a:t>
                      </a:r>
                      <a:r>
                        <a:rPr lang="ru-RU" sz="1400" b="0" dirty="0">
                          <a:effectLst/>
                        </a:rPr>
                        <a:t>в конце строки условия (пробел перед ней не допускается).         </a:t>
                      </a:r>
                      <a:endParaRPr lang="ru-RU" sz="1100" b="0" dirty="0"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75" marR="68575" marT="0" marB="0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52105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Методология условий контроля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19</a:t>
            </a:fld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375822"/>
              </p:ext>
            </p:extLst>
          </p:nvPr>
        </p:nvGraphicFramePr>
        <p:xfrm>
          <a:off x="370542" y="1127758"/>
          <a:ext cx="9276378" cy="522051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{72833802-FEF1-4C79-8D5D-14CF1EAF98D9}</a:tableStyleId>
              </a:tblPr>
              <a:tblGrid>
                <a:gridCol w="4216698"/>
                <a:gridCol w="5059680"/>
              </a:tblGrid>
              <a:tr h="2948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1:3    - проверить с 1 строки по 3:  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0353,2200,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1:3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,03&gt;53,2200,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1:3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,04*                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9393">
                <a:tc>
                  <a:txBody>
                    <a:bodyPr/>
                    <a:lstStyle/>
                    <a:p>
                      <a:pPr marL="1588" lvl="2" indent="0" algn="l">
                        <a:spcAft>
                          <a:spcPts val="0"/>
                        </a:spcAft>
                        <a:buFont typeface="+mj-lt"/>
                        <a:buNone/>
                        <a:tabLst/>
                      </a:pPr>
                      <a:r>
                        <a:rPr lang="ru-RU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1.2.4 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-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перечисление участвующих в контроле строк:                                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1588" indent="0" algn="l">
                        <a:spcAft>
                          <a:spcPts val="0"/>
                        </a:spcAft>
                        <a:tabLst/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(где, 1,2,3 строки 4 графы </a:t>
                      </a:r>
                      <a:r>
                        <a:rPr lang="ru-RU" sz="1800" b="0" dirty="0" err="1">
                          <a:solidFill>
                            <a:schemeClr val="tx1"/>
                          </a:solidFill>
                          <a:effectLst/>
                        </a:rPr>
                        <a:t>д.б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. больше 1,2,3 строк 5 графы).                                                    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0437,2200,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1.2.3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,04&gt;37,2200,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1.2.3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,05*            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8454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7.8.11:14 - комбинированные: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(где строки 7,8 и с 11 по 14 гр.13 </a:t>
                      </a:r>
                      <a:r>
                        <a:rPr lang="ru-RU" sz="1800" b="0" dirty="0" err="1">
                          <a:solidFill>
                            <a:schemeClr val="tx1"/>
                          </a:solidFill>
                          <a:effectLst/>
                        </a:rPr>
                        <a:t>д.б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.        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&lt;= строкам 7,8 и с 11 по 14 графы 5.) 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3048,2000,</a:t>
                      </a:r>
                      <a:r>
                        <a:rPr lang="ru-RU" sz="1800" b="1" u="none" dirty="0">
                          <a:solidFill>
                            <a:srgbClr val="FF0000"/>
                          </a:solidFill>
                          <a:effectLst/>
                        </a:rPr>
                        <a:t>7.8.11:14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,13&lt;=8,2000,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7.8.11:14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,05* 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969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 3+5-11 - вычисление (разность или сумма): 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2049,2000,1,05:12=9,2000,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3+5-11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,05:12*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8454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просуммировать с 11 по 17 строки </a:t>
                      </a:r>
                      <a:endParaRPr lang="ru-RU" sz="18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где, 10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строка 4 графа = сумме строк с 11 по 17 по 4 графе: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0112,1100,10,04=12,1100,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11П17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,04*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452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просуммировать строки, </a:t>
                      </a:r>
                      <a:endParaRPr lang="en-US" sz="18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где 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сумма строк 5,6,7 по гр.5 больше или равна строке 4  графы 4: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3277,2000,</a:t>
                      </a:r>
                      <a:r>
                        <a:rPr lang="ru-RU" sz="1800" b="1" dirty="0">
                          <a:solidFill>
                            <a:srgbClr val="FF0000"/>
                          </a:solidFill>
                          <a:effectLst/>
                        </a:rPr>
                        <a:t>5+6+7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,05&gt;=35,2100,4,04*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6452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просуммировать 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строки</a:t>
                      </a:r>
                      <a:endParaRPr lang="en-US" sz="18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1+5+6+7+8+9+10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+12+13+14+15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0336,2300,16,05:15=36,2300,</a:t>
                      </a:r>
                      <a:r>
                        <a:rPr lang="ru-RU" sz="1800" b="1" dirty="0" smtClean="0">
                          <a:solidFill>
                            <a:srgbClr val="FF0000"/>
                          </a:solidFill>
                          <a:effectLst/>
                        </a:rPr>
                        <a:t>1+5П10+12П15</a:t>
                      </a:r>
                      <a:r>
                        <a:rPr lang="ru-RU" sz="1800" b="0" dirty="0" smtClean="0">
                          <a:solidFill>
                            <a:schemeClr val="tx1"/>
                          </a:solidFill>
                          <a:effectLst/>
                        </a:rPr>
                        <a:t>,05:15</a:t>
                      </a:r>
                      <a:r>
                        <a:rPr lang="ru-RU" sz="1800" b="0" dirty="0">
                          <a:solidFill>
                            <a:schemeClr val="tx1"/>
                          </a:solidFill>
                          <a:effectLst/>
                        </a:rPr>
                        <a:t>*           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Courier New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7763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кругленный прямоугольник 15"/>
          <p:cNvSpPr/>
          <p:nvPr/>
        </p:nvSpPr>
        <p:spPr>
          <a:xfrm>
            <a:off x="4622800" y="990599"/>
            <a:ext cx="4943522" cy="5392123"/>
          </a:xfrm>
          <a:prstGeom prst="roundRect">
            <a:avLst>
              <a:gd name="adj" fmla="val 6389"/>
            </a:avLst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8100000" scaled="1"/>
            <a:tileRect/>
          </a:gradFill>
          <a:ln w="381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600" u="sng" dirty="0"/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b="1" dirty="0"/>
              <a:t>Система обработки статистической отчетности «МЕДСТАТ» </a:t>
            </a: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01678" y="990599"/>
            <a:ext cx="4008901" cy="5138125"/>
          </a:xfrm>
          <a:prstGeom prst="roundRect">
            <a:avLst>
              <a:gd name="adj" fmla="val 9381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600" u="sng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1027" name="Picture 3" descr="C:\Users\n.golubev\Documents\Годовой отчет 2015\WEB-семинары\Доклад по медстат\S120xU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275" y="1268574"/>
            <a:ext cx="678025" cy="700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6925" y="1007545"/>
            <a:ext cx="287456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b="1" i="1" spc="300" dirty="0" smtClean="0">
                <a:solidFill>
                  <a:srgbClr val="FF0000"/>
                </a:solidFill>
              </a:rPr>
              <a:t>Преимущества </a:t>
            </a:r>
          </a:p>
          <a:p>
            <a:pPr algn="ctr"/>
            <a:r>
              <a:rPr lang="ru-RU" sz="2400" b="1" i="1" spc="300" dirty="0" smtClean="0">
                <a:solidFill>
                  <a:srgbClr val="FF0000"/>
                </a:solidFill>
              </a:rPr>
              <a:t>«МЕДСТАТ»</a:t>
            </a:r>
            <a:endParaRPr lang="ru-RU" sz="2400" b="1" i="1" spc="3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90121" y="1825533"/>
            <a:ext cx="3688179" cy="4201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dirty="0" smtClean="0"/>
              <a:t>Не </a:t>
            </a:r>
            <a:r>
              <a:rPr lang="ru-RU" dirty="0"/>
              <a:t>только осуществляет агрегацию информации, но и позволяет генерировать отчеты различной степени </a:t>
            </a:r>
            <a:r>
              <a:rPr lang="ru-RU" dirty="0" smtClean="0"/>
              <a:t>сложности.</a:t>
            </a:r>
            <a:endParaRPr lang="ru-RU" dirty="0"/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dirty="0" smtClean="0"/>
              <a:t>Обладает минимальными </a:t>
            </a:r>
            <a:r>
              <a:rPr lang="ru-RU" dirty="0"/>
              <a:t>требованиями к аппаратной конфигурации рабочего </a:t>
            </a:r>
            <a:r>
              <a:rPr lang="ru-RU" dirty="0" smtClean="0"/>
              <a:t>места.</a:t>
            </a:r>
            <a:endParaRPr lang="ru-RU" dirty="0"/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dirty="0"/>
              <a:t>Разработана и поддерживается при непосредственном взаимодействии с Минздравом России</a:t>
            </a:r>
            <a:r>
              <a:rPr lang="ru-RU" dirty="0" smtClean="0"/>
              <a:t>.</a:t>
            </a:r>
          </a:p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dirty="0"/>
              <a:t>Не является коммерческим продуктом и предоставляется </a:t>
            </a:r>
            <a:r>
              <a:rPr lang="ru-RU" b="1" u="sng" dirty="0"/>
              <a:t>бесплатно</a:t>
            </a:r>
            <a:r>
              <a:rPr lang="ru-RU" u="sng" dirty="0" smtClean="0"/>
              <a:t>.</a:t>
            </a:r>
            <a:endParaRPr lang="ru-RU" u="sng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88104" y="997614"/>
            <a:ext cx="4381499" cy="608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2000" b="1" dirty="0"/>
              <a:t>Источники </a:t>
            </a:r>
            <a:r>
              <a:rPr lang="ru-RU" sz="2000" b="1" dirty="0" smtClean="0"/>
              <a:t>получения</a:t>
            </a:r>
            <a:r>
              <a:rPr lang="en-US" sz="2000" b="1" dirty="0" smtClean="0"/>
              <a:t>         </a:t>
            </a:r>
            <a:r>
              <a:rPr lang="ru-RU" sz="2000" b="1" dirty="0" smtClean="0"/>
              <a:t> </a:t>
            </a:r>
            <a:r>
              <a:rPr lang="ru-RU" sz="2000" b="1" dirty="0"/>
              <a:t>актуальной версии «МЕДСТАТ» </a:t>
            </a:r>
            <a:endParaRPr lang="ru-RU" sz="20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864099" y="5890315"/>
            <a:ext cx="45085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dirty="0" smtClean="0"/>
              <a:t>Электронная почта МИАЦ и ОУЗ.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65711" y="3585060"/>
            <a:ext cx="45084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dirty="0" smtClean="0"/>
              <a:t>Форум </a:t>
            </a:r>
            <a:r>
              <a:rPr lang="en-US" sz="2400" b="1" dirty="0" smtClean="0">
                <a:solidFill>
                  <a:srgbClr val="0000FF"/>
                </a:solidFill>
              </a:rPr>
              <a:t>www.zdravmanager.ru</a:t>
            </a:r>
            <a:r>
              <a:rPr lang="en-US" dirty="0" smtClean="0"/>
              <a:t> </a:t>
            </a:r>
            <a:r>
              <a:rPr lang="ru-RU" dirty="0" smtClean="0"/>
              <a:t>      в разделе «</a:t>
            </a:r>
            <a:r>
              <a:rPr lang="ru-RU" dirty="0"/>
              <a:t>Годовой </a:t>
            </a:r>
            <a:r>
              <a:rPr lang="ru-RU" dirty="0" smtClean="0"/>
              <a:t>отчет»</a:t>
            </a:r>
            <a:endParaRPr lang="ru-RU" dirty="0"/>
          </a:p>
        </p:txBody>
      </p:sp>
      <p:pic>
        <p:nvPicPr>
          <p:cNvPr id="2051" name="Picture 3" descr="C:\Users\n.golubev\Documents\Годовой отчет 2015\WEB-семинары\Доклад по медстат\WebMail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0006" y="5850096"/>
            <a:ext cx="386987" cy="449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4865711" y="1655416"/>
            <a:ext cx="450849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dirty="0" smtClean="0"/>
              <a:t>Официальный сайт ФГБУ «ЦНИИОИЗ» Минздрава России </a:t>
            </a:r>
            <a:r>
              <a:rPr lang="en-US" sz="2400" b="1" dirty="0" smtClean="0">
                <a:solidFill>
                  <a:srgbClr val="0000FF"/>
                </a:solidFill>
              </a:rPr>
              <a:t>www.mednet.ru</a:t>
            </a:r>
            <a:r>
              <a:rPr lang="en-US" sz="2400" dirty="0" smtClean="0"/>
              <a:t> </a:t>
            </a:r>
            <a:endParaRPr lang="ru-RU" sz="24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61105" y="2275373"/>
            <a:ext cx="4508498" cy="12023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64099" y="4206398"/>
            <a:ext cx="4508500" cy="15801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1498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Проведение контроля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20</a:t>
            </a:fld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447" y="1001134"/>
            <a:ext cx="9314120" cy="5421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85191" y="2186567"/>
            <a:ext cx="1973810" cy="36933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условие контроля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3317360" y="2466925"/>
            <a:ext cx="467832" cy="19557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18103" y="3772153"/>
            <a:ext cx="1882247" cy="307777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значение левой части</a:t>
            </a:r>
            <a:endParaRPr lang="ru-RU" sz="1400" b="1" dirty="0">
              <a:solidFill>
                <a:srgbClr val="FF0000"/>
              </a:solidFill>
            </a:endParaRPr>
          </a:p>
        </p:txBody>
      </p:sp>
      <p:cxnSp>
        <p:nvCxnSpPr>
          <p:cNvPr id="17" name="Прямая со стрелкой 16"/>
          <p:cNvCxnSpPr/>
          <p:nvPr/>
        </p:nvCxnSpPr>
        <p:spPr>
          <a:xfrm flipV="1">
            <a:off x="1325043" y="3659464"/>
            <a:ext cx="145715" cy="225377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2561176" y="3785470"/>
            <a:ext cx="2645724" cy="307777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значение правой части условия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 flipH="1" flipV="1">
            <a:off x="2923067" y="3620070"/>
            <a:ext cx="157919" cy="225378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4071885" y="3192743"/>
            <a:ext cx="832279" cy="307777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разница</a:t>
            </a:r>
          </a:p>
        </p:txBody>
      </p:sp>
      <p:cxnSp>
        <p:nvCxnSpPr>
          <p:cNvPr id="24" name="Прямая со стрелкой 23"/>
          <p:cNvCxnSpPr>
            <a:stCxn id="23" idx="1"/>
          </p:cNvCxnSpPr>
          <p:nvPr/>
        </p:nvCxnSpPr>
        <p:spPr>
          <a:xfrm flipH="1" flipV="1">
            <a:off x="3913967" y="3233942"/>
            <a:ext cx="157918" cy="11269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207787" y="2802084"/>
            <a:ext cx="4006552" cy="3164860"/>
          </a:xfrm>
          <a:prstGeom prst="roundRect">
            <a:avLst>
              <a:gd name="adj" fmla="val 748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u="sng" dirty="0" smtClean="0"/>
              <a:t>Расшифровка условия контроля: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dirty="0" smtClean="0"/>
              <a:t>30,2800,1,03:06 =</a:t>
            </a:r>
          </a:p>
          <a:p>
            <a:r>
              <a:rPr lang="ru-RU" dirty="0" smtClean="0"/>
              <a:t>30,2800,2+6+8+9+12+15П20,03:06*</a:t>
            </a:r>
          </a:p>
          <a:p>
            <a:pPr algn="ctr">
              <a:lnSpc>
                <a:spcPct val="150000"/>
              </a:lnSpc>
            </a:pPr>
            <a:r>
              <a:rPr lang="ru-RU" sz="1400" dirty="0" smtClean="0"/>
              <a:t>означает</a:t>
            </a:r>
          </a:p>
          <a:p>
            <a:r>
              <a:rPr lang="ru-RU" dirty="0" smtClean="0"/>
              <a:t>по </a:t>
            </a:r>
            <a:r>
              <a:rPr lang="ru-RU" dirty="0"/>
              <a:t>форме </a:t>
            </a:r>
            <a:r>
              <a:rPr lang="ru-RU" b="1" dirty="0" smtClean="0">
                <a:solidFill>
                  <a:srgbClr val="FF0000"/>
                </a:solidFill>
              </a:rPr>
              <a:t>30 </a:t>
            </a:r>
            <a:r>
              <a:rPr lang="ru-RU" dirty="0" smtClean="0"/>
              <a:t>таблице </a:t>
            </a:r>
            <a:r>
              <a:rPr lang="ru-RU" b="1" dirty="0" smtClean="0">
                <a:solidFill>
                  <a:srgbClr val="FF0000"/>
                </a:solidFill>
              </a:rPr>
              <a:t>2800</a:t>
            </a:r>
            <a:r>
              <a:rPr lang="ru-RU" dirty="0" smtClean="0"/>
              <a:t> </a:t>
            </a:r>
          </a:p>
          <a:p>
            <a:r>
              <a:rPr lang="ru-RU" dirty="0" smtClean="0"/>
              <a:t>  строка </a:t>
            </a:r>
            <a:r>
              <a:rPr lang="ru-RU" b="1" dirty="0">
                <a:solidFill>
                  <a:srgbClr val="FF0000"/>
                </a:solidFill>
              </a:rPr>
              <a:t>1</a:t>
            </a:r>
            <a:r>
              <a:rPr lang="ru-RU" dirty="0"/>
              <a:t> по графам </a:t>
            </a:r>
            <a:r>
              <a:rPr lang="ru-RU" b="1" dirty="0" smtClean="0">
                <a:solidFill>
                  <a:srgbClr val="FF0000"/>
                </a:solidFill>
              </a:rPr>
              <a:t>3 - 6 </a:t>
            </a:r>
          </a:p>
          <a:p>
            <a:r>
              <a:rPr lang="ru-RU" dirty="0" smtClean="0"/>
              <a:t>должна </a:t>
            </a:r>
            <a:r>
              <a:rPr lang="ru-RU" dirty="0"/>
              <a:t>быть </a:t>
            </a:r>
            <a:r>
              <a:rPr lang="ru-RU" b="1" dirty="0">
                <a:solidFill>
                  <a:srgbClr val="FF0000"/>
                </a:solidFill>
              </a:rPr>
              <a:t>равна</a:t>
            </a:r>
            <a:r>
              <a:rPr lang="ru-RU" dirty="0"/>
              <a:t> </a:t>
            </a:r>
            <a:endParaRPr lang="ru-RU" dirty="0" smtClean="0"/>
          </a:p>
          <a:p>
            <a:r>
              <a:rPr lang="ru-RU" dirty="0" smtClean="0"/>
              <a:t>  в той </a:t>
            </a:r>
            <a:r>
              <a:rPr lang="ru-RU" dirty="0"/>
              <a:t>же таблице </a:t>
            </a:r>
          </a:p>
          <a:p>
            <a:r>
              <a:rPr lang="ru-RU" dirty="0" smtClean="0"/>
              <a:t>строкам </a:t>
            </a:r>
            <a:r>
              <a:rPr lang="ru-RU" b="1" dirty="0" smtClean="0">
                <a:solidFill>
                  <a:srgbClr val="FF0000"/>
                </a:solidFill>
              </a:rPr>
              <a:t>2 + 6 + 8 + 9 + 12 + с 15 по 20 </a:t>
            </a:r>
          </a:p>
          <a:p>
            <a:r>
              <a:rPr lang="ru-RU" dirty="0" smtClean="0"/>
              <a:t>  по </a:t>
            </a:r>
            <a:r>
              <a:rPr lang="ru-RU" dirty="0"/>
              <a:t>графам </a:t>
            </a:r>
            <a:r>
              <a:rPr lang="ru-RU" b="1" dirty="0" smtClean="0">
                <a:solidFill>
                  <a:srgbClr val="FF0000"/>
                </a:solidFill>
              </a:rPr>
              <a:t>3 - 6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26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4" name="Группа 3"/>
          <p:cNvGrpSpPr/>
          <p:nvPr/>
        </p:nvGrpSpPr>
        <p:grpSpPr>
          <a:xfrm>
            <a:off x="370542" y="1034250"/>
            <a:ext cx="8901049" cy="5480602"/>
            <a:chOff x="370542" y="1034250"/>
            <a:chExt cx="8901049" cy="5480602"/>
          </a:xfrm>
        </p:grpSpPr>
        <p:pic>
          <p:nvPicPr>
            <p:cNvPr id="9219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542" y="1034250"/>
              <a:ext cx="8901049" cy="548060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35214" y="1955442"/>
              <a:ext cx="2444869" cy="1041601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Проведение контроля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7772400" y="2862413"/>
            <a:ext cx="1898277" cy="36933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1000 / 2000 х 100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8051688" y="3242654"/>
            <a:ext cx="467832" cy="19557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8030424" y="4455042"/>
            <a:ext cx="1664238" cy="369332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70 / 1000 х 100</a:t>
            </a:r>
            <a:endParaRPr lang="ru-RU" b="1" dirty="0">
              <a:solidFill>
                <a:srgbClr val="FF0000"/>
              </a:solidFill>
            </a:endParaRPr>
          </a:p>
        </p:txBody>
      </p:sp>
      <p:cxnSp>
        <p:nvCxnSpPr>
          <p:cNvPr id="26" name="Прямая со стрелкой 25"/>
          <p:cNvCxnSpPr/>
          <p:nvPr/>
        </p:nvCxnSpPr>
        <p:spPr>
          <a:xfrm flipH="1" flipV="1">
            <a:off x="8030424" y="4173842"/>
            <a:ext cx="489096" cy="28120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833855" y="4239598"/>
            <a:ext cx="3938545" cy="2397621"/>
          </a:xfrm>
          <a:prstGeom prst="roundRect">
            <a:avLst>
              <a:gd name="adj" fmla="val 7485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u="sng" dirty="0" smtClean="0"/>
              <a:t>Расшифровка условия контроля: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30,2801,3,03</a:t>
            </a:r>
            <a:r>
              <a:rPr lang="ru-RU" dirty="0" smtClean="0"/>
              <a:t> </a:t>
            </a:r>
            <a:r>
              <a:rPr lang="en-US" dirty="0" smtClean="0"/>
              <a:t>/</a:t>
            </a:r>
            <a:r>
              <a:rPr lang="ru-RU" dirty="0" smtClean="0"/>
              <a:t> </a:t>
            </a:r>
            <a:r>
              <a:rPr lang="en-US" dirty="0" smtClean="0"/>
              <a:t>30,2801,1,03X'100'=</a:t>
            </a:r>
            <a:r>
              <a:rPr lang="en-US" dirty="0"/>
              <a:t>'0'* </a:t>
            </a:r>
            <a:endParaRPr lang="ru-RU" dirty="0" smtClean="0"/>
          </a:p>
          <a:p>
            <a:pPr>
              <a:lnSpc>
                <a:spcPct val="150000"/>
              </a:lnSpc>
            </a:pPr>
            <a:r>
              <a:rPr lang="ru-RU" dirty="0" smtClean="0"/>
              <a:t>  отображается </a:t>
            </a:r>
            <a:r>
              <a:rPr lang="ru-RU" b="1" dirty="0" smtClean="0">
                <a:solidFill>
                  <a:srgbClr val="FF0000"/>
                </a:solidFill>
              </a:rPr>
              <a:t>соотношение</a:t>
            </a:r>
          </a:p>
          <a:p>
            <a:r>
              <a:rPr lang="ru-RU" dirty="0" smtClean="0"/>
              <a:t>     по </a:t>
            </a:r>
            <a:r>
              <a:rPr lang="ru-RU" dirty="0"/>
              <a:t>форме </a:t>
            </a:r>
            <a:r>
              <a:rPr lang="ru-RU" b="1" dirty="0" smtClean="0">
                <a:solidFill>
                  <a:srgbClr val="FF0000"/>
                </a:solidFill>
              </a:rPr>
              <a:t>30 </a:t>
            </a:r>
            <a:r>
              <a:rPr lang="ru-RU" dirty="0" smtClean="0"/>
              <a:t>таблице </a:t>
            </a:r>
            <a:r>
              <a:rPr lang="ru-RU" b="1" dirty="0" smtClean="0">
                <a:solidFill>
                  <a:srgbClr val="FF0000"/>
                </a:solidFill>
              </a:rPr>
              <a:t>2801</a:t>
            </a:r>
            <a:r>
              <a:rPr lang="ru-RU" dirty="0" smtClean="0"/>
              <a:t> </a:t>
            </a:r>
          </a:p>
          <a:p>
            <a:r>
              <a:rPr lang="ru-RU" dirty="0" smtClean="0"/>
              <a:t>  строки </a:t>
            </a:r>
            <a:r>
              <a:rPr lang="ru-RU" b="1" dirty="0">
                <a:solidFill>
                  <a:srgbClr val="FF0000"/>
                </a:solidFill>
              </a:rPr>
              <a:t>3</a:t>
            </a:r>
            <a:r>
              <a:rPr lang="ru-RU" dirty="0" smtClean="0"/>
              <a:t> графы</a:t>
            </a:r>
            <a:r>
              <a:rPr lang="ru-RU" b="1" dirty="0" smtClean="0">
                <a:solidFill>
                  <a:srgbClr val="FF0000"/>
                </a:solidFill>
              </a:rPr>
              <a:t> 3 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     к</a:t>
            </a:r>
            <a:r>
              <a:rPr lang="ru-RU" dirty="0" smtClean="0"/>
              <a:t> той </a:t>
            </a:r>
            <a:r>
              <a:rPr lang="ru-RU" dirty="0"/>
              <a:t>же таблице </a:t>
            </a:r>
            <a:endParaRPr lang="ru-RU" dirty="0" smtClean="0"/>
          </a:p>
          <a:p>
            <a:r>
              <a:rPr lang="ru-RU" dirty="0" smtClean="0"/>
              <a:t>  строке </a:t>
            </a:r>
            <a:r>
              <a:rPr lang="ru-RU" b="1" dirty="0" smtClean="0">
                <a:solidFill>
                  <a:srgbClr val="FF0000"/>
                </a:solidFill>
              </a:rPr>
              <a:t>1 </a:t>
            </a:r>
            <a:r>
              <a:rPr lang="ru-RU" dirty="0" smtClean="0"/>
              <a:t>графе </a:t>
            </a:r>
            <a:r>
              <a:rPr lang="ru-RU" b="1" dirty="0" smtClean="0">
                <a:solidFill>
                  <a:srgbClr val="FF0000"/>
                </a:solidFill>
              </a:rPr>
              <a:t>3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1017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35768" y="1068635"/>
            <a:ext cx="36670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sz="2000" dirty="0" smtClean="0"/>
              <a:t>Формирование кодификатора территорий: меню </a:t>
            </a:r>
            <a:r>
              <a:rPr lang="ru-RU" sz="2000" b="1" dirty="0">
                <a:solidFill>
                  <a:srgbClr val="FF0000"/>
                </a:solidFill>
              </a:rPr>
              <a:t>Администратор </a:t>
            </a:r>
            <a:r>
              <a:rPr lang="ru-RU" sz="2000" dirty="0"/>
              <a:t>–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dirty="0" smtClean="0"/>
              <a:t> </a:t>
            </a:r>
          </a:p>
          <a:p>
            <a:pPr>
              <a:tabLst>
                <a:tab pos="266700" algn="l"/>
              </a:tabLst>
            </a:pPr>
            <a:r>
              <a:rPr lang="ru-RU" sz="2000" b="1" dirty="0" smtClean="0">
                <a:solidFill>
                  <a:srgbClr val="FF0000"/>
                </a:solidFill>
              </a:rPr>
              <a:t>Словарь территорий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79254" y="1068635"/>
            <a:ext cx="4957052" cy="3725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62704" y="113270"/>
            <a:ext cx="9359089" cy="780375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</a:pPr>
            <a:r>
              <a:rPr lang="ru-RU" sz="2800" b="1" smtClean="0"/>
              <a:t>Адаптация МЕДСТАТ для сбора данных внутри субъекта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5769" y="2714069"/>
            <a:ext cx="27419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sz="2000" b="1" dirty="0">
                <a:solidFill>
                  <a:srgbClr val="FF0000"/>
                </a:solidFill>
              </a:rPr>
              <a:t>Для корректировки </a:t>
            </a:r>
            <a:r>
              <a:rPr lang="ru-RU" sz="2000" dirty="0" smtClean="0"/>
              <a:t>выгрузить в текстовый файл, поправить и </a:t>
            </a:r>
            <a:r>
              <a:rPr lang="ru-RU" sz="2000" b="1" dirty="0" smtClean="0">
                <a:solidFill>
                  <a:srgbClr val="FF0000"/>
                </a:solidFill>
              </a:rPr>
              <a:t>загрузить обратно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7898" y="2533415"/>
            <a:ext cx="5741377" cy="3858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Скругленный прямоугольник 10"/>
          <p:cNvSpPr/>
          <p:nvPr/>
        </p:nvSpPr>
        <p:spPr>
          <a:xfrm>
            <a:off x="4146487" y="5784983"/>
            <a:ext cx="3647966" cy="46249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2704" y="4518330"/>
            <a:ext cx="374519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формирования сводов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dirty="0" smtClean="0"/>
              <a:t>создается соответствующая стока, в которой с </a:t>
            </a:r>
            <a:r>
              <a:rPr lang="ru-RU" sz="2000" b="1" dirty="0" smtClean="0"/>
              <a:t>37 позиции</a:t>
            </a:r>
            <a:r>
              <a:rPr lang="ru-RU" sz="2000" dirty="0" smtClean="0"/>
              <a:t> перечисляются 4х-значные коды составляющих территорий</a:t>
            </a:r>
            <a:endParaRPr lang="ru-RU" sz="2000" b="1" dirty="0" smtClean="0">
              <a:solidFill>
                <a:srgbClr val="FF0000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3367889" y="5038253"/>
            <a:ext cx="640009" cy="11769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4102828" y="4911123"/>
            <a:ext cx="2696324" cy="18597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81092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62704" y="1787362"/>
            <a:ext cx="24247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sz="2000" dirty="0" smtClean="0"/>
              <a:t>Свод информации по территории в целом: меню  </a:t>
            </a:r>
            <a:r>
              <a:rPr lang="ru-RU" sz="2000" b="1" dirty="0" smtClean="0">
                <a:solidFill>
                  <a:srgbClr val="FF0000"/>
                </a:solidFill>
              </a:rPr>
              <a:t>Оператор </a:t>
            </a:r>
            <a:r>
              <a:rPr lang="ru-RU" sz="2000" dirty="0"/>
              <a:t>–</a:t>
            </a: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Свод</a:t>
            </a: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62704" y="113270"/>
            <a:ext cx="9359089" cy="780375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Формирование сводов данных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0508" y="1603217"/>
            <a:ext cx="6761285" cy="4995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848890" y="2533642"/>
            <a:ext cx="340158" cy="46166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1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55415" y="5049793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3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780395" y="3110801"/>
            <a:ext cx="340158" cy="46166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2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809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62704" y="113270"/>
            <a:ext cx="9359089" cy="780375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</a:pPr>
            <a:r>
              <a:rPr lang="ru-RU" sz="2800" b="1" dirty="0">
                <a:solidFill>
                  <a:prstClr val="white"/>
                </a:solidFill>
              </a:rPr>
              <a:t>Система </a:t>
            </a:r>
            <a:r>
              <a:rPr lang="ru-RU" sz="2800" b="1" dirty="0" err="1">
                <a:solidFill>
                  <a:prstClr val="white"/>
                </a:solidFill>
              </a:rPr>
              <a:t>МедСтат</a:t>
            </a:r>
            <a:r>
              <a:rPr lang="en-US" sz="2800" b="1" dirty="0">
                <a:solidFill>
                  <a:prstClr val="white"/>
                </a:solidFill>
              </a:rPr>
              <a:t>WEB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2229" y="893645"/>
            <a:ext cx="932180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prstClr val="black"/>
                </a:solidFill>
              </a:rPr>
              <a:t>Регистрационная карточка</a:t>
            </a:r>
            <a:r>
              <a:rPr lang="ru-RU" dirty="0" smtClean="0">
                <a:solidFill>
                  <a:prstClr val="black"/>
                </a:solidFill>
              </a:rPr>
              <a:t> ответственных лиц в субъекте по формированию, предоставлению, координации форм государственного статистического наблюдения;</a:t>
            </a:r>
          </a:p>
          <a:p>
            <a:pPr marL="285750" indent="-285750">
              <a:spcAft>
                <a:spcPts val="1200"/>
              </a:spcAft>
              <a:buFont typeface="Wingdings" panose="05000000000000000000" pitchFamily="2" charset="2"/>
              <a:buChar char="v"/>
            </a:pPr>
            <a:r>
              <a:rPr lang="ru-RU" b="1" dirty="0">
                <a:solidFill>
                  <a:prstClr val="black"/>
                </a:solidFill>
              </a:rPr>
              <a:t>Переписка с ФГБУ ЦНИИОИЗ Минздрава России – передача файлов </a:t>
            </a:r>
            <a:r>
              <a:rPr lang="ru-RU" b="1" dirty="0" smtClean="0">
                <a:solidFill>
                  <a:prstClr val="black"/>
                </a:solidFill>
              </a:rPr>
              <a:t>DBF.</a:t>
            </a:r>
            <a:r>
              <a:rPr lang="ru-RU" b="1" dirty="0">
                <a:solidFill>
                  <a:prstClr val="black"/>
                </a:solidFill>
              </a:rPr>
              <a:t>  </a:t>
            </a:r>
            <a:r>
              <a:rPr lang="ru-RU" b="1" dirty="0" smtClean="0">
                <a:solidFill>
                  <a:prstClr val="black"/>
                </a:solidFill>
              </a:rPr>
              <a:t>                      </a:t>
            </a:r>
            <a:r>
              <a:rPr lang="ru-RU" dirty="0" smtClean="0">
                <a:solidFill>
                  <a:prstClr val="black"/>
                </a:solidFill>
              </a:rPr>
              <a:t>Данная </a:t>
            </a:r>
            <a:r>
              <a:rPr lang="ru-RU" dirty="0">
                <a:solidFill>
                  <a:prstClr val="black"/>
                </a:solidFill>
              </a:rPr>
              <a:t>функция позволяет организовать переписку между работником Субъекта РФ и работником ЦНИИОИЗ, ответственным за проведение форматного контроля файла в формате </a:t>
            </a:r>
            <a:r>
              <a:rPr lang="en-US" dirty="0">
                <a:solidFill>
                  <a:prstClr val="black"/>
                </a:solidFill>
              </a:rPr>
              <a:t>DBF</a:t>
            </a:r>
            <a:r>
              <a:rPr lang="ru-RU" dirty="0">
                <a:solidFill>
                  <a:prstClr val="black"/>
                </a:solidFill>
              </a:rPr>
              <a:t>, содержащего все формы за отчетный год по Субъекту РФ.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99993" y="2934140"/>
            <a:ext cx="9321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u="sng" cap="all" dirty="0">
                <a:solidFill>
                  <a:prstClr val="black"/>
                </a:solidFill>
              </a:rPr>
              <a:t>Адрес для входа в систему</a:t>
            </a:r>
            <a:r>
              <a:rPr lang="ru-RU" sz="2800" b="1" u="sng" cap="all" dirty="0" smtClean="0">
                <a:solidFill>
                  <a:prstClr val="black"/>
                </a:solidFill>
              </a:rPr>
              <a:t>:</a:t>
            </a:r>
          </a:p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http</a:t>
            </a:r>
            <a:r>
              <a:rPr lang="ru-RU" sz="2800" dirty="0">
                <a:solidFill>
                  <a:srgbClr val="FF0000"/>
                </a:solidFill>
              </a:rPr>
              <a:t>://</a:t>
            </a:r>
            <a:r>
              <a:rPr lang="en-US" sz="2800" dirty="0">
                <a:solidFill>
                  <a:srgbClr val="FF0000"/>
                </a:solidFill>
              </a:rPr>
              <a:t>rain</a:t>
            </a:r>
            <a:r>
              <a:rPr lang="ru-RU" sz="2800" dirty="0">
                <a:solidFill>
                  <a:srgbClr val="FF0000"/>
                </a:solidFill>
              </a:rPr>
              <a:t>.</a:t>
            </a:r>
            <a:r>
              <a:rPr lang="en-US" sz="2800" dirty="0" err="1">
                <a:solidFill>
                  <a:srgbClr val="FF0000"/>
                </a:solidFill>
              </a:rPr>
              <a:t>mednet</a:t>
            </a:r>
            <a:r>
              <a:rPr lang="ru-RU" sz="2800" dirty="0">
                <a:solidFill>
                  <a:srgbClr val="FF0000"/>
                </a:solidFill>
              </a:rPr>
              <a:t>.</a:t>
            </a:r>
            <a:r>
              <a:rPr lang="en-US" sz="2800" dirty="0" err="1">
                <a:solidFill>
                  <a:srgbClr val="FF0000"/>
                </a:solidFill>
              </a:rPr>
              <a:t>ru</a:t>
            </a:r>
            <a:r>
              <a:rPr lang="ru-RU" sz="2800" dirty="0" smtClean="0">
                <a:solidFill>
                  <a:srgbClr val="FF0000"/>
                </a:solidFill>
              </a:rPr>
              <a:t>:5907/</a:t>
            </a:r>
            <a:r>
              <a:rPr lang="en-US" sz="2800" dirty="0" smtClean="0">
                <a:solidFill>
                  <a:srgbClr val="FF0000"/>
                </a:solidFill>
              </a:rPr>
              <a:t>med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412828" y="4128026"/>
            <a:ext cx="4046481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b="1" cap="all" dirty="0" smtClean="0">
                <a:solidFill>
                  <a:prstClr val="black"/>
                </a:solidFill>
              </a:rPr>
              <a:t>Для получения (восстановления) учетных данных</a:t>
            </a:r>
            <a:endParaRPr lang="ru-RU" b="1" cap="all" dirty="0">
              <a:solidFill>
                <a:prstClr val="black"/>
              </a:solidFill>
            </a:endParaRPr>
          </a:p>
          <a:p>
            <a:pPr algn="ctr">
              <a:spcAft>
                <a:spcPts val="600"/>
              </a:spcAft>
            </a:pPr>
            <a:r>
              <a:rPr lang="ru-RU" dirty="0">
                <a:solidFill>
                  <a:prstClr val="black"/>
                </a:solidFill>
              </a:rPr>
              <a:t>Направить на электронный ящик </a:t>
            </a:r>
            <a:r>
              <a:rPr lang="ru-RU" dirty="0" smtClean="0">
                <a:solidFill>
                  <a:prstClr val="black"/>
                </a:solidFill>
                <a:hlinkClick r:id="rId4"/>
              </a:rPr>
              <a:t>stat@mednet.ru</a:t>
            </a:r>
            <a:r>
              <a:rPr lang="ru-RU" dirty="0" smtClean="0">
                <a:solidFill>
                  <a:prstClr val="black"/>
                </a:solidFill>
              </a:rPr>
              <a:t>  </a:t>
            </a:r>
            <a:r>
              <a:rPr lang="ru-RU" dirty="0">
                <a:solidFill>
                  <a:prstClr val="black"/>
                </a:solidFill>
              </a:rPr>
              <a:t>запрос от органа управления здравоохранением </a:t>
            </a:r>
            <a:r>
              <a:rPr lang="ru-RU" dirty="0" smtClean="0">
                <a:solidFill>
                  <a:prstClr val="black"/>
                </a:solidFill>
              </a:rPr>
              <a:t>Субъекта РФ на </a:t>
            </a:r>
            <a:r>
              <a:rPr lang="ru-RU" dirty="0">
                <a:solidFill>
                  <a:prstClr val="black"/>
                </a:solidFill>
              </a:rPr>
              <a:t>предоставление доступа к </a:t>
            </a:r>
            <a:r>
              <a:rPr lang="ru-RU" dirty="0" err="1" smtClean="0">
                <a:solidFill>
                  <a:prstClr val="black"/>
                </a:solidFill>
              </a:rPr>
              <a:t>МедСтатWEB</a:t>
            </a:r>
            <a:endParaRPr lang="ru-RU" b="1" u="sng" dirty="0">
              <a:solidFill>
                <a:prstClr val="black"/>
              </a:solidFill>
            </a:endParaRP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5" cstate="print"/>
          <a:srcRect t="3553" b="45550"/>
          <a:stretch/>
        </p:blipFill>
        <p:spPr bwMode="auto">
          <a:xfrm>
            <a:off x="272229" y="4128026"/>
            <a:ext cx="4859867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60420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62704" y="113270"/>
            <a:ext cx="9359089" cy="780375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</a:pPr>
            <a:r>
              <a:rPr lang="ru-RU" sz="2800" b="1" dirty="0" smtClean="0">
                <a:solidFill>
                  <a:prstClr val="white"/>
                </a:solidFill>
              </a:rPr>
              <a:t>Региональная </a:t>
            </a:r>
            <a:r>
              <a:rPr lang="ru-RU" sz="2800" b="1" dirty="0">
                <a:solidFill>
                  <a:prstClr val="white"/>
                </a:solidFill>
              </a:rPr>
              <a:t>учетная карточка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3893706" y="2119117"/>
            <a:ext cx="5053435" cy="338554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Минздрав или профильный департамент субъекта РФ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132379" y="2754519"/>
            <a:ext cx="3814762" cy="338554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600" b="1">
                <a:solidFill>
                  <a:srgbClr val="FF0000"/>
                </a:solidFill>
              </a:defRPr>
            </a:lvl1pPr>
          </a:lstStyle>
          <a:p>
            <a:r>
              <a:rPr lang="ru-RU" dirty="0"/>
              <a:t>МИАЦ или бюро статистики субъекта РФ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 flipH="1">
            <a:off x="3389474" y="2308512"/>
            <a:ext cx="467832" cy="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4664547" y="2923796"/>
            <a:ext cx="467832" cy="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5296142" y="3605336"/>
            <a:ext cx="3650999" cy="338554"/>
          </a:xfrm>
          <a:prstGeom prst="rect">
            <a:avLst/>
          </a:prstGeom>
          <a:solidFill>
            <a:srgbClr val="FFFFFF">
              <a:alpha val="80000"/>
            </a:srgbClr>
          </a:solidFill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1600" b="1">
                <a:solidFill>
                  <a:srgbClr val="FF0000"/>
                </a:solidFill>
              </a:defRPr>
            </a:lvl1pPr>
          </a:lstStyle>
          <a:p>
            <a:r>
              <a:rPr lang="ru-RU" dirty="0" smtClean="0"/>
              <a:t>Ответственные по </a:t>
            </a:r>
            <a:r>
              <a:rPr lang="ru-RU" dirty="0"/>
              <a:t>отдельным формам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 flipH="1">
            <a:off x="5296141" y="3929084"/>
            <a:ext cx="304069" cy="176756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Группа 4"/>
          <p:cNvGrpSpPr/>
          <p:nvPr/>
        </p:nvGrpSpPr>
        <p:grpSpPr>
          <a:xfrm>
            <a:off x="244475" y="969962"/>
            <a:ext cx="9364818" cy="5609302"/>
            <a:chOff x="244475" y="969962"/>
            <a:chExt cx="9364818" cy="5609302"/>
          </a:xfrm>
        </p:grpSpPr>
        <p:pic>
          <p:nvPicPr>
            <p:cNvPr id="11" name="Рисунок 10"/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4475" y="969962"/>
              <a:ext cx="9364818" cy="560930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4" name="Прямоугольник 3"/>
            <p:cNvSpPr/>
            <p:nvPr/>
          </p:nvSpPr>
          <p:spPr>
            <a:xfrm>
              <a:off x="2032000" y="1658466"/>
              <a:ext cx="304800" cy="11541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976651" y="1600758"/>
              <a:ext cx="415498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900" dirty="0" smtClean="0"/>
                <a:t>2016</a:t>
              </a:r>
              <a:endParaRPr lang="ru-RU" sz="900" dirty="0"/>
            </a:p>
          </p:txBody>
        </p:sp>
      </p:grpSp>
    </p:spTree>
    <p:extLst>
      <p:ext uri="{BB962C8B-B14F-4D97-AF65-F5344CB8AC3E}">
        <p14:creationId xmlns:p14="http://schemas.microsoft.com/office/powerpoint/2010/main" val="3654267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/>
              <a:t>Переписка с ЦНИИОИЗ</a:t>
            </a: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977017"/>
            <a:ext cx="93091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Wingdings" pitchFamily="2" charset="2"/>
              <a:buChar char="ü"/>
            </a:pPr>
            <a:r>
              <a:rPr lang="ru-RU" dirty="0" smtClean="0">
                <a:solidFill>
                  <a:prstClr val="black"/>
                </a:solidFill>
              </a:rPr>
              <a:t>организация </a:t>
            </a:r>
            <a:r>
              <a:rPr lang="ru-RU" dirty="0">
                <a:solidFill>
                  <a:prstClr val="black"/>
                </a:solidFill>
              </a:rPr>
              <a:t>передачи файлов, содержащих формы за отчетный период;</a:t>
            </a: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ü"/>
            </a:pPr>
            <a:r>
              <a:rPr lang="ru-RU" dirty="0" smtClean="0">
                <a:solidFill>
                  <a:prstClr val="black"/>
                </a:solidFill>
              </a:rPr>
              <a:t>контроль </a:t>
            </a:r>
            <a:r>
              <a:rPr lang="ru-RU" dirty="0">
                <a:solidFill>
                  <a:prstClr val="black"/>
                </a:solidFill>
              </a:rPr>
              <a:t>хода форматного контроля файлов в </a:t>
            </a:r>
            <a:r>
              <a:rPr lang="ru-RU" dirty="0" smtClean="0">
                <a:solidFill>
                  <a:prstClr val="black"/>
                </a:solidFill>
              </a:rPr>
              <a:t>ЦНИИОИЗ;</a:t>
            </a:r>
            <a:endParaRPr lang="ru-RU" dirty="0">
              <a:solidFill>
                <a:prstClr val="black"/>
              </a:solidFill>
            </a:endParaRPr>
          </a:p>
          <a:p>
            <a:pPr marL="285750" indent="-285750">
              <a:spcAft>
                <a:spcPts val="600"/>
              </a:spcAft>
              <a:buFont typeface="Wingdings" pitchFamily="2" charset="2"/>
              <a:buChar char="ü"/>
            </a:pPr>
            <a:r>
              <a:rPr lang="ru-RU" dirty="0">
                <a:solidFill>
                  <a:prstClr val="black"/>
                </a:solidFill>
              </a:rPr>
              <a:t>получения от ЦНИИОИЗ </a:t>
            </a:r>
            <a:r>
              <a:rPr lang="ru-RU" dirty="0" smtClean="0">
                <a:solidFill>
                  <a:prstClr val="black"/>
                </a:solidFill>
              </a:rPr>
              <a:t>либо:</a:t>
            </a:r>
            <a:endParaRPr lang="ru-RU" dirty="0">
              <a:solidFill>
                <a:prstClr val="black"/>
              </a:solidFill>
            </a:endParaRPr>
          </a:p>
          <a:p>
            <a:pPr marL="742950" lvl="1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ru-RU" b="1" u="sng" dirty="0">
                <a:solidFill>
                  <a:prstClr val="black"/>
                </a:solidFill>
              </a:rPr>
              <a:t>подтверждения </a:t>
            </a:r>
            <a:r>
              <a:rPr lang="ru-RU" dirty="0">
                <a:solidFill>
                  <a:prstClr val="black"/>
                </a:solidFill>
              </a:rPr>
              <a:t>об успешном выполнении форматного контроля файлов и переходе к следующим этапам проработки форм;</a:t>
            </a:r>
          </a:p>
          <a:p>
            <a:pPr marL="742950" lvl="1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ru-RU" b="1" u="sng" dirty="0">
                <a:solidFill>
                  <a:prstClr val="black"/>
                </a:solidFill>
              </a:rPr>
              <a:t>отказа в приеме файла </a:t>
            </a:r>
            <a:r>
              <a:rPr lang="ru-RU" dirty="0">
                <a:solidFill>
                  <a:prstClr val="black"/>
                </a:solidFill>
              </a:rPr>
              <a:t>с указанием причины. </a:t>
            </a:r>
          </a:p>
        </p:txBody>
      </p:sp>
      <p:pic>
        <p:nvPicPr>
          <p:cNvPr id="11" name="Рисунок 10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04798" y="3243649"/>
            <a:ext cx="9182151" cy="3056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0762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Новое сообщение</a:t>
            </a:r>
            <a:endParaRPr lang="ru-RU" sz="2400" b="1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6700" y="1063536"/>
            <a:ext cx="93345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Для начала переписки необходимо создать СООБЩЕНИЕ для это нужно нажать на клавишу </a:t>
            </a:r>
            <a:r>
              <a:rPr lang="ru-RU" b="1" dirty="0">
                <a:solidFill>
                  <a:prstClr val="black"/>
                </a:solidFill>
              </a:rPr>
              <a:t>«Новое </a:t>
            </a:r>
            <a:r>
              <a:rPr lang="ru-RU" b="1" dirty="0" err="1" smtClean="0">
                <a:solidFill>
                  <a:prstClr val="black"/>
                </a:solidFill>
              </a:rPr>
              <a:t>сооб</a:t>
            </a:r>
            <a:r>
              <a:rPr lang="ru-RU" b="1" dirty="0">
                <a:solidFill>
                  <a:prstClr val="black"/>
                </a:solidFill>
              </a:rPr>
              <a:t>.» </a:t>
            </a:r>
            <a:r>
              <a:rPr lang="ru-RU" dirty="0">
                <a:solidFill>
                  <a:prstClr val="black"/>
                </a:solidFill>
              </a:rPr>
              <a:t>или на соответствующий </a:t>
            </a:r>
            <a:r>
              <a:rPr lang="ru-RU" b="1" dirty="0">
                <a:solidFill>
                  <a:prstClr val="black"/>
                </a:solidFill>
              </a:rPr>
              <a:t>значок</a:t>
            </a:r>
            <a:r>
              <a:rPr lang="ru-RU" dirty="0">
                <a:solidFill>
                  <a:prstClr val="black"/>
                </a:solidFill>
              </a:rPr>
              <a:t> (см. панель инструментов)</a:t>
            </a:r>
          </a:p>
        </p:txBody>
      </p:sp>
      <p:pic>
        <p:nvPicPr>
          <p:cNvPr id="9" name="Рисунок 8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845533"/>
            <a:ext cx="2939416" cy="11095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Овал 11"/>
          <p:cNvSpPr/>
          <p:nvPr/>
        </p:nvSpPr>
        <p:spPr>
          <a:xfrm>
            <a:off x="762000" y="1862867"/>
            <a:ext cx="800100" cy="8001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97400" y="1862867"/>
            <a:ext cx="5073600" cy="1092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Овал 12"/>
          <p:cNvSpPr/>
          <p:nvPr/>
        </p:nvSpPr>
        <p:spPr>
          <a:xfrm>
            <a:off x="6334150" y="2158999"/>
            <a:ext cx="1768450" cy="67700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6700" y="3201938"/>
            <a:ext cx="9004300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dirty="0">
                <a:solidFill>
                  <a:prstClr val="black"/>
                </a:solidFill>
              </a:rPr>
              <a:t>В результате выполнения данного действия функция создаст новое сообщение со статусом редактируемое (</a:t>
            </a:r>
            <a:r>
              <a:rPr lang="en-US" b="1" dirty="0">
                <a:solidFill>
                  <a:prstClr val="black"/>
                </a:solidFill>
              </a:rPr>
              <a:t>Edit</a:t>
            </a:r>
            <a:r>
              <a:rPr lang="ru-RU" dirty="0" smtClean="0">
                <a:solidFill>
                  <a:prstClr val="black"/>
                </a:solidFill>
              </a:rPr>
              <a:t>), </a:t>
            </a:r>
            <a:r>
              <a:rPr lang="ru-RU" dirty="0">
                <a:solidFill>
                  <a:prstClr val="black"/>
                </a:solidFill>
              </a:rPr>
              <a:t>предложит заполнить реквизиты сообщения и загрузить файлы, содержащие электронные документы.</a:t>
            </a:r>
          </a:p>
          <a:p>
            <a:pPr>
              <a:spcAft>
                <a:spcPts val="600"/>
              </a:spcAft>
            </a:pPr>
            <a:r>
              <a:rPr lang="ru-RU" b="1" dirty="0">
                <a:solidFill>
                  <a:srgbClr val="FF0000"/>
                </a:solidFill>
              </a:rPr>
              <a:t>Внимание! Сформировать новое сообщение, если не было ответа на ранее отправленное сообщение невозможно.</a:t>
            </a:r>
          </a:p>
        </p:txBody>
      </p:sp>
      <p:pic>
        <p:nvPicPr>
          <p:cNvPr id="16" name="Рисунок 15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66700" y="4847436"/>
            <a:ext cx="9220250" cy="14530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Овал 16"/>
          <p:cNvSpPr/>
          <p:nvPr/>
        </p:nvSpPr>
        <p:spPr>
          <a:xfrm>
            <a:off x="87374" y="5573983"/>
            <a:ext cx="3024125" cy="636318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6221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Новое сообщение</a:t>
            </a:r>
            <a:endParaRPr lang="ru-RU" sz="2400" b="1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8" name="Рисунок 1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" y="1074737"/>
            <a:ext cx="9403404" cy="48942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extBox 19"/>
          <p:cNvSpPr txBox="1"/>
          <p:nvPr/>
        </p:nvSpPr>
        <p:spPr>
          <a:xfrm>
            <a:off x="5086601" y="2430046"/>
            <a:ext cx="34806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 smtClean="0">
                <a:solidFill>
                  <a:srgbClr val="FF0000"/>
                </a:solidFill>
              </a:rPr>
              <a:t>Сопроводительный текст </a:t>
            </a:r>
            <a:r>
              <a:rPr lang="ru-RU" sz="1600" b="1" dirty="0">
                <a:solidFill>
                  <a:srgbClr val="FF0000"/>
                </a:solidFill>
              </a:rPr>
              <a:t>сообщения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00901" y="3763494"/>
            <a:ext cx="364042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600" b="1" dirty="0" smtClean="0">
                <a:solidFill>
                  <a:srgbClr val="FF0000"/>
                </a:solidFill>
              </a:rPr>
              <a:t>Файлы </a:t>
            </a:r>
            <a:r>
              <a:rPr lang="ru-RU" sz="1600" b="1" dirty="0">
                <a:solidFill>
                  <a:srgbClr val="FF0000"/>
                </a:solidFill>
              </a:rPr>
              <a:t>с электронными </a:t>
            </a:r>
            <a:r>
              <a:rPr lang="ru-RU" sz="1600" b="1" dirty="0" smtClean="0">
                <a:solidFill>
                  <a:srgbClr val="FF0000"/>
                </a:solidFill>
              </a:rPr>
              <a:t>документами:</a:t>
            </a:r>
          </a:p>
          <a:p>
            <a:pPr>
              <a:spcAft>
                <a:spcPts val="1200"/>
              </a:spcAft>
            </a:pPr>
            <a:r>
              <a:rPr lang="en-US" sz="1600" b="1" dirty="0">
                <a:solidFill>
                  <a:srgbClr val="FF0000"/>
                </a:solidFill>
              </a:rPr>
              <a:t>RAR – </a:t>
            </a:r>
            <a:r>
              <a:rPr lang="ru-RU" sz="1600" b="1" dirty="0">
                <a:solidFill>
                  <a:srgbClr val="FF0000"/>
                </a:solidFill>
              </a:rPr>
              <a:t>архив; </a:t>
            </a:r>
            <a:r>
              <a:rPr lang="en-US" sz="1600" b="1" dirty="0">
                <a:solidFill>
                  <a:srgbClr val="FF0000"/>
                </a:solidFill>
              </a:rPr>
              <a:t>RTF, PDF, TXT, DOCX </a:t>
            </a:r>
            <a:r>
              <a:rPr lang="ru-RU" sz="1600" b="1" dirty="0">
                <a:solidFill>
                  <a:srgbClr val="FF0000"/>
                </a:solidFill>
              </a:rPr>
              <a:t>и </a:t>
            </a:r>
            <a:r>
              <a:rPr lang="en-US" sz="1600" b="1" dirty="0">
                <a:solidFill>
                  <a:srgbClr val="FF0000"/>
                </a:solidFill>
              </a:rPr>
              <a:t>OTD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901700" y="1431067"/>
            <a:ext cx="400050" cy="40005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807200" y="5393467"/>
            <a:ext cx="952500" cy="400050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1465" y="4129776"/>
            <a:ext cx="3925023" cy="646331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solidFill>
              <a:srgbClr val="00B050"/>
            </a:solidFill>
          </a:ln>
          <a:effectLst>
            <a:softEdge rad="3175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 sz="2000" b="1">
                <a:solidFill>
                  <a:srgbClr val="FF0000"/>
                </a:solidFill>
              </a:defRPr>
            </a:lvl1pPr>
          </a:lstStyle>
          <a:p>
            <a:r>
              <a:rPr lang="ru-RU" sz="1800" dirty="0">
                <a:solidFill>
                  <a:srgbClr val="00B050"/>
                </a:solidFill>
              </a:rPr>
              <a:t>Сохранить текст сообщения для дальнейшей корректировки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 flipH="1" flipV="1">
            <a:off x="1404847" y="2238704"/>
            <a:ext cx="728753" cy="1734206"/>
          </a:xfrm>
          <a:prstGeom prst="straightConnector1">
            <a:avLst/>
          </a:prstGeom>
          <a:ln w="190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4256690" y="4876800"/>
            <a:ext cx="2322786" cy="641131"/>
          </a:xfrm>
          <a:prstGeom prst="straightConnector1">
            <a:avLst/>
          </a:prstGeom>
          <a:ln w="19050">
            <a:solidFill>
              <a:srgbClr val="00B05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Овал 24"/>
          <p:cNvSpPr/>
          <p:nvPr/>
        </p:nvSpPr>
        <p:spPr>
          <a:xfrm>
            <a:off x="1369173" y="1431067"/>
            <a:ext cx="400050" cy="400050"/>
          </a:xfrm>
          <a:prstGeom prst="ellipse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26" name="Овал 25"/>
          <p:cNvSpPr/>
          <p:nvPr/>
        </p:nvSpPr>
        <p:spPr>
          <a:xfrm>
            <a:off x="8517902" y="5393467"/>
            <a:ext cx="993960" cy="400050"/>
          </a:xfrm>
          <a:prstGeom prst="ellipse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73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3" y="1056589"/>
            <a:ext cx="9433489" cy="4947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Загрузка файла</a:t>
            </a:r>
            <a:endParaRPr lang="ru-RU" sz="2400" b="1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432300" y="5044217"/>
            <a:ext cx="952500" cy="40005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82015" y="3251331"/>
            <a:ext cx="333478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</a:rPr>
              <a:t>сведения о характере </a:t>
            </a:r>
            <a:r>
              <a:rPr lang="ru-RU" sz="1600" b="1" dirty="0" smtClean="0">
                <a:solidFill>
                  <a:srgbClr val="FF0000"/>
                </a:solidFill>
              </a:rPr>
              <a:t>документа</a:t>
            </a:r>
            <a:endParaRPr lang="ru-RU" sz="1600" b="1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467100" y="3161442"/>
            <a:ext cx="4394200" cy="492932"/>
          </a:xfrm>
          <a:prstGeom prst="roundRect">
            <a:avLst>
              <a:gd name="adj" fmla="val 2392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089400" y="4924396"/>
            <a:ext cx="342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1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00400" y="3804481"/>
            <a:ext cx="342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3</a:t>
            </a:r>
            <a:endParaRPr lang="ru-RU" sz="2800" b="1" dirty="0">
              <a:solidFill>
                <a:srgbClr val="FF0000"/>
              </a:solidFill>
            </a:endParaRPr>
          </a:p>
        </p:txBody>
      </p:sp>
      <p:cxnSp>
        <p:nvCxnSpPr>
          <p:cNvPr id="4" name="Прямая со стрелкой 3"/>
          <p:cNvCxnSpPr/>
          <p:nvPr/>
        </p:nvCxnSpPr>
        <p:spPr>
          <a:xfrm flipV="1">
            <a:off x="3505200" y="3951791"/>
            <a:ext cx="279400" cy="1143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6826300" y="3804481"/>
            <a:ext cx="342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4</a:t>
            </a:r>
            <a:endParaRPr lang="ru-RU" sz="2800" b="1" dirty="0">
              <a:solidFill>
                <a:srgbClr val="FF0000"/>
              </a:solidFill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 flipV="1">
            <a:off x="7131100" y="3951791"/>
            <a:ext cx="279400" cy="1143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3603625" y="3235455"/>
            <a:ext cx="1042194" cy="12686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7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DBF </a:t>
            </a:r>
            <a:r>
              <a:rPr lang="ru-RU" sz="700" b="1" dirty="0" smtClean="0">
                <a:solidFill>
                  <a:prstClr val="black">
                    <a:lumMod val="75000"/>
                    <a:lumOff val="25000"/>
                  </a:prstClr>
                </a:solidFill>
              </a:rPr>
              <a:t>база с формами</a:t>
            </a:r>
            <a:endParaRPr lang="ru-RU" sz="700" b="1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613150" y="3198711"/>
            <a:ext cx="342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2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01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b="1" dirty="0" smtClean="0"/>
              <a:t>Инсталляция «МЕДСТАТ»</a:t>
            </a:r>
            <a:endParaRPr lang="ru-RU" sz="2800" b="1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971600" y="1058107"/>
            <a:ext cx="360765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>
              <a:tabLst>
                <a:tab pos="266700" algn="l"/>
              </a:tabLst>
            </a:pPr>
            <a:r>
              <a:rPr lang="ru-RU" sz="2000" dirty="0" smtClean="0"/>
              <a:t>1.	Загрузить и запустить пакет установки «МЕДСТАТ»</a:t>
            </a:r>
          </a:p>
          <a:p>
            <a:endParaRPr lang="ru-RU" sz="1100" dirty="0"/>
          </a:p>
          <a:p>
            <a:r>
              <a:rPr lang="ru-RU" sz="2000" dirty="0" smtClean="0"/>
              <a:t>Папку назначения изменять   не рекомендуется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971597" y="3123068"/>
            <a:ext cx="34606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sz="2000" dirty="0" smtClean="0"/>
              <a:t>2.	Нажать </a:t>
            </a:r>
            <a:r>
              <a:rPr lang="ru-RU" sz="2000" dirty="0"/>
              <a:t>«Извлечь</a:t>
            </a:r>
            <a:r>
              <a:rPr lang="ru-RU" sz="2000" dirty="0" smtClean="0"/>
              <a:t>». </a:t>
            </a:r>
          </a:p>
          <a:p>
            <a:pPr>
              <a:tabLst>
                <a:tab pos="266700" algn="l"/>
              </a:tabLst>
            </a:pPr>
            <a:endParaRPr lang="ru-RU" sz="1100" dirty="0" smtClean="0"/>
          </a:p>
          <a:p>
            <a:pPr>
              <a:tabLst>
                <a:tab pos="266700" algn="l"/>
              </a:tabLst>
            </a:pPr>
            <a:r>
              <a:rPr lang="ru-RU" sz="2000" dirty="0" smtClean="0"/>
              <a:t>По завершению установки окно закроется</a:t>
            </a:r>
            <a:endParaRPr lang="ru-RU" sz="2000" dirty="0"/>
          </a:p>
        </p:txBody>
      </p:sp>
      <p:pic>
        <p:nvPicPr>
          <p:cNvPr id="1030" name="Picture 6" descr="C:\Users\n.golubev\Documents\Годовой отчет 2015\WEB-семинары\Доклад по медстат\Ярлык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912" b="10931"/>
          <a:stretch/>
        </p:blipFill>
        <p:spPr bwMode="auto">
          <a:xfrm>
            <a:off x="4589051" y="3123068"/>
            <a:ext cx="4507648" cy="3370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3700" y="1159707"/>
            <a:ext cx="3698350" cy="276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Овал 7"/>
          <p:cNvSpPr/>
          <p:nvPr/>
        </p:nvSpPr>
        <p:spPr>
          <a:xfrm>
            <a:off x="4336869" y="4963886"/>
            <a:ext cx="1201782" cy="10711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971598" y="4998940"/>
            <a:ext cx="34606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638" indent="-274638">
              <a:tabLst>
                <a:tab pos="266700" algn="l"/>
              </a:tabLst>
            </a:pPr>
            <a:r>
              <a:rPr lang="ru-RU" sz="2000" dirty="0" smtClean="0"/>
              <a:t>3.	На рабочем столе появится ярлык </a:t>
            </a:r>
            <a:r>
              <a:rPr lang="en-US" sz="2000" dirty="0" err="1" smtClean="0"/>
              <a:t>Medstat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6" name="Овал 5"/>
          <p:cNvSpPr/>
          <p:nvPr/>
        </p:nvSpPr>
        <p:spPr>
          <a:xfrm>
            <a:off x="6746603" y="3591241"/>
            <a:ext cx="1244600" cy="337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097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Отправка </a:t>
            </a:r>
            <a:r>
              <a:rPr lang="ru-RU" sz="2400" b="1" dirty="0"/>
              <a:t>сообщения в ЦНИИОИЗ</a:t>
            </a: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125" y="1701296"/>
            <a:ext cx="3049040" cy="876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Овал 10"/>
          <p:cNvSpPr/>
          <p:nvPr/>
        </p:nvSpPr>
        <p:spPr>
          <a:xfrm>
            <a:off x="2130944" y="1733838"/>
            <a:ext cx="701155" cy="66025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52900" y="1606045"/>
            <a:ext cx="5168900" cy="971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Овал 11"/>
          <p:cNvSpPr/>
          <p:nvPr/>
        </p:nvSpPr>
        <p:spPr>
          <a:xfrm>
            <a:off x="6737350" y="1788609"/>
            <a:ext cx="1517650" cy="693736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31581" y="2854086"/>
            <a:ext cx="91440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В результате выполнения данного действия в разделе «Постовая переписка» сообщение поменяет статус на «Отправлено» (</a:t>
            </a:r>
            <a:r>
              <a:rPr lang="en-US" b="1" dirty="0">
                <a:solidFill>
                  <a:prstClr val="black"/>
                </a:solidFill>
              </a:rPr>
              <a:t>Send</a:t>
            </a:r>
            <a:r>
              <a:rPr lang="ru-RU" dirty="0" smtClean="0">
                <a:solidFill>
                  <a:prstClr val="black"/>
                </a:solidFill>
              </a:rPr>
              <a:t>). </a:t>
            </a:r>
          </a:p>
          <a:p>
            <a:endParaRPr lang="ru-RU" dirty="0" smtClean="0">
              <a:solidFill>
                <a:prstClr val="black"/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В </a:t>
            </a:r>
            <a:r>
              <a:rPr lang="ru-RU" b="1" dirty="0">
                <a:solidFill>
                  <a:srgbClr val="FF0000"/>
                </a:solidFill>
              </a:rPr>
              <a:t>дальнейшем корректировка отправленного сообщения не возможна.</a:t>
            </a:r>
          </a:p>
        </p:txBody>
      </p:sp>
      <p:pic>
        <p:nvPicPr>
          <p:cNvPr id="16" name="Рисунок 15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3469" y="4423516"/>
            <a:ext cx="6877524" cy="8012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Овал 16"/>
          <p:cNvSpPr/>
          <p:nvPr/>
        </p:nvSpPr>
        <p:spPr>
          <a:xfrm>
            <a:off x="2993136" y="4665988"/>
            <a:ext cx="878229" cy="6477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pic>
        <p:nvPicPr>
          <p:cNvPr id="13" name="Рисунок 12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884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Получение </a:t>
            </a:r>
            <a:r>
              <a:rPr lang="ru-RU" sz="2400" b="1" dirty="0"/>
              <a:t>ответа из ЦНИИОИЗ</a:t>
            </a: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21" name="Рисунок 2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8340" y="959222"/>
            <a:ext cx="3049040" cy="876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Овал 21"/>
          <p:cNvSpPr/>
          <p:nvPr/>
        </p:nvSpPr>
        <p:spPr>
          <a:xfrm>
            <a:off x="6359159" y="991764"/>
            <a:ext cx="701155" cy="66025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05171" y="947585"/>
            <a:ext cx="5251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Проверка поступивших сообщений и обновление сведений в разделе «Почтовая переписка</a:t>
            </a:r>
            <a:r>
              <a:rPr lang="ru-RU" dirty="0" smtClean="0">
                <a:solidFill>
                  <a:prstClr val="black"/>
                </a:solidFill>
              </a:rPr>
              <a:t>»</a:t>
            </a:r>
            <a:endParaRPr lang="ru-RU" b="1" dirty="0">
              <a:solidFill>
                <a:prstClr val="black"/>
              </a:solidFill>
            </a:endParaRPr>
          </a:p>
        </p:txBody>
      </p:sp>
      <p:pic>
        <p:nvPicPr>
          <p:cNvPr id="23" name="Рисунок 2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13" y="2004209"/>
            <a:ext cx="9127867" cy="1374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820892" y="1640711"/>
            <a:ext cx="3613169" cy="369332"/>
          </a:xfrm>
          <a:prstGeom prst="rect">
            <a:avLst/>
          </a:prstGeom>
          <a:ln w="28575">
            <a:solidFill>
              <a:srgbClr val="00B050"/>
            </a:solidFill>
          </a:ln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</a:rPr>
              <a:t> &lt; </a:t>
            </a:r>
            <a:r>
              <a:rPr lang="ru-RU" b="1" dirty="0" smtClean="0">
                <a:solidFill>
                  <a:prstClr val="black"/>
                </a:solidFill>
              </a:rPr>
              <a:t> Сообщение </a:t>
            </a:r>
            <a:r>
              <a:rPr lang="ru-RU" b="1" dirty="0">
                <a:solidFill>
                  <a:prstClr val="black"/>
                </a:solidFill>
              </a:rPr>
              <a:t>в адрес ЦНИИОИЗ</a:t>
            </a:r>
          </a:p>
        </p:txBody>
      </p:sp>
      <p:sp>
        <p:nvSpPr>
          <p:cNvPr id="24" name="Овал 23"/>
          <p:cNvSpPr/>
          <p:nvPr/>
        </p:nvSpPr>
        <p:spPr>
          <a:xfrm>
            <a:off x="808192" y="2476848"/>
            <a:ext cx="458479" cy="366534"/>
          </a:xfrm>
          <a:prstGeom prst="ellipse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6" name="Прямая соединительная линия 5"/>
          <p:cNvCxnSpPr>
            <a:stCxn id="24" idx="7"/>
            <a:endCxn id="4" idx="2"/>
          </p:cNvCxnSpPr>
          <p:nvPr/>
        </p:nvCxnSpPr>
        <p:spPr>
          <a:xfrm flipV="1">
            <a:off x="1199528" y="2010043"/>
            <a:ext cx="1427949" cy="520483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820892" y="3565353"/>
            <a:ext cx="2370585" cy="369332"/>
          </a:xfrm>
          <a:prstGeom prst="rect">
            <a:avLst/>
          </a:prstGeom>
          <a:ln w="28575"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prstClr val="black"/>
                </a:solidFill>
              </a:rPr>
              <a:t> &gt; </a:t>
            </a:r>
            <a:r>
              <a:rPr lang="ru-RU" b="1" dirty="0" smtClean="0">
                <a:solidFill>
                  <a:prstClr val="black"/>
                </a:solidFill>
              </a:rPr>
              <a:t> </a:t>
            </a:r>
            <a:r>
              <a:rPr lang="ru-RU" b="1" dirty="0">
                <a:solidFill>
                  <a:prstClr val="black"/>
                </a:solidFill>
              </a:rPr>
              <a:t>Ответ из ЦНИИОИЗ</a:t>
            </a:r>
          </a:p>
        </p:txBody>
      </p:sp>
      <p:sp>
        <p:nvSpPr>
          <p:cNvPr id="28" name="Овал 27"/>
          <p:cNvSpPr/>
          <p:nvPr/>
        </p:nvSpPr>
        <p:spPr>
          <a:xfrm>
            <a:off x="808192" y="2841278"/>
            <a:ext cx="458479" cy="366534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>
              <a:solidFill>
                <a:prstClr val="white"/>
              </a:solidFill>
            </a:endParaRPr>
          </a:p>
        </p:txBody>
      </p:sp>
      <p:cxnSp>
        <p:nvCxnSpPr>
          <p:cNvPr id="29" name="Прямая соединительная линия 28"/>
          <p:cNvCxnSpPr>
            <a:stCxn id="28" idx="5"/>
            <a:endCxn id="25" idx="0"/>
          </p:cNvCxnSpPr>
          <p:nvPr/>
        </p:nvCxnSpPr>
        <p:spPr>
          <a:xfrm>
            <a:off x="1199528" y="3154134"/>
            <a:ext cx="806657" cy="411219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/>
          <p:cNvSpPr/>
          <p:nvPr/>
        </p:nvSpPr>
        <p:spPr>
          <a:xfrm>
            <a:off x="479943" y="4012807"/>
            <a:ext cx="9007006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b="1" u="sng" cap="all" dirty="0">
                <a:solidFill>
                  <a:prstClr val="black"/>
                </a:solidFill>
              </a:rPr>
              <a:t>Ответом на отправленное сообщение может быть:</a:t>
            </a:r>
          </a:p>
          <a:p>
            <a:pPr marL="285750" indent="-285750">
              <a:buFont typeface="Courier New" pitchFamily="49" charset="0"/>
              <a:buChar char="o"/>
            </a:pPr>
            <a:r>
              <a:rPr lang="ru-RU" b="1" dirty="0">
                <a:solidFill>
                  <a:prstClr val="black"/>
                </a:solidFill>
              </a:rPr>
              <a:t>Акцептование сообщений </a:t>
            </a:r>
            <a:r>
              <a:rPr lang="ru-RU" dirty="0">
                <a:solidFill>
                  <a:prstClr val="black"/>
                </a:solidFill>
              </a:rPr>
              <a:t>(статус сообщения поменяется на «Принято» - </a:t>
            </a:r>
            <a:r>
              <a:rPr lang="ru-RU" b="1" dirty="0">
                <a:solidFill>
                  <a:prstClr val="black"/>
                </a:solidFill>
              </a:rPr>
              <a:t>«</a:t>
            </a: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</a:t>
            </a:r>
            <a:r>
              <a:rPr lang="ru-RU" b="1" dirty="0" smtClean="0">
                <a:solidFill>
                  <a:prstClr val="black"/>
                </a:solidFill>
              </a:rPr>
              <a:t>»</a:t>
            </a:r>
            <a:r>
              <a:rPr lang="ru-RU" dirty="0" smtClean="0">
                <a:solidFill>
                  <a:prstClr val="black"/>
                </a:solidFill>
              </a:rPr>
              <a:t>)</a:t>
            </a:r>
          </a:p>
          <a:p>
            <a:pPr lvl="1">
              <a:spcAft>
                <a:spcPts val="600"/>
              </a:spcAft>
            </a:pPr>
            <a:r>
              <a:rPr lang="ru-RU" dirty="0" smtClean="0">
                <a:solidFill>
                  <a:prstClr val="black"/>
                </a:solidFill>
              </a:rPr>
              <a:t>Направленный файл </a:t>
            </a:r>
            <a:r>
              <a:rPr lang="ru-RU" b="1" dirty="0" smtClean="0">
                <a:solidFill>
                  <a:prstClr val="black"/>
                </a:solidFill>
              </a:rPr>
              <a:t>успешно прошел форматный контроль </a:t>
            </a:r>
            <a:r>
              <a:rPr lang="ru-RU" dirty="0" smtClean="0">
                <a:solidFill>
                  <a:prstClr val="black"/>
                </a:solidFill>
              </a:rPr>
              <a:t>и принят к дальнейшей проработке.</a:t>
            </a:r>
            <a:endParaRPr lang="ru-RU" dirty="0">
              <a:solidFill>
                <a:prstClr val="black"/>
              </a:solidFill>
            </a:endParaRPr>
          </a:p>
          <a:p>
            <a:pPr marL="285750" indent="-285750">
              <a:buFont typeface="Courier New" pitchFamily="49" charset="0"/>
              <a:buChar char="o"/>
            </a:pPr>
            <a:r>
              <a:rPr lang="ru-RU" b="1" dirty="0">
                <a:solidFill>
                  <a:prstClr val="black"/>
                </a:solidFill>
              </a:rPr>
              <a:t>Отклонение сообщения </a:t>
            </a:r>
            <a:r>
              <a:rPr lang="ru-RU" dirty="0" smtClean="0">
                <a:solidFill>
                  <a:prstClr val="black"/>
                </a:solidFill>
              </a:rPr>
              <a:t>(в </a:t>
            </a:r>
            <a:r>
              <a:rPr lang="ru-RU" dirty="0">
                <a:solidFill>
                  <a:prstClr val="black"/>
                </a:solidFill>
              </a:rPr>
              <a:t>данном случае статус измениться на «ОШИБКА» - </a:t>
            </a:r>
            <a:r>
              <a:rPr lang="ru-RU" b="1" dirty="0">
                <a:solidFill>
                  <a:prstClr val="black"/>
                </a:solidFill>
              </a:rPr>
              <a:t>«</a:t>
            </a:r>
            <a:r>
              <a:rPr 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Error</a:t>
            </a:r>
            <a:r>
              <a:rPr lang="ru-RU" b="1" dirty="0" smtClean="0">
                <a:solidFill>
                  <a:prstClr val="black"/>
                </a:solidFill>
              </a:rPr>
              <a:t>»</a:t>
            </a:r>
            <a:r>
              <a:rPr lang="ru-RU" dirty="0" smtClean="0">
                <a:solidFill>
                  <a:prstClr val="black"/>
                </a:solidFill>
              </a:rPr>
              <a:t>)</a:t>
            </a:r>
          </a:p>
          <a:p>
            <a:pPr lvl="1"/>
            <a:r>
              <a:rPr lang="ru-RU" dirty="0" smtClean="0">
                <a:solidFill>
                  <a:prstClr val="black"/>
                </a:solidFill>
              </a:rPr>
              <a:t>Будет выслан </a:t>
            </a:r>
            <a:r>
              <a:rPr lang="ru-RU" dirty="0">
                <a:solidFill>
                  <a:prstClr val="black"/>
                </a:solidFill>
              </a:rPr>
              <a:t>ответ с текстом, характеризующим причину </a:t>
            </a:r>
            <a:r>
              <a:rPr lang="ru-RU" dirty="0" smtClean="0">
                <a:solidFill>
                  <a:prstClr val="black"/>
                </a:solidFill>
              </a:rPr>
              <a:t>отклонения на адрес электронной почты, указанный в регистрационной карте. </a:t>
            </a:r>
          </a:p>
          <a:p>
            <a:pPr lvl="1"/>
            <a:r>
              <a:rPr lang="ru-RU" dirty="0" smtClean="0">
                <a:solidFill>
                  <a:prstClr val="black"/>
                </a:solidFill>
              </a:rPr>
              <a:t>К </a:t>
            </a:r>
            <a:r>
              <a:rPr lang="ru-RU" dirty="0">
                <a:solidFill>
                  <a:prstClr val="black"/>
                </a:solidFill>
              </a:rPr>
              <a:t>сообщению могут быть приложены файлы. </a:t>
            </a:r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34" name="Стрелка вправо 33"/>
          <p:cNvSpPr/>
          <p:nvPr/>
        </p:nvSpPr>
        <p:spPr>
          <a:xfrm>
            <a:off x="5682585" y="1135362"/>
            <a:ext cx="493971" cy="553285"/>
          </a:xfrm>
          <a:prstGeom prst="rightArrow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88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32</a:t>
            </a:fld>
            <a:endParaRPr lang="ru-RU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62704" y="113270"/>
            <a:ext cx="9359089" cy="780375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</a:pPr>
            <a:r>
              <a:rPr lang="ru-RU" sz="2800" b="1" dirty="0"/>
              <a:t>Необходимо обратить внимание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70540" y="1332417"/>
            <a:ext cx="6932937" cy="783193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sz="2000" b="1" dirty="0" smtClean="0">
                <a:solidFill>
                  <a:schemeClr val="bg1"/>
                </a:solidFill>
              </a:rPr>
              <a:t>1) Следует соблюдать </a:t>
            </a:r>
            <a:r>
              <a:rPr lang="ru-RU" sz="2000" b="1" dirty="0">
                <a:solidFill>
                  <a:schemeClr val="bg1"/>
                </a:solidFill>
              </a:rPr>
              <a:t>алгоритм </a:t>
            </a:r>
            <a:endParaRPr lang="ru-RU" sz="2000" b="1" dirty="0" smtClean="0">
              <a:solidFill>
                <a:schemeClr val="bg1"/>
              </a:solidFill>
            </a:endParaRPr>
          </a:p>
          <a:p>
            <a:pPr>
              <a:tabLst>
                <a:tab pos="266700" algn="l"/>
              </a:tabLst>
            </a:pPr>
            <a:r>
              <a:rPr lang="ru-RU" sz="2000" b="1" dirty="0" smtClean="0">
                <a:solidFill>
                  <a:schemeClr val="bg1"/>
                </a:solidFill>
              </a:rPr>
              <a:t>(последовательность действий, </a:t>
            </a:r>
            <a:r>
              <a:rPr lang="ru-RU" sz="2000" b="1" dirty="0">
                <a:solidFill>
                  <a:schemeClr val="bg1"/>
                </a:solidFill>
              </a:rPr>
              <a:t>описанная выше</a:t>
            </a:r>
            <a:r>
              <a:rPr lang="ru-RU" sz="2000" b="1" dirty="0" smtClean="0">
                <a:solidFill>
                  <a:schemeClr val="bg1"/>
                </a:solidFill>
              </a:rPr>
              <a:t>)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71600" y="2520346"/>
            <a:ext cx="6932935" cy="783193"/>
          </a:xfrm>
          <a:prstGeom prst="round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sz="2000" b="1" dirty="0" smtClean="0">
                <a:solidFill>
                  <a:schemeClr val="bg1"/>
                </a:solidFill>
              </a:rPr>
              <a:t>2) Не </a:t>
            </a:r>
            <a:r>
              <a:rPr lang="ru-RU" sz="2000" b="1" dirty="0">
                <a:solidFill>
                  <a:schemeClr val="bg1"/>
                </a:solidFill>
              </a:rPr>
              <a:t>вносить правки в документ </a:t>
            </a:r>
            <a:r>
              <a:rPr lang="ru-RU" sz="2000" b="1" dirty="0" err="1">
                <a:solidFill>
                  <a:schemeClr val="bg1"/>
                </a:solidFill>
              </a:rPr>
              <a:t>Word</a:t>
            </a:r>
            <a:r>
              <a:rPr lang="ru-RU" sz="2000" b="1" dirty="0">
                <a:solidFill>
                  <a:schemeClr val="bg1"/>
                </a:solidFill>
              </a:rPr>
              <a:t> миную базу данных </a:t>
            </a:r>
            <a:endParaRPr lang="ru-RU" sz="2000" b="1" dirty="0" smtClean="0">
              <a:solidFill>
                <a:schemeClr val="bg1"/>
              </a:solidFill>
            </a:endParaRPr>
          </a:p>
          <a:p>
            <a:pPr>
              <a:tabLst>
                <a:tab pos="266700" algn="l"/>
              </a:tabLst>
            </a:pPr>
            <a:r>
              <a:rPr lang="ru-RU" sz="2000" b="1" dirty="0" smtClean="0">
                <a:solidFill>
                  <a:schemeClr val="bg1"/>
                </a:solidFill>
              </a:rPr>
              <a:t>(</a:t>
            </a:r>
            <a:r>
              <a:rPr lang="ru-RU" sz="2000" b="1" dirty="0">
                <a:solidFill>
                  <a:schemeClr val="bg1"/>
                </a:solidFill>
              </a:rPr>
              <a:t>пытаясь разблокировать </a:t>
            </a:r>
            <a:r>
              <a:rPr lang="ru-RU" sz="2000" b="1" dirty="0" smtClean="0">
                <a:solidFill>
                  <a:schemeClr val="bg1"/>
                </a:solidFill>
              </a:rPr>
              <a:t>документ или снять защиту)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685975" y="3724785"/>
            <a:ext cx="6932938" cy="442674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sz="2000" b="1" dirty="0" smtClean="0">
                <a:solidFill>
                  <a:schemeClr val="bg1"/>
                </a:solidFill>
              </a:rPr>
              <a:t>3) </a:t>
            </a:r>
            <a:r>
              <a:rPr lang="ru-RU" sz="2000" b="1" dirty="0">
                <a:solidFill>
                  <a:schemeClr val="bg1"/>
                </a:solidFill>
              </a:rPr>
              <a:t>Проводить и анализировать контроли на всех уровнях.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2515863" y="4576106"/>
            <a:ext cx="6932938" cy="1123712"/>
          </a:xfrm>
          <a:prstGeom prst="round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sz="2000" b="1" dirty="0" smtClean="0">
                <a:solidFill>
                  <a:schemeClr val="bg1"/>
                </a:solidFill>
              </a:rPr>
              <a:t>4) </a:t>
            </a:r>
            <a:r>
              <a:rPr lang="ru-RU" sz="2000" b="1" dirty="0">
                <a:solidFill>
                  <a:schemeClr val="bg1"/>
                </a:solidFill>
              </a:rPr>
              <a:t>При работе с другим ПО, перед отправкой </a:t>
            </a:r>
            <a:r>
              <a:rPr lang="ru-RU" sz="2000" b="1" dirty="0" smtClean="0">
                <a:solidFill>
                  <a:schemeClr val="bg1"/>
                </a:solidFill>
              </a:rPr>
              <a:t>загружать </a:t>
            </a:r>
            <a:r>
              <a:rPr lang="ru-RU" sz="2000" b="1" dirty="0">
                <a:solidFill>
                  <a:schemeClr val="bg1"/>
                </a:solidFill>
              </a:rPr>
              <a:t>данные в МЕДСТАТ, проводить </a:t>
            </a:r>
            <a:r>
              <a:rPr lang="ru-RU" sz="2000" b="1" dirty="0" smtClean="0">
                <a:solidFill>
                  <a:schemeClr val="bg1"/>
                </a:solidFill>
              </a:rPr>
              <a:t>проверки, и лишь затем выгружать из базы МЕДСТАТ и направлять в ЦНИИОИЗ 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20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0" y="1989138"/>
            <a:ext cx="9906000" cy="4287837"/>
          </a:xfrm>
          <a:prstGeom prst="rect">
            <a:avLst/>
          </a:prstGeom>
          <a:solidFill>
            <a:srgbClr val="0070C0"/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algn="ctr"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78682" y="2554287"/>
            <a:ext cx="7897018" cy="1578769"/>
          </a:xfr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l"/>
            <a:r>
              <a:rPr lang="ru-RU" sz="2800" b="1" dirty="0" smtClean="0"/>
              <a:t>Особенности использования системы </a:t>
            </a:r>
            <a:r>
              <a:rPr lang="ru-RU" sz="2800" b="1" dirty="0"/>
              <a:t>обработки статистической отчетности «МЕДСТАТ</a:t>
            </a:r>
            <a:r>
              <a:rPr lang="ru-RU" sz="2800" b="1" dirty="0" smtClean="0"/>
              <a:t>»</a:t>
            </a:r>
            <a:endParaRPr lang="ru-RU" sz="2800" b="1" dirty="0"/>
          </a:p>
        </p:txBody>
      </p:sp>
      <p:sp>
        <p:nvSpPr>
          <p:cNvPr id="5" name="Прямоугольник 11"/>
          <p:cNvSpPr>
            <a:spLocks noChangeArrowheads="1"/>
          </p:cNvSpPr>
          <p:nvPr/>
        </p:nvSpPr>
        <p:spPr bwMode="auto">
          <a:xfrm>
            <a:off x="0" y="1703388"/>
            <a:ext cx="9906000" cy="28733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5400" algn="ctr">
            <a:noFill/>
            <a:miter lim="800000"/>
            <a:headEnd/>
            <a:tailEnd/>
          </a:ln>
        </p:spPr>
        <p:txBody>
          <a:bodyPr lIns="95782" tIns="47891" rIns="95782" bIns="47891" anchor="ctr"/>
          <a:lstStyle/>
          <a:p>
            <a:pPr algn="ctr" defTabSz="957263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900" dirty="0">
              <a:solidFill>
                <a:srgbClr val="4F6228"/>
              </a:solidFill>
              <a:latin typeface="Calibri" pitchFamily="34" charset="0"/>
              <a:cs typeface="Arial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5400000">
            <a:off x="-927893" y="4177506"/>
            <a:ext cx="3225800" cy="158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Рисунок 7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65112"/>
            <a:ext cx="6143625" cy="143827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4673601" y="4221540"/>
            <a:ext cx="4533900" cy="156966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b">
            <a:noAutofit/>
          </a:bodyPr>
          <a:lstStyle>
            <a:lvl1pPr>
              <a:spcBef>
                <a:spcPct val="0"/>
              </a:spcBef>
              <a:buNone/>
              <a:defRPr sz="2400" b="1"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2000" dirty="0" smtClean="0"/>
              <a:t>Н.А. Голубев, к.м.н.,</a:t>
            </a:r>
            <a:endParaRPr lang="ru-RU" sz="2000" dirty="0"/>
          </a:p>
          <a:p>
            <a:r>
              <a:rPr lang="ru-RU" sz="2000" dirty="0" smtClean="0"/>
              <a:t>зам. заведующего отдела </a:t>
            </a:r>
            <a:r>
              <a:rPr lang="ru-RU" sz="2000" dirty="0"/>
              <a:t>статистики</a:t>
            </a:r>
          </a:p>
          <a:p>
            <a:r>
              <a:rPr lang="ru-RU" sz="2000" dirty="0"/>
              <a:t>ФГБУ «ЦНИИОИЗ» Минздрава </a:t>
            </a:r>
            <a:r>
              <a:rPr lang="ru-RU" sz="2000" dirty="0" smtClean="0"/>
              <a:t>России</a:t>
            </a:r>
          </a:p>
          <a:p>
            <a:r>
              <a:rPr lang="en-US" sz="2000" dirty="0" smtClean="0"/>
              <a:t>golubev@mednet.ru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188976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70541" y="1179424"/>
            <a:ext cx="342094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tabLst>
                <a:tab pos="266700" algn="l"/>
              </a:tabLst>
            </a:pPr>
            <a:r>
              <a:rPr lang="ru-RU" sz="2000" dirty="0"/>
              <a:t>Режим предназначен для перевода имеющейся БД пользователя - файла </a:t>
            </a:r>
            <a:r>
              <a:rPr lang="en-US" sz="2000" dirty="0"/>
              <a:t>MEDCTAT</a:t>
            </a:r>
            <a:r>
              <a:rPr lang="ru-RU" sz="2000" dirty="0"/>
              <a:t>.</a:t>
            </a:r>
            <a:r>
              <a:rPr lang="en-US" sz="2000" dirty="0"/>
              <a:t>DBF </a:t>
            </a:r>
            <a:r>
              <a:rPr lang="ru-RU" sz="2000" dirty="0"/>
              <a:t>(с 28 графами) </a:t>
            </a:r>
            <a:r>
              <a:rPr lang="ru-RU" sz="2000" b="1" dirty="0">
                <a:solidFill>
                  <a:srgbClr val="FF0000"/>
                </a:solidFill>
              </a:rPr>
              <a:t>под обновленное </a:t>
            </a:r>
            <a:r>
              <a:rPr lang="ru-RU" sz="2000" b="1" dirty="0" smtClean="0">
                <a:solidFill>
                  <a:srgbClr val="FF0000"/>
                </a:solidFill>
              </a:rPr>
              <a:t>ПО</a:t>
            </a:r>
            <a:r>
              <a:rPr lang="ru-RU" sz="2000" b="1" dirty="0">
                <a:solidFill>
                  <a:srgbClr val="FF0000"/>
                </a:solidFill>
              </a:rPr>
              <a:t>,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>
                <a:solidFill>
                  <a:srgbClr val="FF0000"/>
                </a:solidFill>
              </a:rPr>
              <a:t>в файл </a:t>
            </a:r>
            <a:r>
              <a:rPr lang="en-US" sz="2000" b="1" dirty="0">
                <a:solidFill>
                  <a:srgbClr val="FF0000"/>
                </a:solidFill>
              </a:rPr>
              <a:t>MEDCTAT</a:t>
            </a:r>
            <a:r>
              <a:rPr lang="ru-RU" sz="2000" b="1" dirty="0">
                <a:solidFill>
                  <a:srgbClr val="FF0000"/>
                </a:solidFill>
              </a:rPr>
              <a:t>.</a:t>
            </a:r>
            <a:r>
              <a:rPr lang="en-US" sz="2000" b="1" dirty="0">
                <a:solidFill>
                  <a:srgbClr val="FF0000"/>
                </a:solidFill>
              </a:rPr>
              <a:t>DBF </a:t>
            </a:r>
            <a:r>
              <a:rPr lang="ru-RU" sz="2000" b="1" dirty="0">
                <a:solidFill>
                  <a:srgbClr val="FF0000"/>
                </a:solidFill>
              </a:rPr>
              <a:t>(с 50 графами)</a:t>
            </a:r>
            <a:endParaRPr lang="ru-RU" sz="2000" b="1" dirty="0" smtClean="0">
              <a:solidFill>
                <a:srgbClr val="FF0000"/>
              </a:solidFill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262704" y="113270"/>
            <a:ext cx="9359089" cy="780375"/>
          </a:xfrm>
          <a:prstGeom prst="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274638">
              <a:tabLst>
                <a:tab pos="266700" algn="l"/>
              </a:tabLst>
            </a:pPr>
            <a:r>
              <a:rPr lang="ru-RU" sz="2800" b="1" dirty="0"/>
              <a:t>Перевод </a:t>
            </a:r>
            <a:r>
              <a:rPr lang="ru-RU" sz="2800" b="1" dirty="0" smtClean="0"/>
              <a:t>базы данных (БД) </a:t>
            </a:r>
            <a:r>
              <a:rPr lang="ru-RU" sz="2800" b="1" dirty="0"/>
              <a:t>в структуру с 50 графами 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8528" y="3668949"/>
            <a:ext cx="340158" cy="46166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1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16872" y="4638445"/>
            <a:ext cx="340158" cy="46166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2400" b="1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defRPr>
            </a:lvl1pPr>
          </a:lstStyle>
          <a:p>
            <a:r>
              <a:rPr lang="ru-RU" dirty="0"/>
              <a:t>3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916872" y="3787355"/>
            <a:ext cx="340158" cy="46166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2</a:t>
            </a:r>
            <a:endParaRPr lang="ru-RU" sz="2400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726" b="58147"/>
          <a:stretch/>
        </p:blipFill>
        <p:spPr bwMode="auto">
          <a:xfrm>
            <a:off x="3791490" y="1168834"/>
            <a:ext cx="5830302" cy="2364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68686" y="3668949"/>
            <a:ext cx="32213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Поместить </a:t>
            </a:r>
            <a:r>
              <a:rPr lang="ru-RU" b="1" dirty="0">
                <a:solidFill>
                  <a:srgbClr val="FF0000"/>
                </a:solidFill>
              </a:rPr>
              <a:t>имеющейся файл </a:t>
            </a:r>
            <a:r>
              <a:rPr lang="en-US" b="1" dirty="0" smtClean="0">
                <a:solidFill>
                  <a:srgbClr val="FF0000"/>
                </a:solidFill>
              </a:rPr>
              <a:t>DBF</a:t>
            </a:r>
            <a:r>
              <a:rPr lang="ru-RU" dirty="0" smtClean="0"/>
              <a:t> </a:t>
            </a:r>
            <a:r>
              <a:rPr lang="ru-RU" dirty="0"/>
              <a:t>(28 </a:t>
            </a:r>
            <a:r>
              <a:rPr lang="ru-RU" dirty="0" smtClean="0"/>
              <a:t>граф) </a:t>
            </a:r>
            <a:r>
              <a:rPr lang="ru-RU" b="1" dirty="0" smtClean="0">
                <a:solidFill>
                  <a:srgbClr val="FF0000"/>
                </a:solidFill>
              </a:rPr>
              <a:t>в папку </a:t>
            </a:r>
            <a:r>
              <a:rPr lang="en-US" b="1" dirty="0" smtClean="0">
                <a:solidFill>
                  <a:srgbClr val="FF0000"/>
                </a:solidFill>
              </a:rPr>
              <a:t>JOB16 </a:t>
            </a:r>
            <a:r>
              <a:rPr lang="ru-RU" b="1" dirty="0" smtClean="0">
                <a:solidFill>
                  <a:srgbClr val="FF0000"/>
                </a:solidFill>
              </a:rPr>
              <a:t>новой версии МЕДСТАТ</a:t>
            </a:r>
            <a:r>
              <a:rPr lang="ru-RU" dirty="0" smtClean="0"/>
              <a:t>, </a:t>
            </a:r>
            <a:r>
              <a:rPr lang="ru-RU" dirty="0" smtClean="0"/>
              <a:t>для исключения перезаписи </a:t>
            </a:r>
            <a:r>
              <a:rPr lang="ru-RU" dirty="0" smtClean="0"/>
              <a:t>его следует </a:t>
            </a:r>
            <a:r>
              <a:rPr lang="ru-RU" dirty="0" smtClean="0"/>
              <a:t>переименовать, например </a:t>
            </a:r>
            <a:r>
              <a:rPr lang="ru-RU" dirty="0"/>
              <a:t>в </a:t>
            </a:r>
            <a:r>
              <a:rPr lang="en-US" b="1" dirty="0"/>
              <a:t>m</a:t>
            </a:r>
            <a:r>
              <a:rPr lang="ru-RU" b="1" dirty="0"/>
              <a:t>.</a:t>
            </a:r>
            <a:r>
              <a:rPr lang="en-US" b="1" dirty="0"/>
              <a:t>dbf</a:t>
            </a:r>
            <a:endParaRPr lang="ru-RU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4257030" y="3749591"/>
            <a:ext cx="23116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Открыть</a:t>
            </a:r>
            <a:r>
              <a:rPr lang="ru-RU" b="1" dirty="0" smtClean="0">
                <a:solidFill>
                  <a:srgbClr val="FF0000"/>
                </a:solidFill>
              </a:rPr>
              <a:t> пустую </a:t>
            </a:r>
            <a:r>
              <a:rPr lang="ru-RU" b="1" dirty="0" smtClean="0">
                <a:solidFill>
                  <a:srgbClr val="FF0000"/>
                </a:solidFill>
              </a:rPr>
              <a:t>базу </a:t>
            </a:r>
            <a:r>
              <a:rPr lang="ru-RU" dirty="0" smtClean="0"/>
              <a:t>МЕДСТАТ </a:t>
            </a:r>
            <a:r>
              <a:rPr lang="ru-RU" dirty="0" smtClean="0"/>
              <a:t>2016 года 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7221106" y="3749591"/>
            <a:ext cx="26848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указать</a:t>
            </a:r>
            <a:r>
              <a:rPr lang="ru-RU" b="1" dirty="0" smtClean="0">
                <a:solidFill>
                  <a:srgbClr val="FF0000"/>
                </a:solidFill>
              </a:rPr>
              <a:t> имя </a:t>
            </a:r>
            <a:r>
              <a:rPr lang="ru-RU" b="1" dirty="0" smtClean="0">
                <a:solidFill>
                  <a:srgbClr val="FF0000"/>
                </a:solidFill>
              </a:rPr>
              <a:t>файла </a:t>
            </a:r>
            <a:r>
              <a:rPr lang="ru-RU" b="1" dirty="0" smtClean="0">
                <a:solidFill>
                  <a:srgbClr val="FF0000"/>
                </a:solidFill>
              </a:rPr>
              <a:t>…</a:t>
            </a:r>
            <a:r>
              <a:rPr lang="en-US" b="1" dirty="0" smtClean="0">
                <a:solidFill>
                  <a:srgbClr val="FF0000"/>
                </a:solidFill>
              </a:rPr>
              <a:t>dbf</a:t>
            </a:r>
            <a:r>
              <a:rPr lang="ru-RU" b="1" dirty="0"/>
              <a:t> -</a:t>
            </a:r>
            <a:r>
              <a:rPr lang="en-US" b="1" dirty="0"/>
              <a:t>&gt;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Загрузка…</a:t>
            </a: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62704" y="5692628"/>
            <a:ext cx="9359088" cy="872192"/>
          </a:xfrm>
          <a:prstGeom prst="roundRect">
            <a:avLst>
              <a:gd name="adj" fmla="val 32905"/>
            </a:avLst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Перед началом </a:t>
            </a:r>
            <a:r>
              <a:rPr lang="ru-RU" sz="2000" b="1" dirty="0" smtClean="0">
                <a:solidFill>
                  <a:schemeClr val="bg1"/>
                </a:solidFill>
              </a:rPr>
              <a:t>операции файл </a:t>
            </a:r>
            <a:r>
              <a:rPr lang="en-US" sz="2000" b="1" dirty="0" smtClean="0">
                <a:solidFill>
                  <a:schemeClr val="bg1"/>
                </a:solidFill>
              </a:rPr>
              <a:t>MEDCTAT</a:t>
            </a:r>
            <a:r>
              <a:rPr lang="ru-RU" sz="2000" b="1" dirty="0" smtClean="0">
                <a:solidFill>
                  <a:schemeClr val="bg1"/>
                </a:solidFill>
              </a:rPr>
              <a:t>.</a:t>
            </a:r>
            <a:r>
              <a:rPr lang="en-US" sz="2000" b="1" dirty="0" smtClean="0">
                <a:solidFill>
                  <a:schemeClr val="bg1"/>
                </a:solidFill>
              </a:rPr>
              <a:t>DBF c </a:t>
            </a:r>
            <a:r>
              <a:rPr lang="ru-RU" sz="2000" b="1" dirty="0">
                <a:solidFill>
                  <a:schemeClr val="bg1"/>
                </a:solidFill>
              </a:rPr>
              <a:t>50 графами </a:t>
            </a:r>
            <a:r>
              <a:rPr lang="ru-RU" sz="2000" b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должен быть пустым </a:t>
            </a:r>
            <a:r>
              <a:rPr lang="ru-RU" sz="2000" b="1" dirty="0">
                <a:solidFill>
                  <a:schemeClr val="bg1"/>
                </a:solidFill>
              </a:rPr>
              <a:t>(передается с обновленным программным обеспечением).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880949" y="3841925"/>
            <a:ext cx="340158" cy="461665"/>
          </a:xfrm>
          <a:prstGeom prst="rect">
            <a:avLst/>
          </a:prstGeom>
          <a:solidFill>
            <a:srgbClr val="FFFFFF">
              <a:alpha val="60000"/>
            </a:srgbClr>
          </a:solidFill>
        </p:spPr>
        <p:txBody>
          <a:bodyPr wrap="none" rtlCol="0">
            <a:spAutoFit/>
          </a:bodyPr>
          <a:lstStyle>
            <a:defPPr>
              <a:defRPr lang="ru-RU"/>
            </a:defPPr>
            <a:lvl1pPr>
              <a:defRPr sz="2400" b="1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defRPr>
            </a:lvl1pPr>
          </a:lstStyle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4257029" y="4546112"/>
            <a:ext cx="26848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Администратор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smtClean="0"/>
              <a:t>-</a:t>
            </a:r>
            <a:r>
              <a:rPr lang="en-US" b="1" dirty="0" smtClean="0"/>
              <a:t>&gt;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Перевод </a:t>
            </a:r>
            <a:r>
              <a:rPr lang="ru-RU" b="1" dirty="0" smtClean="0">
                <a:solidFill>
                  <a:srgbClr val="FF0000"/>
                </a:solidFill>
              </a:rPr>
              <a:t>БД </a:t>
            </a:r>
            <a:r>
              <a:rPr lang="ru-RU" b="1" dirty="0">
                <a:solidFill>
                  <a:srgbClr val="FF0000"/>
                </a:solidFill>
              </a:rPr>
              <a:t>в структуру с 50 графами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7051028" y="4574483"/>
            <a:ext cx="26848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Должно появиться сообщение </a:t>
            </a:r>
            <a:r>
              <a:rPr lang="ru-RU" b="1" dirty="0" smtClean="0">
                <a:solidFill>
                  <a:srgbClr val="FF0000"/>
                </a:solidFill>
              </a:rPr>
              <a:t>ЗАГРУЗКА ЗАКОНЧЕНА</a:t>
            </a:r>
            <a:endParaRPr lang="ru-RU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277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2800" b="1" dirty="0" smtClean="0"/>
              <a:t>Первичное заполнение базы данных</a:t>
            </a:r>
            <a:endParaRPr lang="ru-RU" sz="2800" b="1" dirty="0"/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74319" y="1018600"/>
            <a:ext cx="93138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000" b="1" dirty="0" smtClean="0"/>
              <a:t>Ручной ввод данных:</a:t>
            </a:r>
            <a:r>
              <a:rPr lang="ru-RU" sz="2000" dirty="0" smtClean="0"/>
              <a:t> меню </a:t>
            </a:r>
            <a:r>
              <a:rPr lang="ru-RU" sz="2000" b="1" dirty="0">
                <a:solidFill>
                  <a:srgbClr val="FF0000"/>
                </a:solidFill>
              </a:rPr>
              <a:t>Оператор</a:t>
            </a:r>
            <a:r>
              <a:rPr lang="ru-RU" sz="2000" dirty="0"/>
              <a:t> – </a:t>
            </a:r>
            <a:r>
              <a:rPr lang="ru-RU" sz="2000" b="1" dirty="0">
                <a:solidFill>
                  <a:srgbClr val="FF0000"/>
                </a:solidFill>
              </a:rPr>
              <a:t>Ввод и корректура</a:t>
            </a:r>
            <a:r>
              <a:rPr lang="ru-RU" sz="2000" dirty="0">
                <a:solidFill>
                  <a:srgbClr val="FF0000"/>
                </a:solidFill>
              </a:rPr>
              <a:t> </a:t>
            </a:r>
            <a:r>
              <a:rPr lang="ru-RU" sz="2000" dirty="0"/>
              <a:t>– </a:t>
            </a:r>
            <a:r>
              <a:rPr lang="ru-RU" sz="2000" b="1" dirty="0">
                <a:solidFill>
                  <a:srgbClr val="FF0000"/>
                </a:solidFill>
              </a:rPr>
              <a:t>Табличный </a:t>
            </a:r>
            <a:r>
              <a:rPr lang="ru-RU" sz="2000" b="1" dirty="0" smtClean="0">
                <a:solidFill>
                  <a:srgbClr val="FF0000"/>
                </a:solidFill>
              </a:rPr>
              <a:t>ввод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65"/>
          <a:stretch/>
        </p:blipFill>
        <p:spPr bwMode="auto">
          <a:xfrm>
            <a:off x="887436" y="1545175"/>
            <a:ext cx="8087583" cy="4948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Овал 12"/>
          <p:cNvSpPr/>
          <p:nvPr/>
        </p:nvSpPr>
        <p:spPr>
          <a:xfrm>
            <a:off x="6297126" y="2577326"/>
            <a:ext cx="1325962" cy="38412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2397469" y="196187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1</a:t>
            </a:r>
            <a:endParaRPr lang="ru-RU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59786" y="196187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2</a:t>
            </a:r>
            <a:endParaRPr lang="ru-RU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46283" y="196187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3</a:t>
            </a:r>
            <a:endParaRPr lang="ru-RU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5447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/>
              <a:t>Сопоставление данных с предыдущим годом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466" y="1131247"/>
            <a:ext cx="8718698" cy="54026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Овал 17"/>
          <p:cNvSpPr/>
          <p:nvPr/>
        </p:nvSpPr>
        <p:spPr>
          <a:xfrm>
            <a:off x="6342566" y="2559733"/>
            <a:ext cx="1461732" cy="53237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9654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400" b="1" dirty="0"/>
              <a:t>Сопоставление данных с предыдущим годом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09" y="1104537"/>
            <a:ext cx="9390184" cy="5202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Овал 17"/>
          <p:cNvSpPr/>
          <p:nvPr/>
        </p:nvSpPr>
        <p:spPr>
          <a:xfrm>
            <a:off x="7951336" y="2473569"/>
            <a:ext cx="1474017" cy="49685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299075" y="5664460"/>
            <a:ext cx="7397354" cy="879217"/>
          </a:xfrm>
          <a:prstGeom prst="roundRect">
            <a:avLst>
              <a:gd name="adj" fmla="val 952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dirty="0" smtClean="0"/>
              <a:t>Функция сопоставления работает корректно только    </a:t>
            </a:r>
            <a:r>
              <a:rPr lang="ru-RU" sz="2400" b="1" u="sng" dirty="0" smtClean="0">
                <a:solidFill>
                  <a:srgbClr val="0000FF"/>
                </a:solidFill>
              </a:rPr>
              <a:t>если </a:t>
            </a:r>
            <a:r>
              <a:rPr lang="ru-RU" sz="2400" b="1" u="sng" dirty="0">
                <a:solidFill>
                  <a:srgbClr val="0000FF"/>
                </a:solidFill>
              </a:rPr>
              <a:t>структура таблицы не менялась.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1566" y="3753173"/>
            <a:ext cx="1334917" cy="307777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строка и графа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1499025" y="4071184"/>
            <a:ext cx="289754" cy="39501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2916296" y="3729673"/>
            <a:ext cx="1053494" cy="307777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FF0000"/>
                </a:solidFill>
              </a:rPr>
              <a:t>изменение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3680036" y="4049227"/>
            <a:ext cx="289754" cy="39501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056367" y="3618285"/>
            <a:ext cx="912429" cy="553998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non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sz="1400" b="1" dirty="0" smtClean="0">
                <a:solidFill>
                  <a:srgbClr val="FF0000"/>
                </a:solidFill>
              </a:rPr>
              <a:t>значение</a:t>
            </a:r>
          </a:p>
          <a:p>
            <a:pPr algn="ctr">
              <a:lnSpc>
                <a:spcPts val="1200"/>
              </a:lnSpc>
            </a:pPr>
            <a:r>
              <a:rPr lang="ru-RU" sz="1400" b="1" dirty="0" smtClean="0">
                <a:solidFill>
                  <a:srgbClr val="FF0000"/>
                </a:solidFill>
              </a:rPr>
              <a:t>текущего</a:t>
            </a:r>
          </a:p>
          <a:p>
            <a:pPr algn="ctr">
              <a:lnSpc>
                <a:spcPts val="1200"/>
              </a:lnSpc>
            </a:pPr>
            <a:r>
              <a:rPr lang="ru-RU" sz="1400" b="1" dirty="0" smtClean="0">
                <a:solidFill>
                  <a:srgbClr val="FF0000"/>
                </a:solidFill>
              </a:rPr>
              <a:t>года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 flipH="1">
            <a:off x="4953001" y="4037450"/>
            <a:ext cx="289754" cy="39501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293751" y="3621318"/>
            <a:ext cx="1271245" cy="553998"/>
          </a:xfrm>
          <a:prstGeom prst="rect">
            <a:avLst/>
          </a:prstGeom>
          <a:solidFill>
            <a:srgbClr val="FFFFFF">
              <a:alpha val="69804"/>
            </a:srgbClr>
          </a:solidFill>
        </p:spPr>
        <p:txBody>
          <a:bodyPr wrap="none" rtlCol="0">
            <a:spAutoFit/>
          </a:bodyPr>
          <a:lstStyle/>
          <a:p>
            <a:pPr algn="ctr">
              <a:lnSpc>
                <a:spcPts val="1200"/>
              </a:lnSpc>
            </a:pPr>
            <a:r>
              <a:rPr lang="ru-RU" sz="1400" b="1" dirty="0" smtClean="0">
                <a:solidFill>
                  <a:srgbClr val="FF0000"/>
                </a:solidFill>
              </a:rPr>
              <a:t>значение</a:t>
            </a:r>
          </a:p>
          <a:p>
            <a:pPr algn="ctr">
              <a:lnSpc>
                <a:spcPts val="1200"/>
              </a:lnSpc>
            </a:pPr>
            <a:r>
              <a:rPr lang="ru-RU" sz="1400" b="1" dirty="0" smtClean="0">
                <a:solidFill>
                  <a:srgbClr val="FF0000"/>
                </a:solidFill>
              </a:rPr>
              <a:t>предыдущего</a:t>
            </a:r>
          </a:p>
          <a:p>
            <a:pPr algn="ctr">
              <a:lnSpc>
                <a:spcPts val="1200"/>
              </a:lnSpc>
            </a:pPr>
            <a:r>
              <a:rPr lang="ru-RU" sz="1400" b="1" dirty="0" smtClean="0">
                <a:solidFill>
                  <a:srgbClr val="FF0000"/>
                </a:solidFill>
              </a:rPr>
              <a:t>года</a:t>
            </a:r>
          </a:p>
        </p:txBody>
      </p:sp>
      <p:cxnSp>
        <p:nvCxnSpPr>
          <p:cNvPr id="21" name="Прямая со стрелкой 20"/>
          <p:cNvCxnSpPr/>
          <p:nvPr/>
        </p:nvCxnSpPr>
        <p:spPr>
          <a:xfrm flipH="1">
            <a:off x="6027443" y="4037450"/>
            <a:ext cx="631265" cy="384529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97439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Проведение контроля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8</a:t>
            </a:fld>
            <a:endParaRPr lang="ru-RU"/>
          </a:p>
        </p:txBody>
      </p:sp>
      <p:grpSp>
        <p:nvGrpSpPr>
          <p:cNvPr id="4" name="Группа 3"/>
          <p:cNvGrpSpPr/>
          <p:nvPr/>
        </p:nvGrpSpPr>
        <p:grpSpPr>
          <a:xfrm>
            <a:off x="302166" y="988828"/>
            <a:ext cx="9297702" cy="5411972"/>
            <a:chOff x="302166" y="988828"/>
            <a:chExt cx="9297702" cy="5411972"/>
          </a:xfrm>
        </p:grpSpPr>
        <p:pic>
          <p:nvPicPr>
            <p:cNvPr id="7170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2166" y="988828"/>
              <a:ext cx="9297702" cy="541197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504092" y="1781908"/>
              <a:ext cx="1981200" cy="844062"/>
            </a:xfrm>
            <a:prstGeom prst="rect">
              <a:avLst/>
            </a:prstGeom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Скругленный прямоугольник 2"/>
          <p:cNvSpPr/>
          <p:nvPr/>
        </p:nvSpPr>
        <p:spPr>
          <a:xfrm>
            <a:off x="8123274" y="1679944"/>
            <a:ext cx="1297173" cy="861237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49451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262704" y="113270"/>
            <a:ext cx="9359089" cy="780375"/>
          </a:xfr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800" b="1" dirty="0" smtClean="0"/>
              <a:t>Проведение контроля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971600" y="-27384"/>
            <a:ext cx="1428750" cy="14446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dirty="0">
              <a:solidFill>
                <a:schemeClr val="lt1"/>
              </a:solidFill>
            </a:endParaRPr>
          </a:p>
        </p:txBody>
      </p:sp>
      <p:pic>
        <p:nvPicPr>
          <p:cNvPr id="25" name="Рисунок 24" descr="Федеральное государственное бюджетное учреждение «Центральный научно-исследовательский институт организации и информатизации здравоохранения» Министерства здравоохранения Российской Федерации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412"/>
          <a:stretch/>
        </p:blipFill>
        <p:spPr bwMode="auto">
          <a:xfrm>
            <a:off x="0" y="6128724"/>
            <a:ext cx="741084" cy="72927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F2249-0E77-4C2B-98F8-5713E4F4937E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74319" y="916219"/>
            <a:ext cx="93138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74638">
              <a:tabLst>
                <a:tab pos="266700" algn="l"/>
              </a:tabLst>
            </a:pPr>
            <a:r>
              <a:rPr lang="ru-RU" sz="2400" dirty="0" smtClean="0"/>
              <a:t>Для запуска </a:t>
            </a:r>
            <a:r>
              <a:rPr lang="ru-RU" sz="2400" b="1" dirty="0" smtClean="0"/>
              <a:t>межтабличных </a:t>
            </a:r>
            <a:r>
              <a:rPr lang="ru-RU" sz="2400" dirty="0" smtClean="0"/>
              <a:t>(</a:t>
            </a:r>
            <a:r>
              <a:rPr lang="ru-RU" sz="2400" dirty="0" err="1" smtClean="0"/>
              <a:t>внутриформенных</a:t>
            </a:r>
            <a:r>
              <a:rPr lang="ru-RU" sz="2400" dirty="0" smtClean="0"/>
              <a:t>),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межформенных</a:t>
            </a:r>
            <a:r>
              <a:rPr lang="ru-RU" sz="2400" b="1" dirty="0" smtClean="0"/>
              <a:t> и межгодовых </a:t>
            </a:r>
            <a:r>
              <a:rPr lang="ru-RU" sz="2400" dirty="0" smtClean="0"/>
              <a:t>контролей</a:t>
            </a:r>
            <a:r>
              <a:rPr lang="ru-RU" sz="2400" b="1" dirty="0" smtClean="0"/>
              <a:t>:</a:t>
            </a:r>
            <a:r>
              <a:rPr lang="ru-RU" sz="2400" dirty="0" smtClean="0"/>
              <a:t> меню </a:t>
            </a:r>
            <a:r>
              <a:rPr lang="ru-RU" sz="2400" b="1" dirty="0">
                <a:solidFill>
                  <a:srgbClr val="FF0000"/>
                </a:solidFill>
              </a:rPr>
              <a:t>Оператор</a:t>
            </a:r>
            <a:r>
              <a:rPr lang="ru-RU" sz="2400" dirty="0"/>
              <a:t> – </a:t>
            </a:r>
            <a:r>
              <a:rPr lang="ru-RU" sz="2400" b="1" dirty="0" smtClean="0">
                <a:solidFill>
                  <a:srgbClr val="FF0000"/>
                </a:solidFill>
              </a:rPr>
              <a:t>Контроль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583" y="1810402"/>
            <a:ext cx="5923278" cy="4800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Овал 12"/>
          <p:cNvSpPr/>
          <p:nvPr/>
        </p:nvSpPr>
        <p:spPr>
          <a:xfrm>
            <a:off x="4477775" y="3219339"/>
            <a:ext cx="1670778" cy="406731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6717425" y="1969354"/>
            <a:ext cx="2870712" cy="4370546"/>
          </a:xfrm>
          <a:prstGeom prst="roundRect">
            <a:avLst>
              <a:gd name="adj" fmla="val 952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600" dirty="0"/>
              <a:t>Направление базы данных в ЦНИИОИЗ необходимо осуществлять только </a:t>
            </a:r>
            <a:r>
              <a:rPr lang="ru-RU" sz="2600" b="1" dirty="0">
                <a:solidFill>
                  <a:srgbClr val="0000FF"/>
                </a:solidFill>
              </a:rPr>
              <a:t>после проведения и анализа</a:t>
            </a:r>
            <a:r>
              <a:rPr lang="ru-RU" sz="2600" dirty="0">
                <a:solidFill>
                  <a:srgbClr val="0000FF"/>
                </a:solidFill>
              </a:rPr>
              <a:t> </a:t>
            </a:r>
            <a:r>
              <a:rPr lang="ru-RU" sz="2600" dirty="0"/>
              <a:t>результатов </a:t>
            </a:r>
            <a:r>
              <a:rPr lang="ru-RU" sz="2600" b="1" dirty="0">
                <a:solidFill>
                  <a:srgbClr val="0000FF"/>
                </a:solidFill>
              </a:rPr>
              <a:t>всех видов контроля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942491" y="2355375"/>
            <a:ext cx="1418493" cy="563671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noFill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905100" y="226787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1</a:t>
            </a:r>
            <a:endParaRPr lang="ru-RU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91648" y="377905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2</a:t>
            </a:r>
            <a:endParaRPr lang="ru-RU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548390" y="246258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</a:rPr>
              <a:t>3</a:t>
            </a:r>
            <a:endParaRPr lang="ru-RU" b="1" dirty="0">
              <a:ln>
                <a:solidFill>
                  <a:srgbClr val="C0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349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5419</TotalTime>
  <Words>3639</Words>
  <Application>Microsoft Office PowerPoint</Application>
  <PresentationFormat>Лист A4 (210x297 мм)</PresentationFormat>
  <Paragraphs>343</Paragraphs>
  <Slides>33</Slides>
  <Notes>27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Особенности использования системы обработки статистической отчетности «МЕДСТАТ»</vt:lpstr>
      <vt:lpstr>Система обработки статистической отчетности «МЕДСТАТ» </vt:lpstr>
      <vt:lpstr>Инсталляция «МЕДСТАТ»</vt:lpstr>
      <vt:lpstr>Презентация PowerPoint</vt:lpstr>
      <vt:lpstr>Первичное заполнение базы данных</vt:lpstr>
      <vt:lpstr>Сопоставление данных с предыдущим годом</vt:lpstr>
      <vt:lpstr>Сопоставление данных с предыдущим годом</vt:lpstr>
      <vt:lpstr>Проведение контроля</vt:lpstr>
      <vt:lpstr>Проведение контроля</vt:lpstr>
      <vt:lpstr>Распечатка заполненных бланков отчетных форм</vt:lpstr>
      <vt:lpstr>Автоматическое заполнение реквизитов организации </vt:lpstr>
      <vt:lpstr>Распечатка заполненных бланков отчетных форм</vt:lpstr>
      <vt:lpstr>Распечатка заполненных бланков отчетных форм</vt:lpstr>
      <vt:lpstr>Распечатка заполненных бланков отчетных форм</vt:lpstr>
      <vt:lpstr>Выгрузка из базы данных в формате Excel</vt:lpstr>
      <vt:lpstr>Дополнение условий контроля</vt:lpstr>
      <vt:lpstr>Словарь условий контроля</vt:lpstr>
      <vt:lpstr>Методология условий контроля</vt:lpstr>
      <vt:lpstr>Методология условий контроля</vt:lpstr>
      <vt:lpstr>Проведение контроля</vt:lpstr>
      <vt:lpstr>Проведение контроля</vt:lpstr>
      <vt:lpstr>Презентация PowerPoint</vt:lpstr>
      <vt:lpstr>Презентация PowerPoint</vt:lpstr>
      <vt:lpstr>Презентация PowerPoint</vt:lpstr>
      <vt:lpstr>Презентация PowerPoint</vt:lpstr>
      <vt:lpstr>Переписка с ЦНИИОИЗ</vt:lpstr>
      <vt:lpstr>Новое сообщение</vt:lpstr>
      <vt:lpstr>Новое сообщение</vt:lpstr>
      <vt:lpstr>Загрузка файла</vt:lpstr>
      <vt:lpstr>Отправка сообщения в ЦНИИОИЗ</vt:lpstr>
      <vt:lpstr>Получение ответа из ЦНИИОИЗ</vt:lpstr>
      <vt:lpstr>Презентация PowerPoint</vt:lpstr>
      <vt:lpstr>Особенности использования системы обработки статистической отчетности «МЕДСТАТ»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 С. Сошников</dc:creator>
  <cp:lastModifiedBy>Никита А. Голубев</cp:lastModifiedBy>
  <cp:revision>332</cp:revision>
  <cp:lastPrinted>2015-10-06T12:00:54Z</cp:lastPrinted>
  <dcterms:created xsi:type="dcterms:W3CDTF">2014-09-30T10:01:07Z</dcterms:created>
  <dcterms:modified xsi:type="dcterms:W3CDTF">2016-12-13T13:50:44Z</dcterms:modified>
</cp:coreProperties>
</file>